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902" r:id="rId3"/>
    <p:sldId id="999" r:id="rId4"/>
    <p:sldId id="982" r:id="rId5"/>
    <p:sldId id="984" r:id="rId6"/>
    <p:sldId id="985" r:id="rId7"/>
    <p:sldId id="995" r:id="rId8"/>
    <p:sldId id="997" r:id="rId9"/>
    <p:sldId id="983" r:id="rId10"/>
    <p:sldId id="996" r:id="rId11"/>
    <p:sldId id="991" r:id="rId12"/>
    <p:sldId id="998" r:id="rId13"/>
    <p:sldId id="986" r:id="rId14"/>
    <p:sldId id="987" r:id="rId15"/>
    <p:sldId id="993" r:id="rId16"/>
    <p:sldId id="989" r:id="rId17"/>
    <p:sldId id="994" r:id="rId18"/>
    <p:sldId id="926" r:id="rId19"/>
    <p:sldId id="955" r:id="rId20"/>
    <p:sldId id="928" r:id="rId21"/>
  </p:sldIdLst>
  <p:sldSz cx="12192000" cy="6858000"/>
  <p:notesSz cx="6796088"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3F2F3"/>
    <a:srgbClr val="BFEBFB"/>
    <a:srgbClr val="00B0F0"/>
    <a:srgbClr val="E5231E"/>
    <a:srgbClr val="21ADDF"/>
    <a:srgbClr val="46B067"/>
    <a:srgbClr val="F39200"/>
    <a:srgbClr val="9619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0" autoAdjust="0"/>
    <p:restoredTop sz="84651" autoAdjust="0"/>
  </p:normalViewPr>
  <p:slideViewPr>
    <p:cSldViewPr snapToGrid="0" showGuides="1">
      <p:cViewPr varScale="1">
        <p:scale>
          <a:sx n="97" d="100"/>
          <a:sy n="97" d="100"/>
        </p:scale>
        <p:origin x="678" y="90"/>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44971" cy="49797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49544" y="0"/>
            <a:ext cx="2944971" cy="497976"/>
          </a:xfrm>
          <a:prstGeom prst="rect">
            <a:avLst/>
          </a:prstGeom>
        </p:spPr>
        <p:txBody>
          <a:bodyPr vert="horz" lIns="91440" tIns="45720" rIns="91440" bIns="45720" rtlCol="0"/>
          <a:lstStyle>
            <a:lvl1pPr algn="r">
              <a:defRPr sz="1200"/>
            </a:lvl1pPr>
          </a:lstStyle>
          <a:p>
            <a:fld id="{5D2DD77A-0ADA-4BD8-8ADF-1A2DE6CE050A}" type="datetimeFigureOut">
              <a:rPr lang="de-DE" smtClean="0"/>
              <a:t>22.04.2020</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9427076"/>
            <a:ext cx="2944971" cy="4979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49544" y="9427076"/>
            <a:ext cx="2944971" cy="497975"/>
          </a:xfrm>
          <a:prstGeom prst="rect">
            <a:avLst/>
          </a:prstGeom>
        </p:spPr>
        <p:txBody>
          <a:bodyPr vert="horz" lIns="91440" tIns="45720" rIns="91440" bIns="45720" rtlCol="0" anchor="b"/>
          <a:lstStyle>
            <a:lvl1pPr algn="r">
              <a:defRPr sz="1200"/>
            </a:lvl1pPr>
          </a:lstStyle>
          <a:p>
            <a:fld id="{8355F6FB-A8E3-4A20-9907-C2813BF103BD}" type="slidenum">
              <a:rPr lang="de-DE" smtClean="0"/>
              <a:t>‹Nr.›</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544" y="0"/>
            <a:ext cx="2944971" cy="497976"/>
          </a:xfrm>
          <a:prstGeom prst="rect">
            <a:avLst/>
          </a:prstGeom>
        </p:spPr>
        <p:txBody>
          <a:bodyPr vert="horz" lIns="91440" tIns="45720" rIns="91440" bIns="45720" rtlCol="0"/>
          <a:lstStyle>
            <a:lvl1pPr algn="r">
              <a:defRPr sz="1200"/>
            </a:lvl1pPr>
          </a:lstStyle>
          <a:p>
            <a:fld id="{1222847B-1B09-4FB9-A3F6-7C5481EE238A}" type="datetimeFigureOut">
              <a:rPr lang="en-US" smtClean="0"/>
              <a:t>4/22/2020</a:t>
            </a:fld>
            <a:endParaRPr lang="en-US"/>
          </a:p>
        </p:txBody>
      </p:sp>
      <p:sp>
        <p:nvSpPr>
          <p:cNvPr id="4" name="Slide Image Placeholder 3"/>
          <p:cNvSpPr>
            <a:spLocks noGrp="1" noRot="1" noChangeAspect="1"/>
          </p:cNvSpPr>
          <p:nvPr>
            <p:ph type="sldImg" idx="2"/>
          </p:nvPr>
        </p:nvSpPr>
        <p:spPr>
          <a:xfrm>
            <a:off x="4206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609" y="4776431"/>
            <a:ext cx="543687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7076"/>
            <a:ext cx="2944971" cy="497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544" y="9427076"/>
            <a:ext cx="2944971" cy="497975"/>
          </a:xfrm>
          <a:prstGeom prst="rect">
            <a:avLst/>
          </a:prstGeom>
        </p:spPr>
        <p:txBody>
          <a:bodyPr vert="horz" lIns="91440" tIns="45720" rIns="91440" bIns="45720" rtlCol="0" anchor="b"/>
          <a:lstStyle>
            <a:lvl1pPr algn="r">
              <a:defRPr sz="1200"/>
            </a:lvl1pPr>
          </a:lstStyle>
          <a:p>
            <a:fld id="{38934EE8-1DD6-4929-B7B8-30F750D483F0}" type="slidenum">
              <a:rPr lang="en-US" smtClean="0"/>
              <a:t>‹Nr.›</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xfuel.com/en/free-photo-jmhv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yntagm.co.uk/design/articles/chapter_09_hudso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yntagm.co.uk/design/articles/mmmad.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yntagm.co.uk/design/articles/chapter_09_hudso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yntagm.co.uk/design/articles/chapter_09_hudso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File:Apple_Macintosh_Desktop.p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iteseerx.ist.psu.edu/viewdoc/download?doi=10.1.1.93.3271&amp;rep=rep1&amp;type=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yntagm.co.uk/design/articles/mmmad.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yntagm.co.uk/design/articles/mmmad.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0.pikrepo.com/preview/757/588/selective-focus-photography-of-water-flowing-on-faucet.jpg" TargetMode="External"/><Relationship Id="rId5" Type="http://schemas.openxmlformats.org/officeDocument/2006/relationships/hyperlink" Target="https://www.pikrepo.com/fvudc/switchgear-control-cabinet" TargetMode="External"/><Relationship Id="rId4" Type="http://schemas.openxmlformats.org/officeDocument/2006/relationships/hyperlink" Target="https://www.pikrepo.com/fpcxg/selective-focus-photography-of-water-flowing-on-fauce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yntagm.co.uk/design/articles/chapter_09_huds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https://www.pxfuel.com/en/free-photo-jmhvn</a:t>
            </a:r>
            <a:endParaRPr lang="de-DE" dirty="0" smtClean="0"/>
          </a:p>
          <a:p>
            <a:r>
              <a:rPr lang="de-DE" dirty="0" smtClean="0"/>
              <a:t>Public </a:t>
            </a:r>
            <a:r>
              <a:rPr lang="de-DE" dirty="0" err="1" smtClean="0"/>
              <a:t>domain</a:t>
            </a:r>
            <a:endParaRPr lang="de-DE" dirty="0" smtClean="0"/>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dirty="0"/>
          </a:p>
        </p:txBody>
      </p:sp>
    </p:spTree>
    <p:extLst>
      <p:ext uri="{BB962C8B-B14F-4D97-AF65-F5344CB8AC3E}">
        <p14:creationId xmlns:p14="http://schemas.microsoft.com/office/powerpoint/2010/main" val="57097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Photo</a:t>
            </a:r>
            <a:r>
              <a:rPr lang="de-DE" dirty="0" smtClean="0"/>
              <a:t> Albrecht</a:t>
            </a:r>
            <a:r>
              <a:rPr lang="de-DE" baseline="0" dirty="0" smtClean="0"/>
              <a:t> Schmidt</a:t>
            </a:r>
            <a:endParaRPr lang="de-DE" baseline="0" dirty="0" smtClean="0"/>
          </a:p>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10</a:t>
            </a:fld>
            <a:endParaRPr lang="en-US"/>
          </a:p>
        </p:txBody>
      </p:sp>
    </p:spTree>
    <p:extLst>
      <p:ext uri="{BB962C8B-B14F-4D97-AF65-F5344CB8AC3E}">
        <p14:creationId xmlns:p14="http://schemas.microsoft.com/office/powerpoint/2010/main" val="353836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http://www.syntagm.co.uk/design/articles/chapter_09_hudson.pdf</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11</a:t>
            </a:fld>
            <a:endParaRPr lang="en-US"/>
          </a:p>
        </p:txBody>
      </p:sp>
    </p:spTree>
    <p:extLst>
      <p:ext uri="{BB962C8B-B14F-4D97-AF65-F5344CB8AC3E}">
        <p14:creationId xmlns:p14="http://schemas.microsoft.com/office/powerpoint/2010/main" val="383917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Strategy</a:t>
            </a:r>
            <a:r>
              <a:rPr lang="de-DE" dirty="0" smtClean="0"/>
              <a:t> 1: </a:t>
            </a:r>
            <a:r>
              <a:rPr lang="de-DE" dirty="0" err="1" smtClean="0"/>
              <a:t>heating</a:t>
            </a:r>
            <a:r>
              <a:rPr lang="de-DE" dirty="0" smtClean="0"/>
              <a:t> </a:t>
            </a:r>
            <a:r>
              <a:rPr lang="de-DE" dirty="0" err="1" smtClean="0"/>
              <a:t>is</a:t>
            </a:r>
            <a:r>
              <a:rPr lang="de-DE" dirty="0" smtClean="0"/>
              <a:t> on </a:t>
            </a:r>
            <a:r>
              <a:rPr lang="de-DE" dirty="0" err="1" smtClean="0"/>
              <a:t>or</a:t>
            </a:r>
            <a:r>
              <a:rPr lang="de-DE" dirty="0" smtClean="0"/>
              <a:t> off – will </a:t>
            </a:r>
            <a:r>
              <a:rPr lang="de-DE" dirty="0" err="1" smtClean="0"/>
              <a:t>heat</a:t>
            </a:r>
            <a:r>
              <a:rPr lang="de-DE" dirty="0" smtClean="0"/>
              <a:t> </a:t>
            </a:r>
            <a:r>
              <a:rPr lang="de-DE" dirty="0" err="1" smtClean="0"/>
              <a:t>till</a:t>
            </a:r>
            <a:r>
              <a:rPr lang="de-DE" dirty="0" smtClean="0"/>
              <a:t> </a:t>
            </a:r>
            <a:r>
              <a:rPr lang="de-DE" dirty="0" err="1" smtClean="0"/>
              <a:t>temperature</a:t>
            </a:r>
            <a:r>
              <a:rPr lang="de-DE" dirty="0" smtClean="0"/>
              <a:t> </a:t>
            </a:r>
            <a:r>
              <a:rPr lang="de-DE" dirty="0" err="1" smtClean="0"/>
              <a:t>is</a:t>
            </a:r>
            <a:r>
              <a:rPr lang="de-DE" dirty="0" smtClean="0"/>
              <a:t> </a:t>
            </a:r>
            <a:r>
              <a:rPr lang="de-DE" dirty="0" err="1" smtClean="0"/>
              <a:t>reached</a:t>
            </a:r>
            <a:endParaRPr lang="de-DE" dirty="0" smtClean="0"/>
          </a:p>
          <a:p>
            <a:r>
              <a:rPr lang="de-DE" dirty="0" err="1" smtClean="0"/>
              <a:t>Strategy</a:t>
            </a:r>
            <a:r>
              <a:rPr lang="de-DE" baseline="0" dirty="0" smtClean="0"/>
              <a:t> 2: </a:t>
            </a:r>
            <a:r>
              <a:rPr lang="de-DE" baseline="0" dirty="0" err="1" smtClean="0"/>
              <a:t>heating</a:t>
            </a:r>
            <a:r>
              <a:rPr lang="de-DE" baseline="0" dirty="0" smtClean="0"/>
              <a:t> </a:t>
            </a:r>
            <a:r>
              <a:rPr lang="de-DE" baseline="0" dirty="0" err="1" smtClean="0"/>
              <a:t>is</a:t>
            </a:r>
            <a:r>
              <a:rPr lang="de-DE" baseline="0" dirty="0" smtClean="0"/>
              <a:t> gradual – </a:t>
            </a:r>
            <a:r>
              <a:rPr lang="de-DE" baseline="0" dirty="0" err="1" smtClean="0"/>
              <a:t>the</a:t>
            </a:r>
            <a:r>
              <a:rPr lang="de-DE" baseline="0" dirty="0" smtClean="0"/>
              <a:t> </a:t>
            </a:r>
            <a:r>
              <a:rPr lang="de-DE" baseline="0" dirty="0" err="1" smtClean="0"/>
              <a:t>higher</a:t>
            </a:r>
            <a:r>
              <a:rPr lang="de-DE" baseline="0" dirty="0" smtClean="0"/>
              <a:t> </a:t>
            </a:r>
            <a:r>
              <a:rPr lang="de-DE" baseline="0" dirty="0" err="1" smtClean="0"/>
              <a:t>you</a:t>
            </a:r>
            <a:r>
              <a:rPr lang="de-DE" baseline="0" dirty="0" smtClean="0"/>
              <a:t> </a:t>
            </a:r>
            <a:r>
              <a:rPr lang="de-DE" baseline="0" dirty="0" err="1" smtClean="0"/>
              <a:t>put</a:t>
            </a:r>
            <a:r>
              <a:rPr lang="de-DE" baseline="0" dirty="0" smtClean="0"/>
              <a:t> </a:t>
            </a:r>
            <a:r>
              <a:rPr lang="de-DE" baseline="0" dirty="0" err="1" smtClean="0"/>
              <a:t>it</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a:t>
            </a:r>
            <a:r>
              <a:rPr lang="de-DE" baseline="0" dirty="0" err="1" smtClean="0"/>
              <a:t>it</a:t>
            </a:r>
            <a:r>
              <a:rPr lang="de-DE" baseline="0" dirty="0" smtClean="0"/>
              <a:t> </a:t>
            </a:r>
            <a:r>
              <a:rPr lang="de-DE" baseline="0" dirty="0" err="1" smtClean="0"/>
              <a:t>heats</a:t>
            </a:r>
            <a:endParaRPr lang="de-DE" baseline="0" dirty="0" smtClean="0"/>
          </a:p>
          <a:p>
            <a:endParaRPr lang="de-DE" baseline="0" dirty="0" smtClean="0"/>
          </a:p>
          <a:p>
            <a:r>
              <a:rPr lang="en-US" baseline="0" dirty="0" smtClean="0"/>
              <a:t>William Hudson. Mental Models, Metaphor and Design (2003).UK UPA and HCI2003</a:t>
            </a:r>
          </a:p>
          <a:p>
            <a:r>
              <a:rPr lang="de-DE" dirty="0" smtClean="0">
                <a:hlinkClick r:id="rId3"/>
              </a:rPr>
              <a:t>http://www.syntagm.co.uk/design/articles/mmmad.pdf</a:t>
            </a:r>
            <a:endParaRPr lang="de-DE" baseline="0" dirty="0" smtClean="0"/>
          </a:p>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12</a:t>
            </a:fld>
            <a:endParaRPr lang="en-US"/>
          </a:p>
        </p:txBody>
      </p:sp>
    </p:spTree>
    <p:extLst>
      <p:ext uri="{BB962C8B-B14F-4D97-AF65-F5344CB8AC3E}">
        <p14:creationId xmlns:p14="http://schemas.microsoft.com/office/powerpoint/2010/main" val="64791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http://www.syntagm.co.uk/design/articles/chapter_09_hudson.pdf</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13</a:t>
            </a:fld>
            <a:endParaRPr lang="en-US"/>
          </a:p>
        </p:txBody>
      </p:sp>
    </p:spTree>
    <p:extLst>
      <p:ext uri="{BB962C8B-B14F-4D97-AF65-F5344CB8AC3E}">
        <p14:creationId xmlns:p14="http://schemas.microsoft.com/office/powerpoint/2010/main" val="263057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http://www.syntagm.co.uk/design/articles/chapter_09_hudson.pdf</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14</a:t>
            </a:fld>
            <a:endParaRPr lang="en-US"/>
          </a:p>
        </p:txBody>
      </p:sp>
    </p:spTree>
    <p:extLst>
      <p:ext uri="{BB962C8B-B14F-4D97-AF65-F5344CB8AC3E}">
        <p14:creationId xmlns:p14="http://schemas.microsoft.com/office/powerpoint/2010/main" val="338218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https://</a:t>
            </a:r>
            <a:r>
              <a:rPr lang="de-DE" dirty="0" smtClean="0">
                <a:hlinkClick r:id="rId3"/>
              </a:rPr>
              <a:t>en.wikipedia.org/wiki/File:Apple_Macintosh_Desktop.png</a:t>
            </a:r>
            <a:endParaRPr lang="de-DE" dirty="0" smtClean="0"/>
          </a:p>
          <a:p>
            <a:r>
              <a:rPr lang="de-DE" dirty="0" smtClean="0"/>
              <a:t>Fair </a:t>
            </a:r>
            <a:r>
              <a:rPr lang="de-DE" dirty="0" err="1" smtClean="0"/>
              <a:t>use</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15</a:t>
            </a:fld>
            <a:endParaRPr lang="en-US"/>
          </a:p>
        </p:txBody>
      </p:sp>
    </p:spTree>
    <p:extLst>
      <p:ext uri="{BB962C8B-B14F-4D97-AF65-F5344CB8AC3E}">
        <p14:creationId xmlns:p14="http://schemas.microsoft.com/office/powerpoint/2010/main" val="23008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16</a:t>
            </a:fld>
            <a:endParaRPr lang="en-US"/>
          </a:p>
        </p:txBody>
      </p:sp>
    </p:spTree>
    <p:extLst>
      <p:ext uri="{BB962C8B-B14F-4D97-AF65-F5344CB8AC3E}">
        <p14:creationId xmlns:p14="http://schemas.microsoft.com/office/powerpoint/2010/main" val="181101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17</a:t>
            </a:fld>
            <a:endParaRPr lang="en-US"/>
          </a:p>
        </p:txBody>
      </p:sp>
    </p:spTree>
    <p:extLst>
      <p:ext uri="{BB962C8B-B14F-4D97-AF65-F5344CB8AC3E}">
        <p14:creationId xmlns:p14="http://schemas.microsoft.com/office/powerpoint/2010/main" val="841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18</a:t>
            </a:fld>
            <a:endParaRPr lang="en-US"/>
          </a:p>
        </p:txBody>
      </p:sp>
    </p:spTree>
    <p:extLst>
      <p:ext uri="{BB962C8B-B14F-4D97-AF65-F5344CB8AC3E}">
        <p14:creationId xmlns:p14="http://schemas.microsoft.com/office/powerpoint/2010/main" val="119107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smtClean="0">
                <a:solidFill>
                  <a:schemeClr val="bg1">
                    <a:lumMod val="50000"/>
                  </a:schemeClr>
                </a:solidFill>
              </a:rPr>
              <a:t>William Hudson. Mental Models, Metaphor and Design (2003).UK UPA and HCI2003</a:t>
            </a:r>
          </a:p>
          <a:p>
            <a:r>
              <a:rPr lang="de-DE" sz="1200" dirty="0" smtClean="0">
                <a:solidFill>
                  <a:schemeClr val="bg1">
                    <a:lumMod val="50000"/>
                  </a:schemeClr>
                </a:solidFill>
              </a:rPr>
              <a:t>http://www.syntagm.co.uk/design/articles/mmmad.pdf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19</a:t>
            </a:fld>
            <a:endParaRPr lang="en-US"/>
          </a:p>
        </p:txBody>
      </p:sp>
    </p:spTree>
    <p:extLst>
      <p:ext uri="{BB962C8B-B14F-4D97-AF65-F5344CB8AC3E}">
        <p14:creationId xmlns:p14="http://schemas.microsoft.com/office/powerpoint/2010/main" val="280767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2</a:t>
            </a:fld>
            <a:endParaRPr lang="en-US"/>
          </a:p>
        </p:txBody>
      </p:sp>
    </p:spTree>
    <p:extLst>
      <p:ext uri="{BB962C8B-B14F-4D97-AF65-F5344CB8AC3E}">
        <p14:creationId xmlns:p14="http://schemas.microsoft.com/office/powerpoint/2010/main" val="6949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8934EE8-1DD6-4929-B7B8-30F750D483F0}" type="slidenum">
              <a:rPr lang="en-US" smtClean="0"/>
              <a:t>20</a:t>
            </a:fld>
            <a:endParaRPr lang="en-US"/>
          </a:p>
        </p:txBody>
      </p:sp>
    </p:spTree>
    <p:extLst>
      <p:ext uri="{BB962C8B-B14F-4D97-AF65-F5344CB8AC3E}">
        <p14:creationId xmlns:p14="http://schemas.microsoft.com/office/powerpoint/2010/main" val="255671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Fotos</a:t>
            </a:r>
            <a:r>
              <a:rPr lang="de-DE" baseline="0" dirty="0" smtClean="0"/>
              <a:t> Albrecht Schmidt</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3</a:t>
            </a:fld>
            <a:endParaRPr lang="en-US"/>
          </a:p>
        </p:txBody>
      </p:sp>
    </p:spTree>
    <p:extLst>
      <p:ext uri="{BB962C8B-B14F-4D97-AF65-F5344CB8AC3E}">
        <p14:creationId xmlns:p14="http://schemas.microsoft.com/office/powerpoint/2010/main" val="230546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http://citeseerx.ist.psu.edu/viewdoc/download?doi=10.1.1.93.3271&amp;rep=rep1&amp;type=pdf</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4</a:t>
            </a:fld>
            <a:endParaRPr lang="en-US"/>
          </a:p>
        </p:txBody>
      </p:sp>
    </p:spTree>
    <p:extLst>
      <p:ext uri="{BB962C8B-B14F-4D97-AF65-F5344CB8AC3E}">
        <p14:creationId xmlns:p14="http://schemas.microsoft.com/office/powerpoint/2010/main" val="105981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Strategy</a:t>
            </a:r>
            <a:r>
              <a:rPr lang="de-DE" dirty="0" smtClean="0"/>
              <a:t> 1: </a:t>
            </a:r>
            <a:r>
              <a:rPr lang="de-DE" dirty="0" err="1" smtClean="0"/>
              <a:t>heating</a:t>
            </a:r>
            <a:r>
              <a:rPr lang="de-DE" dirty="0" smtClean="0"/>
              <a:t> </a:t>
            </a:r>
            <a:r>
              <a:rPr lang="de-DE" dirty="0" err="1" smtClean="0"/>
              <a:t>is</a:t>
            </a:r>
            <a:r>
              <a:rPr lang="de-DE" dirty="0" smtClean="0"/>
              <a:t> on </a:t>
            </a:r>
            <a:r>
              <a:rPr lang="de-DE" dirty="0" err="1" smtClean="0"/>
              <a:t>or</a:t>
            </a:r>
            <a:r>
              <a:rPr lang="de-DE" dirty="0" smtClean="0"/>
              <a:t> off – will </a:t>
            </a:r>
            <a:r>
              <a:rPr lang="de-DE" dirty="0" err="1" smtClean="0"/>
              <a:t>heat</a:t>
            </a:r>
            <a:r>
              <a:rPr lang="de-DE" dirty="0" smtClean="0"/>
              <a:t> </a:t>
            </a:r>
            <a:r>
              <a:rPr lang="de-DE" dirty="0" err="1" smtClean="0"/>
              <a:t>till</a:t>
            </a:r>
            <a:r>
              <a:rPr lang="de-DE" dirty="0" smtClean="0"/>
              <a:t> </a:t>
            </a:r>
            <a:r>
              <a:rPr lang="de-DE" dirty="0" err="1" smtClean="0"/>
              <a:t>temperature</a:t>
            </a:r>
            <a:r>
              <a:rPr lang="de-DE" dirty="0" smtClean="0"/>
              <a:t> </a:t>
            </a:r>
            <a:r>
              <a:rPr lang="de-DE" dirty="0" err="1" smtClean="0"/>
              <a:t>is</a:t>
            </a:r>
            <a:r>
              <a:rPr lang="de-DE" dirty="0" smtClean="0"/>
              <a:t> </a:t>
            </a:r>
            <a:r>
              <a:rPr lang="de-DE" dirty="0" err="1" smtClean="0"/>
              <a:t>reached</a:t>
            </a:r>
            <a:endParaRPr lang="de-DE" dirty="0" smtClean="0"/>
          </a:p>
          <a:p>
            <a:r>
              <a:rPr lang="de-DE" dirty="0" err="1" smtClean="0"/>
              <a:t>Strategy</a:t>
            </a:r>
            <a:r>
              <a:rPr lang="de-DE" baseline="0" dirty="0" smtClean="0"/>
              <a:t> 2: </a:t>
            </a:r>
            <a:r>
              <a:rPr lang="de-DE" baseline="0" dirty="0" err="1" smtClean="0"/>
              <a:t>heating</a:t>
            </a:r>
            <a:r>
              <a:rPr lang="de-DE" baseline="0" dirty="0" smtClean="0"/>
              <a:t> </a:t>
            </a:r>
            <a:r>
              <a:rPr lang="de-DE" baseline="0" dirty="0" err="1" smtClean="0"/>
              <a:t>is</a:t>
            </a:r>
            <a:r>
              <a:rPr lang="de-DE" baseline="0" dirty="0" smtClean="0"/>
              <a:t> gradual – </a:t>
            </a:r>
            <a:r>
              <a:rPr lang="de-DE" baseline="0" dirty="0" err="1" smtClean="0"/>
              <a:t>the</a:t>
            </a:r>
            <a:r>
              <a:rPr lang="de-DE" baseline="0" dirty="0" smtClean="0"/>
              <a:t> </a:t>
            </a:r>
            <a:r>
              <a:rPr lang="de-DE" baseline="0" dirty="0" err="1" smtClean="0"/>
              <a:t>higher</a:t>
            </a:r>
            <a:r>
              <a:rPr lang="de-DE" baseline="0" dirty="0" smtClean="0"/>
              <a:t> </a:t>
            </a:r>
            <a:r>
              <a:rPr lang="de-DE" baseline="0" dirty="0" err="1" smtClean="0"/>
              <a:t>you</a:t>
            </a:r>
            <a:r>
              <a:rPr lang="de-DE" baseline="0" dirty="0" smtClean="0"/>
              <a:t> </a:t>
            </a:r>
            <a:r>
              <a:rPr lang="de-DE" baseline="0" dirty="0" err="1" smtClean="0"/>
              <a:t>put</a:t>
            </a:r>
            <a:r>
              <a:rPr lang="de-DE" baseline="0" dirty="0" smtClean="0"/>
              <a:t> </a:t>
            </a:r>
            <a:r>
              <a:rPr lang="de-DE" baseline="0" dirty="0" err="1" smtClean="0"/>
              <a:t>it</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a:t>
            </a:r>
            <a:r>
              <a:rPr lang="de-DE" baseline="0" dirty="0" err="1" smtClean="0"/>
              <a:t>it</a:t>
            </a:r>
            <a:r>
              <a:rPr lang="de-DE" baseline="0" dirty="0" smtClean="0"/>
              <a:t> </a:t>
            </a:r>
            <a:r>
              <a:rPr lang="de-DE" baseline="0" dirty="0" err="1" smtClean="0"/>
              <a:t>heats</a:t>
            </a:r>
            <a:endParaRPr lang="de-DE" baseline="0" dirty="0" smtClean="0"/>
          </a:p>
          <a:p>
            <a:endParaRPr lang="de-DE" baseline="0" dirty="0" smtClean="0"/>
          </a:p>
          <a:p>
            <a:r>
              <a:rPr lang="en-US" baseline="0" dirty="0" smtClean="0"/>
              <a:t>William Hudson. Mental Models, Metaphor and Design (2003).UK UPA and HCI2003</a:t>
            </a:r>
          </a:p>
          <a:p>
            <a:r>
              <a:rPr lang="de-DE" dirty="0" smtClean="0">
                <a:hlinkClick r:id="rId3"/>
              </a:rPr>
              <a:t>http://www.syntagm.co.uk/design/articles/mmmad.pdf</a:t>
            </a:r>
            <a:endParaRPr lang="de-DE" baseline="0" dirty="0" smtClean="0"/>
          </a:p>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5</a:t>
            </a:fld>
            <a:endParaRPr lang="en-US"/>
          </a:p>
        </p:txBody>
      </p:sp>
    </p:spTree>
    <p:extLst>
      <p:ext uri="{BB962C8B-B14F-4D97-AF65-F5344CB8AC3E}">
        <p14:creationId xmlns:p14="http://schemas.microsoft.com/office/powerpoint/2010/main" val="177950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Strategy</a:t>
            </a:r>
            <a:r>
              <a:rPr lang="de-DE" dirty="0" smtClean="0"/>
              <a:t> 1: </a:t>
            </a:r>
            <a:r>
              <a:rPr lang="de-DE" dirty="0" err="1" smtClean="0"/>
              <a:t>heating</a:t>
            </a:r>
            <a:r>
              <a:rPr lang="de-DE" dirty="0" smtClean="0"/>
              <a:t> </a:t>
            </a:r>
            <a:r>
              <a:rPr lang="de-DE" dirty="0" err="1" smtClean="0"/>
              <a:t>is</a:t>
            </a:r>
            <a:r>
              <a:rPr lang="de-DE" dirty="0" smtClean="0"/>
              <a:t> on </a:t>
            </a:r>
            <a:r>
              <a:rPr lang="de-DE" dirty="0" err="1" smtClean="0"/>
              <a:t>or</a:t>
            </a:r>
            <a:r>
              <a:rPr lang="de-DE" dirty="0" smtClean="0"/>
              <a:t> off – will </a:t>
            </a:r>
            <a:r>
              <a:rPr lang="de-DE" dirty="0" err="1" smtClean="0"/>
              <a:t>heat</a:t>
            </a:r>
            <a:r>
              <a:rPr lang="de-DE" dirty="0" smtClean="0"/>
              <a:t> </a:t>
            </a:r>
            <a:r>
              <a:rPr lang="de-DE" dirty="0" err="1" smtClean="0"/>
              <a:t>till</a:t>
            </a:r>
            <a:r>
              <a:rPr lang="de-DE" dirty="0" smtClean="0"/>
              <a:t> </a:t>
            </a:r>
            <a:r>
              <a:rPr lang="de-DE" dirty="0" err="1" smtClean="0"/>
              <a:t>temperature</a:t>
            </a:r>
            <a:r>
              <a:rPr lang="de-DE" dirty="0" smtClean="0"/>
              <a:t> </a:t>
            </a:r>
            <a:r>
              <a:rPr lang="de-DE" dirty="0" err="1" smtClean="0"/>
              <a:t>is</a:t>
            </a:r>
            <a:r>
              <a:rPr lang="de-DE" dirty="0" smtClean="0"/>
              <a:t> </a:t>
            </a:r>
            <a:r>
              <a:rPr lang="de-DE" dirty="0" err="1" smtClean="0"/>
              <a:t>reached</a:t>
            </a:r>
            <a:endParaRPr lang="de-DE" dirty="0" smtClean="0"/>
          </a:p>
          <a:p>
            <a:r>
              <a:rPr lang="de-DE" dirty="0" err="1" smtClean="0"/>
              <a:t>Strategy</a:t>
            </a:r>
            <a:r>
              <a:rPr lang="de-DE" baseline="0" dirty="0" smtClean="0"/>
              <a:t> 2: </a:t>
            </a:r>
            <a:r>
              <a:rPr lang="de-DE" baseline="0" dirty="0" err="1" smtClean="0"/>
              <a:t>heating</a:t>
            </a:r>
            <a:r>
              <a:rPr lang="de-DE" baseline="0" dirty="0" smtClean="0"/>
              <a:t> </a:t>
            </a:r>
            <a:r>
              <a:rPr lang="de-DE" baseline="0" dirty="0" err="1" smtClean="0"/>
              <a:t>is</a:t>
            </a:r>
            <a:r>
              <a:rPr lang="de-DE" baseline="0" dirty="0" smtClean="0"/>
              <a:t> gradual – </a:t>
            </a:r>
            <a:r>
              <a:rPr lang="de-DE" baseline="0" dirty="0" err="1" smtClean="0"/>
              <a:t>the</a:t>
            </a:r>
            <a:r>
              <a:rPr lang="de-DE" baseline="0" dirty="0" smtClean="0"/>
              <a:t> </a:t>
            </a:r>
            <a:r>
              <a:rPr lang="de-DE" baseline="0" dirty="0" err="1" smtClean="0"/>
              <a:t>higher</a:t>
            </a:r>
            <a:r>
              <a:rPr lang="de-DE" baseline="0" dirty="0" smtClean="0"/>
              <a:t> </a:t>
            </a:r>
            <a:r>
              <a:rPr lang="de-DE" baseline="0" dirty="0" err="1" smtClean="0"/>
              <a:t>you</a:t>
            </a:r>
            <a:r>
              <a:rPr lang="de-DE" baseline="0" dirty="0" smtClean="0"/>
              <a:t> </a:t>
            </a:r>
            <a:r>
              <a:rPr lang="de-DE" baseline="0" dirty="0" err="1" smtClean="0"/>
              <a:t>put</a:t>
            </a:r>
            <a:r>
              <a:rPr lang="de-DE" baseline="0" dirty="0" smtClean="0"/>
              <a:t> </a:t>
            </a:r>
            <a:r>
              <a:rPr lang="de-DE" baseline="0" dirty="0" err="1" smtClean="0"/>
              <a:t>it</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a:t>
            </a:r>
            <a:r>
              <a:rPr lang="de-DE" baseline="0" dirty="0" err="1" smtClean="0"/>
              <a:t>it</a:t>
            </a:r>
            <a:r>
              <a:rPr lang="de-DE" baseline="0" dirty="0" smtClean="0"/>
              <a:t> </a:t>
            </a:r>
            <a:r>
              <a:rPr lang="de-DE" baseline="0" dirty="0" err="1" smtClean="0"/>
              <a:t>heats</a:t>
            </a:r>
            <a:endParaRPr lang="de-DE" baseline="0" dirty="0" smtClean="0"/>
          </a:p>
          <a:p>
            <a:endParaRPr lang="de-DE" baseline="0" dirty="0" smtClean="0"/>
          </a:p>
          <a:p>
            <a:r>
              <a:rPr lang="en-US" baseline="0" dirty="0" smtClean="0"/>
              <a:t>William Hudson. Mental Models, Metaphor and Design (2003).UK UPA and HCI2003</a:t>
            </a:r>
          </a:p>
          <a:p>
            <a:r>
              <a:rPr lang="de-DE" dirty="0" smtClean="0">
                <a:hlinkClick r:id="rId3"/>
              </a:rPr>
              <a:t>http://www.syntagm.co.uk/design/articles/mmmad.pdf</a:t>
            </a:r>
            <a:endParaRPr lang="de-DE" baseline="0" dirty="0" smtClean="0"/>
          </a:p>
          <a:p>
            <a:endParaRPr lang="de-DE" dirty="0" smtClean="0"/>
          </a:p>
          <a:p>
            <a:r>
              <a:rPr lang="de-DE" dirty="0" smtClean="0"/>
              <a:t>Free Image, Public</a:t>
            </a:r>
            <a:r>
              <a:rPr lang="de-DE" baseline="0" dirty="0" smtClean="0"/>
              <a:t> </a:t>
            </a:r>
            <a:r>
              <a:rPr lang="de-DE" baseline="0" dirty="0" err="1" smtClean="0"/>
              <a:t>domain</a:t>
            </a:r>
            <a:endParaRPr lang="de-DE" baseline="0" dirty="0" smtClean="0"/>
          </a:p>
          <a:p>
            <a:r>
              <a:rPr lang="de-DE" dirty="0" smtClean="0">
                <a:hlinkClick r:id="rId4"/>
              </a:rPr>
              <a:t>https://www.pikrepo.com/fpcxg/selective-focus-photography-of-water-flowing-on-faucet</a:t>
            </a:r>
            <a:endParaRPr lang="de-DE" dirty="0" smtClean="0"/>
          </a:p>
          <a:p>
            <a:r>
              <a:rPr lang="de-DE" dirty="0" smtClean="0">
                <a:hlinkClick r:id="rId5"/>
              </a:rPr>
              <a:t>https://www.pikrepo.com/fvudc/switchgear-control-cabinet</a:t>
            </a:r>
            <a:endParaRPr lang="de-DE" dirty="0" smtClean="0"/>
          </a:p>
          <a:p>
            <a:endParaRPr lang="de-DE" dirty="0" smtClean="0"/>
          </a:p>
          <a:p>
            <a:r>
              <a:rPr lang="de-DE" dirty="0" smtClean="0">
                <a:hlinkClick r:id="rId6"/>
              </a:rPr>
              <a:t>https://p0.pikrepo.com/preview/757/588/selective-focus-photography-of-water-flowing-on-faucet.jpg</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6</a:t>
            </a:fld>
            <a:endParaRPr lang="en-US"/>
          </a:p>
        </p:txBody>
      </p:sp>
    </p:spTree>
    <p:extLst>
      <p:ext uri="{BB962C8B-B14F-4D97-AF65-F5344CB8AC3E}">
        <p14:creationId xmlns:p14="http://schemas.microsoft.com/office/powerpoint/2010/main" val="91632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7</a:t>
            </a:fld>
            <a:endParaRPr lang="en-US"/>
          </a:p>
        </p:txBody>
      </p:sp>
    </p:spTree>
    <p:extLst>
      <p:ext uri="{BB962C8B-B14F-4D97-AF65-F5344CB8AC3E}">
        <p14:creationId xmlns:p14="http://schemas.microsoft.com/office/powerpoint/2010/main" val="110352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8</a:t>
            </a:fld>
            <a:endParaRPr lang="en-US"/>
          </a:p>
        </p:txBody>
      </p:sp>
    </p:spTree>
    <p:extLst>
      <p:ext uri="{BB962C8B-B14F-4D97-AF65-F5344CB8AC3E}">
        <p14:creationId xmlns:p14="http://schemas.microsoft.com/office/powerpoint/2010/main" val="247079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http://www.syntagm.co.uk/design/articles/chapter_09_hudson.pdf</a:t>
            </a:r>
            <a:endParaRPr lang="de-DE" dirty="0" smtClean="0"/>
          </a:p>
        </p:txBody>
      </p:sp>
      <p:sp>
        <p:nvSpPr>
          <p:cNvPr id="4" name="Foliennummernplatzhalter 3"/>
          <p:cNvSpPr>
            <a:spLocks noGrp="1"/>
          </p:cNvSpPr>
          <p:nvPr>
            <p:ph type="sldNum" sz="quarter" idx="10"/>
          </p:nvPr>
        </p:nvSpPr>
        <p:spPr/>
        <p:txBody>
          <a:bodyPr/>
          <a:lstStyle/>
          <a:p>
            <a:fld id="{38934EE8-1DD6-4929-B7B8-30F750D483F0}" type="slidenum">
              <a:rPr lang="en-US" smtClean="0"/>
              <a:t>9</a:t>
            </a:fld>
            <a:endParaRPr lang="en-US"/>
          </a:p>
        </p:txBody>
      </p:sp>
    </p:spTree>
    <p:extLst>
      <p:ext uri="{BB962C8B-B14F-4D97-AF65-F5344CB8AC3E}">
        <p14:creationId xmlns:p14="http://schemas.microsoft.com/office/powerpoint/2010/main" val="94431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2" name="Title 1">
            <a:extLst>
              <a:ext uri="{FF2B5EF4-FFF2-40B4-BE49-F238E27FC236}">
                <a16:creationId xmlns:a16="http://schemas.microsoft.com/office/drawing/2014/main" id="{5F4A09D3-9A56-4D70-AB01-BC424B382397}"/>
              </a:ext>
            </a:extLst>
          </p:cNvPr>
          <p:cNvSpPr>
            <a:spLocks noGrp="1"/>
          </p:cNvSpPr>
          <p:nvPr>
            <p:ph type="ctrTitle"/>
          </p:nvPr>
        </p:nvSpPr>
        <p:spPr>
          <a:xfrm>
            <a:off x="695327" y="3968749"/>
            <a:ext cx="7956548" cy="1198412"/>
          </a:xfrm>
          <a:prstGeom prst="rect">
            <a:avLst/>
          </a:prstGeom>
        </p:spPr>
        <p:txBody>
          <a:bodyPr anchor="b">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p:nvPr>
        </p:nvSpPr>
        <p:spPr>
          <a:xfrm>
            <a:off x="695325" y="5202085"/>
            <a:ext cx="11496675" cy="927253"/>
          </a:xfrm>
          <a:prstGeom prst="rect">
            <a:avLst/>
          </a:prstGeom>
        </p:spPr>
        <p:txBody>
          <a:bodyPr lIns="0" tIns="0" rIns="0" bIns="0">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213687" y="371953"/>
            <a:ext cx="2534303" cy="502699"/>
          </a:xfrm>
          <a:prstGeom prst="rect">
            <a:avLst/>
          </a:prstGeom>
        </p:spPr>
        <p:txBody>
          <a:body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371953"/>
            <a:ext cx="2749020" cy="502699"/>
          </a:xfrm>
          <a:prstGeom prst="rect">
            <a:avLst/>
          </a:prstGeom>
        </p:spPr>
        <p:txBody>
          <a:body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454506" y="371953"/>
            <a:ext cx="2749020" cy="502699"/>
          </a:xfrm>
          <a:prstGeom prst="rect">
            <a:avLst/>
          </a:prstGeom>
        </p:spPr>
        <p:txBody>
          <a:body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747657" y="371952"/>
            <a:ext cx="2534303" cy="502699"/>
          </a:xfrm>
          <a:prstGeom prst="rect">
            <a:avLst/>
          </a:prstGeom>
        </p:spPr>
        <p:txBody>
          <a:bodyPr/>
          <a:lstStyle/>
          <a:p>
            <a:endParaRPr lang="en-US" dirty="0"/>
          </a:p>
        </p:txBody>
      </p:sp>
      <p:sp>
        <p:nvSpPr>
          <p:cNvPr id="13" name="Datumsplatzhalter 12">
            <a:extLst>
              <a:ext uri="{FF2B5EF4-FFF2-40B4-BE49-F238E27FC236}">
                <a16:creationId xmlns:a16="http://schemas.microsoft.com/office/drawing/2014/main" id="{5EA87B94-F2A0-427E-B660-8569B5EA0977}"/>
              </a:ext>
            </a:extLst>
          </p:cNvPr>
          <p:cNvSpPr>
            <a:spLocks noGrp="1"/>
          </p:cNvSpPr>
          <p:nvPr>
            <p:ph type="dt" sz="half" idx="26"/>
          </p:nvPr>
        </p:nvSpPr>
        <p:spPr/>
        <p:txBody>
          <a:bodyPr/>
          <a:lstStyle/>
          <a:p>
            <a:endParaRPr lang="de-DE" dirty="0"/>
          </a:p>
        </p:txBody>
      </p:sp>
      <p:sp>
        <p:nvSpPr>
          <p:cNvPr id="14" name="Fußzeilenplatzhalter 13">
            <a:extLst>
              <a:ext uri="{FF2B5EF4-FFF2-40B4-BE49-F238E27FC236}">
                <a16:creationId xmlns:a16="http://schemas.microsoft.com/office/drawing/2014/main" id="{407E4E8E-7AEA-4798-B41B-E44C9A4442FB}"/>
              </a:ext>
            </a:extLst>
          </p:cNvPr>
          <p:cNvSpPr>
            <a:spLocks noGrp="1"/>
          </p:cNvSpPr>
          <p:nvPr>
            <p:ph type="ftr" sz="quarter" idx="27"/>
          </p:nvPr>
        </p:nvSpPr>
        <p:spPr/>
        <p:txBody>
          <a:bodyPr/>
          <a:lstStyle/>
          <a:p>
            <a:r>
              <a:rPr lang="de-DE" smtClean="0"/>
              <a:t>Albrecht Schmidt</a:t>
            </a:r>
            <a:endParaRPr lang="de-DE" dirty="0"/>
          </a:p>
        </p:txBody>
      </p:sp>
      <p:sp>
        <p:nvSpPr>
          <p:cNvPr id="15" name="Foliennummernplatzhalter 14">
            <a:extLst>
              <a:ext uri="{FF2B5EF4-FFF2-40B4-BE49-F238E27FC236}">
                <a16:creationId xmlns:a16="http://schemas.microsoft.com/office/drawing/2014/main" id="{1BF9F099-A708-492B-9666-B1030F072A27}"/>
              </a:ext>
            </a:extLst>
          </p:cNvPr>
          <p:cNvSpPr>
            <a:spLocks noGrp="1"/>
          </p:cNvSpPr>
          <p:nvPr>
            <p:ph type="sldNum" sz="quarter" idx="28"/>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2176122049"/>
      </p:ext>
    </p:extLst>
  </p:cSld>
  <p:clrMapOvr>
    <a:masterClrMapping/>
  </p:clrMapOvr>
  <p:extLst mod="1">
    <p:ext uri="{DCECCB84-F9BA-43D5-87BE-67443E8EF086}">
      <p15:sldGuideLst xmlns:p15="http://schemas.microsoft.com/office/powerpoint/2012/main">
        <p15:guide id="1" pos="438" userDrawn="1">
          <p15:clr>
            <a:srgbClr val="FBAE40"/>
          </p15:clr>
        </p15:guide>
        <p15:guide id="2" pos="3840" userDrawn="1">
          <p15:clr>
            <a:srgbClr val="FBAE40"/>
          </p15:clr>
        </p15:guide>
        <p15:guide id="3" orient="horz" pos="39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12192000" cy="4309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8163"/>
            <a:ext cx="121932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5" y="1089025"/>
            <a:ext cx="10801350"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1ED2465A-354B-498C-8F0D-B6E8CD914088}"/>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D9BE2AFC-6727-4FDE-8F51-E24807504BD0}"/>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4CF3DD65-D4B6-4CBA-8F49-7C802136F513}"/>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F4F6A13F-5E57-4B54-BFA6-0A43527F2004}"/>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61821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8651875" cy="43103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0770"/>
            <a:ext cx="8651875" cy="1190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ED61675F-BC6F-4A23-9EB1-CE0952DF319B}"/>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D4E47C82-39CB-49C1-943D-69194A0B1C60}"/>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015E7D11-AB38-4770-AB91-61CB403CD9D5}"/>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F4C1A4AD-9D03-4E85-B564-9656BE5E6AE6}"/>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36078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FEB98-94C9-482E-B2D1-1E5EBBCAB07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71EF9CA-16DE-40AA-BC35-DDCB0EDB40DF}"/>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2005D478-1E0C-4E3C-B26E-DCA0722FAFFC}"/>
              </a:ext>
            </a:extLst>
          </p:cNvPr>
          <p:cNvSpPr>
            <a:spLocks noGrp="1"/>
          </p:cNvSpPr>
          <p:nvPr>
            <p:ph type="ftr" sz="quarter" idx="11"/>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9AC453C7-A396-4A2D-A2E5-8E461029793D}"/>
              </a:ext>
            </a:extLst>
          </p:cNvPr>
          <p:cNvSpPr>
            <a:spLocks noGrp="1"/>
          </p:cNvSpPr>
          <p:nvPr>
            <p:ph type="sldNum" sz="quarter" idx="12"/>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300190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ff-scr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FEB98-94C9-482E-B2D1-1E5EBBCAB079}"/>
              </a:ext>
            </a:extLst>
          </p:cNvPr>
          <p:cNvSpPr>
            <a:spLocks noGrp="1"/>
          </p:cNvSpPr>
          <p:nvPr>
            <p:ph type="title"/>
          </p:nvPr>
        </p:nvSpPr>
        <p:spPr>
          <a:xfrm>
            <a:off x="695325" y="-422031"/>
            <a:ext cx="10801349" cy="399705"/>
          </a:xfrm>
        </p:spPr>
        <p:txBody>
          <a:bodyPr/>
          <a:lstStyle>
            <a:lvl1pPr>
              <a:defRPr sz="2000"/>
            </a:lvl1pPr>
          </a:lstStyle>
          <a:p>
            <a:r>
              <a:rPr lang="de-DE"/>
              <a:t>Mastertitelformat bearbeiten</a:t>
            </a:r>
          </a:p>
        </p:txBody>
      </p:sp>
      <p:sp>
        <p:nvSpPr>
          <p:cNvPr id="3" name="Datumsplatzhalter 2">
            <a:extLst>
              <a:ext uri="{FF2B5EF4-FFF2-40B4-BE49-F238E27FC236}">
                <a16:creationId xmlns:a16="http://schemas.microsoft.com/office/drawing/2014/main" id="{F71EF9CA-16DE-40AA-BC35-DDCB0EDB40DF}"/>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2005D478-1E0C-4E3C-B26E-DCA0722FAFFC}"/>
              </a:ext>
            </a:extLst>
          </p:cNvPr>
          <p:cNvSpPr>
            <a:spLocks noGrp="1"/>
          </p:cNvSpPr>
          <p:nvPr>
            <p:ph type="ftr" sz="quarter" idx="11"/>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9AC453C7-A396-4A2D-A2E5-8E461029793D}"/>
              </a:ext>
            </a:extLst>
          </p:cNvPr>
          <p:cNvSpPr>
            <a:spLocks noGrp="1"/>
          </p:cNvSpPr>
          <p:nvPr>
            <p:ph type="sldNum" sz="quarter" idx="12"/>
          </p:nvPr>
        </p:nvSpPr>
        <p:spPr/>
        <p:txBody>
          <a:bodyPr/>
          <a:lstStyle/>
          <a:p>
            <a:fld id="{C564DEAC-083F-4EA1-9D67-84BB3A537A3E}" type="slidenum">
              <a:rPr lang="de-DE" smtClean="0"/>
              <a:pPr/>
              <a:t>‹Nr.›</a:t>
            </a:fld>
            <a:endParaRPr lang="de-DE" dirty="0"/>
          </a:p>
        </p:txBody>
      </p:sp>
      <p:sp>
        <p:nvSpPr>
          <p:cNvPr id="6" name="Textplatzhalter 33">
            <a:extLst>
              <a:ext uri="{FF2B5EF4-FFF2-40B4-BE49-F238E27FC236}">
                <a16:creationId xmlns:a16="http://schemas.microsoft.com/office/drawing/2014/main" id="{1CC2D235-C613-4A23-9CE8-CC0F66C7F019}"/>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74180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79565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4" y="1592264"/>
            <a:ext cx="795655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695326" y="1089025"/>
            <a:ext cx="7956549"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11" name="Textplatzhalter 33">
            <a:extLst>
              <a:ext uri="{FF2B5EF4-FFF2-40B4-BE49-F238E27FC236}">
                <a16:creationId xmlns:a16="http://schemas.microsoft.com/office/drawing/2014/main" id="{1CC2D235-C613-4A23-9CE8-CC0F66C7F019}"/>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6" name="Fußzeilenplatzhalter 5">
            <a:extLst>
              <a:ext uri="{FF2B5EF4-FFF2-40B4-BE49-F238E27FC236}">
                <a16:creationId xmlns:a16="http://schemas.microsoft.com/office/drawing/2014/main" id="{49B7E09D-1A2C-4AFD-A321-1D82FF3C9B34}"/>
              </a:ext>
            </a:extLst>
          </p:cNvPr>
          <p:cNvSpPr>
            <a:spLocks noGrp="1"/>
          </p:cNvSpPr>
          <p:nvPr>
            <p:ph type="ftr" sz="quarter" idx="23"/>
          </p:nvPr>
        </p:nvSpPr>
        <p:spPr/>
        <p:txBody>
          <a:bodyPr/>
          <a:lstStyle>
            <a:lvl1pPr>
              <a:defRPr/>
            </a:lvl1pPr>
          </a:lstStyle>
          <a:p>
            <a:r>
              <a:rPr lang="de-DE" dirty="0" smtClean="0"/>
              <a:t>Albrecht Schmidt</a:t>
            </a:r>
            <a:endParaRPr lang="de-DE" dirty="0"/>
          </a:p>
        </p:txBody>
      </p:sp>
      <p:sp>
        <p:nvSpPr>
          <p:cNvPr id="8" name="Foliennummernplatzhalter 7">
            <a:extLst>
              <a:ext uri="{FF2B5EF4-FFF2-40B4-BE49-F238E27FC236}">
                <a16:creationId xmlns:a16="http://schemas.microsoft.com/office/drawing/2014/main" id="{5605FDB6-1F62-4B0D-821E-1DDA79D24034}"/>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702623" y="115888"/>
            <a:ext cx="10794052"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702623" y="1592264"/>
            <a:ext cx="380604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702623" y="1089025"/>
            <a:ext cx="7949252"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8" name="Content Placeholder 2">
            <a:extLst>
              <a:ext uri="{FF2B5EF4-FFF2-40B4-BE49-F238E27FC236}">
                <a16:creationId xmlns:a16="http://schemas.microsoft.com/office/drawing/2014/main" id="{97FF797D-D68B-448F-9EF9-8565E16D3A99}"/>
              </a:ext>
            </a:extLst>
          </p:cNvPr>
          <p:cNvSpPr>
            <a:spLocks noGrp="1"/>
          </p:cNvSpPr>
          <p:nvPr>
            <p:ph idx="1"/>
          </p:nvPr>
        </p:nvSpPr>
        <p:spPr>
          <a:xfrm>
            <a:off x="4656138" y="1592264"/>
            <a:ext cx="3884592" cy="4537073"/>
          </a:xfrm>
          <a:prstGeom prst="rect">
            <a:avLst/>
          </a:prstGeom>
        </p:spPr>
        <p:txBody>
          <a:bodyPr/>
          <a:lstStyle>
            <a:lvl2pPr defTabSz="6876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33">
            <a:extLst>
              <a:ext uri="{FF2B5EF4-FFF2-40B4-BE49-F238E27FC236}">
                <a16:creationId xmlns:a16="http://schemas.microsoft.com/office/drawing/2014/main" id="{CF808356-F1D3-4E54-96FE-067E9605134F}"/>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Fußzeilenplatzhalter 2">
            <a:extLst>
              <a:ext uri="{FF2B5EF4-FFF2-40B4-BE49-F238E27FC236}">
                <a16:creationId xmlns:a16="http://schemas.microsoft.com/office/drawing/2014/main" id="{20C33625-2406-4F76-A793-8CCD27FB720C}"/>
              </a:ext>
            </a:extLst>
          </p:cNvPr>
          <p:cNvSpPr>
            <a:spLocks noGrp="1"/>
          </p:cNvSpPr>
          <p:nvPr>
            <p:ph type="ftr" sz="quarter" idx="23"/>
          </p:nvPr>
        </p:nvSpPr>
        <p:spPr/>
        <p:txBody>
          <a:bodyPr/>
          <a:lstStyle/>
          <a:p>
            <a:r>
              <a:rPr lang="de-DE" dirty="0" smtClean="0"/>
              <a:t>Albrecht Schmidt</a:t>
            </a:r>
            <a:endParaRPr lang="de-DE" dirty="0"/>
          </a:p>
        </p:txBody>
      </p:sp>
      <p:sp>
        <p:nvSpPr>
          <p:cNvPr id="11" name="Foliennummernplatzhalter 10">
            <a:extLst>
              <a:ext uri="{FF2B5EF4-FFF2-40B4-BE49-F238E27FC236}">
                <a16:creationId xmlns:a16="http://schemas.microsoft.com/office/drawing/2014/main" id="{2A0482F7-AF8F-4B8B-9F26-77EADFAB94AF}"/>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22247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108013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7" y="1268412"/>
            <a:ext cx="10801348" cy="4860926"/>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platzhalter 33">
            <a:extLst>
              <a:ext uri="{FF2B5EF4-FFF2-40B4-BE49-F238E27FC236}">
                <a16:creationId xmlns:a16="http://schemas.microsoft.com/office/drawing/2014/main" id="{4670F045-806E-425A-86B4-32E0D5E863AA}"/>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5" name="Fußzeilenplatzhalter 4">
            <a:extLst>
              <a:ext uri="{FF2B5EF4-FFF2-40B4-BE49-F238E27FC236}">
                <a16:creationId xmlns:a16="http://schemas.microsoft.com/office/drawing/2014/main" id="{7BAE4930-1E0B-4443-8FCC-3EF9232EF91C}"/>
              </a:ext>
            </a:extLst>
          </p:cNvPr>
          <p:cNvSpPr>
            <a:spLocks noGrp="1"/>
          </p:cNvSpPr>
          <p:nvPr>
            <p:ph type="ftr" sz="quarter" idx="23"/>
          </p:nvPr>
        </p:nvSpPr>
        <p:spPr/>
        <p:txBody>
          <a:bodyPr/>
          <a:lstStyle/>
          <a:p>
            <a:r>
              <a:rPr lang="de-DE" dirty="0" smtClean="0"/>
              <a:t>Albrecht Schmidt</a:t>
            </a:r>
            <a:endParaRPr lang="de-DE" dirty="0"/>
          </a:p>
        </p:txBody>
      </p:sp>
      <p:sp>
        <p:nvSpPr>
          <p:cNvPr id="6" name="Foliennummernplatzhalter 5">
            <a:extLst>
              <a:ext uri="{FF2B5EF4-FFF2-40B4-BE49-F238E27FC236}">
                <a16:creationId xmlns:a16="http://schemas.microsoft.com/office/drawing/2014/main" id="{8939AC7A-0B0A-4434-9B1F-404C0CCD4F1C}"/>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3558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9339-D1CD-4C3D-9D0E-B6D872D3DEE3}"/>
              </a:ext>
            </a:extLst>
          </p:cNvPr>
          <p:cNvSpPr>
            <a:spLocks noGrp="1"/>
          </p:cNvSpPr>
          <p:nvPr>
            <p:ph type="title"/>
          </p:nvPr>
        </p:nvSpPr>
        <p:spPr>
          <a:xfrm>
            <a:off x="695325" y="1089026"/>
            <a:ext cx="10801349" cy="2879724"/>
          </a:xfrm>
          <a:prstGeom prst="rect">
            <a:avLst/>
          </a:prstGeo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Textplatzhalter 33">
            <a:extLst>
              <a:ext uri="{FF2B5EF4-FFF2-40B4-BE49-F238E27FC236}">
                <a16:creationId xmlns:a16="http://schemas.microsoft.com/office/drawing/2014/main" id="{4AFD0E6B-074F-4856-ADAE-6AFDE0AD3B83}"/>
              </a:ext>
            </a:extLst>
          </p:cNvPr>
          <p:cNvSpPr>
            <a:spLocks noGrp="1"/>
          </p:cNvSpPr>
          <p:nvPr>
            <p:ph type="body" sz="quarter" idx="21"/>
          </p:nvPr>
        </p:nvSpPr>
        <p:spPr>
          <a:xfrm>
            <a:off x="695326" y="6356350"/>
            <a:ext cx="830643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5" name="Fußzeilenplatzhalter 4">
            <a:extLst>
              <a:ext uri="{FF2B5EF4-FFF2-40B4-BE49-F238E27FC236}">
                <a16:creationId xmlns:a16="http://schemas.microsoft.com/office/drawing/2014/main" id="{720564B3-250D-42F0-9534-FD2B09C5F1B4}"/>
              </a:ext>
            </a:extLst>
          </p:cNvPr>
          <p:cNvSpPr>
            <a:spLocks noGrp="1"/>
          </p:cNvSpPr>
          <p:nvPr>
            <p:ph type="ftr" sz="quarter" idx="23"/>
          </p:nvPr>
        </p:nvSpPr>
        <p:spPr/>
        <p:txBody>
          <a:bodyPr/>
          <a:lstStyle/>
          <a:p>
            <a:r>
              <a:rPr lang="de-DE" dirty="0" smtClean="0"/>
              <a:t>Albrecht Schmidt</a:t>
            </a:r>
            <a:endParaRPr lang="de-DE" dirty="0"/>
          </a:p>
        </p:txBody>
      </p:sp>
      <p:sp>
        <p:nvSpPr>
          <p:cNvPr id="6" name="Foliennummernplatzhalter 5">
            <a:extLst>
              <a:ext uri="{FF2B5EF4-FFF2-40B4-BE49-F238E27FC236}">
                <a16:creationId xmlns:a16="http://schemas.microsoft.com/office/drawing/2014/main" id="{0C36E6DB-4130-41F6-84C1-5598BFB23A9F}"/>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41477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dirty="0" smtClean="0"/>
              <a:t>Albrecht Schmidt</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‹Nr.›</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5448563"/>
            <a:ext cx="10801350" cy="658789"/>
          </a:xfrm>
        </p:spPr>
        <p:txBody>
          <a:bodyPr lIns="0" tIns="0" rIns="0" bIns="0" anchor="b">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dirty="0" smtClean="0"/>
              <a:t>Albrecht Schmidt</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‹Nr.›</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lvl1pPr>
              <a:defRPr>
                <a:solidFill>
                  <a:schemeClr val="tx1"/>
                </a:solidFill>
              </a:defRPr>
            </a:lvl1p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430236"/>
            <a:ext cx="10801350" cy="658789"/>
          </a:xfrm>
        </p:spPr>
        <p:txBody>
          <a:bodyPr lIns="0" tIns="0" rIns="0" bIns="0" anchor="t">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9887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
            <a:ext cx="3000786" cy="62337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rot="5400000">
            <a:off x="-370283" y="3371399"/>
            <a:ext cx="68580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3734790" y="365126"/>
            <a:ext cx="5341224"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3734790" y="1592264"/>
            <a:ext cx="5341224" cy="44924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3734790" y="1089025"/>
            <a:ext cx="5341224"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729C9F29-9467-4790-A990-E3BA7DDC2150}"/>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CD1AA870-E424-487E-9777-032CB20FB808}"/>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1B620C02-7CF1-46A5-9245-1E7D7C8FFA6C}"/>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F242F43B-6E1D-4F28-8F19-19918A2E6F6E}"/>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00510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3968751"/>
            <a:ext cx="8651875" cy="22650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3846158"/>
            <a:ext cx="8651875" cy="1225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695326" y="1811916"/>
            <a:ext cx="7956549" cy="203799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D46B8C75-D5B2-4AC9-8C30-F373F3B7AE36}"/>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6F017C71-5FC7-42A7-83BA-25BA02E968C9}"/>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8C3859DE-9B48-4A38-B4ED-4B67BB102778}"/>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64429B62-8741-49E0-AB30-FF383524DCDF}"/>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65306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8084" y="6237963"/>
            <a:ext cx="3523915"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237963"/>
            <a:ext cx="8651874"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 Placeholder 11">
            <a:extLst>
              <a:ext uri="{FF2B5EF4-FFF2-40B4-BE49-F238E27FC236}">
                <a16:creationId xmlns:a16="http://schemas.microsoft.com/office/drawing/2014/main" id="{65909326-5AF4-4A88-97FF-ECA0369798D8}"/>
              </a:ext>
            </a:extLst>
          </p:cNvPr>
          <p:cNvSpPr>
            <a:spLocks noGrp="1"/>
          </p:cNvSpPr>
          <p:nvPr>
            <p:ph type="body" idx="1"/>
          </p:nvPr>
        </p:nvSpPr>
        <p:spPr>
          <a:xfrm>
            <a:off x="695326" y="1592263"/>
            <a:ext cx="7956550" cy="45370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2">
            <a:extLst>
              <a:ext uri="{FF2B5EF4-FFF2-40B4-BE49-F238E27FC236}">
                <a16:creationId xmlns:a16="http://schemas.microsoft.com/office/drawing/2014/main" id="{0EB72566-25B1-4AC5-8DFD-74DB68298277}"/>
              </a:ext>
            </a:extLst>
          </p:cNvPr>
          <p:cNvSpPr>
            <a:spLocks noGrp="1"/>
          </p:cNvSpPr>
          <p:nvPr>
            <p:ph type="title"/>
          </p:nvPr>
        </p:nvSpPr>
        <p:spPr>
          <a:xfrm>
            <a:off x="695325" y="136525"/>
            <a:ext cx="10801349" cy="952501"/>
          </a:xfrm>
          <a:prstGeom prst="rect">
            <a:avLst/>
          </a:prstGeom>
        </p:spPr>
        <p:txBody>
          <a:bodyPr vert="horz" lIns="0" tIns="0" rIns="0" bIns="0" rtlCol="0" anchor="b" anchorCtr="0">
            <a:noAutofit/>
          </a:bodyPr>
          <a:lstStyle/>
          <a:p>
            <a:r>
              <a:rPr lang="en-US" dirty="0"/>
              <a:t>Click to edit Master title style</a:t>
            </a:r>
          </a:p>
        </p:txBody>
      </p:sp>
      <p:sp>
        <p:nvSpPr>
          <p:cNvPr id="20" name="Datumsplatzhalter 19">
            <a:extLst>
              <a:ext uri="{FF2B5EF4-FFF2-40B4-BE49-F238E27FC236}">
                <a16:creationId xmlns:a16="http://schemas.microsoft.com/office/drawing/2014/main" id="{13EFEA2E-EA03-4D81-9489-7647000D9BE7}"/>
              </a:ext>
            </a:extLst>
          </p:cNvPr>
          <p:cNvSpPr>
            <a:spLocks noGrp="1"/>
          </p:cNvSpPr>
          <p:nvPr>
            <p:ph type="dt" sz="half" idx="2"/>
          </p:nvPr>
        </p:nvSpPr>
        <p:spPr>
          <a:xfrm>
            <a:off x="6305550" y="6352598"/>
            <a:ext cx="1225549" cy="365125"/>
          </a:xfrm>
          <a:prstGeom prst="rect">
            <a:avLst/>
          </a:prstGeom>
        </p:spPr>
        <p:txBody>
          <a:bodyPr vert="horz" lIns="91440" tIns="45720" rIns="91440" bIns="45720" rtlCol="0" anchor="ctr"/>
          <a:lstStyle>
            <a:lvl1pPr algn="r">
              <a:defRPr sz="1600" b="0">
                <a:solidFill>
                  <a:schemeClr val="bg1"/>
                </a:solidFill>
              </a:defRPr>
            </a:lvl1pPr>
          </a:lstStyle>
          <a:p>
            <a:endParaRPr lang="de-DE" dirty="0"/>
          </a:p>
        </p:txBody>
      </p:sp>
      <p:sp>
        <p:nvSpPr>
          <p:cNvPr id="21" name="Fußzeilenplatzhalter 20">
            <a:extLst>
              <a:ext uri="{FF2B5EF4-FFF2-40B4-BE49-F238E27FC236}">
                <a16:creationId xmlns:a16="http://schemas.microsoft.com/office/drawing/2014/main" id="{DFBBA49C-F52C-4DF5-97C3-1E373625C25A}"/>
              </a:ext>
            </a:extLst>
          </p:cNvPr>
          <p:cNvSpPr>
            <a:spLocks noGrp="1"/>
          </p:cNvSpPr>
          <p:nvPr>
            <p:ph type="ftr" sz="quarter" idx="3"/>
          </p:nvPr>
        </p:nvSpPr>
        <p:spPr>
          <a:xfrm>
            <a:off x="8791074" y="6352598"/>
            <a:ext cx="3245350" cy="365125"/>
          </a:xfrm>
          <a:prstGeom prst="rect">
            <a:avLst/>
          </a:prstGeom>
        </p:spPr>
        <p:txBody>
          <a:bodyPr vert="horz" lIns="91440" tIns="45720" rIns="91440" bIns="45720" rtlCol="0" anchor="ctr"/>
          <a:lstStyle>
            <a:lvl1pPr algn="ctr" defTabSz="363600">
              <a:defRPr sz="1600" b="0">
                <a:solidFill>
                  <a:schemeClr val="bg1"/>
                </a:solidFill>
              </a:defRPr>
            </a:lvl1pPr>
          </a:lstStyle>
          <a:p>
            <a:r>
              <a:rPr lang="de-DE" smtClean="0"/>
              <a:t>Albrecht Schmidt</a:t>
            </a:r>
            <a:endParaRPr lang="de-DE" dirty="0"/>
          </a:p>
        </p:txBody>
      </p:sp>
      <p:sp>
        <p:nvSpPr>
          <p:cNvPr id="22" name="Foliennummernplatzhalter 21">
            <a:extLst>
              <a:ext uri="{FF2B5EF4-FFF2-40B4-BE49-F238E27FC236}">
                <a16:creationId xmlns:a16="http://schemas.microsoft.com/office/drawing/2014/main" id="{60C13802-11A0-4808-BF6B-86CEA24AB3A0}"/>
              </a:ext>
            </a:extLst>
          </p:cNvPr>
          <p:cNvSpPr>
            <a:spLocks noGrp="1"/>
          </p:cNvSpPr>
          <p:nvPr>
            <p:ph type="sldNum" sz="quarter" idx="4"/>
          </p:nvPr>
        </p:nvSpPr>
        <p:spPr>
          <a:xfrm>
            <a:off x="7686675" y="6359905"/>
            <a:ext cx="783138" cy="365125"/>
          </a:xfrm>
          <a:prstGeom prst="rect">
            <a:avLst/>
          </a:prstGeom>
        </p:spPr>
        <p:txBody>
          <a:bodyPr vert="horz" lIns="91440" tIns="45720" rIns="91440" bIns="45720" rtlCol="0" anchor="ctr"/>
          <a:lstStyle>
            <a:lvl1pPr algn="r">
              <a:defRPr sz="1600" b="0">
                <a:solidFill>
                  <a:schemeClr val="bg1"/>
                </a:solidFill>
              </a:defRPr>
            </a:lvl1p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55" r:id="rId6"/>
    <p:sldLayoutId id="2147483682" r:id="rId7"/>
    <p:sldLayoutId id="2147483657" r:id="rId8"/>
    <p:sldLayoutId id="2147483660" r:id="rId9"/>
    <p:sldLayoutId id="2147483661" r:id="rId10"/>
    <p:sldLayoutId id="2147483680" r:id="rId11"/>
    <p:sldLayoutId id="2147483681" r:id="rId12"/>
    <p:sldLayoutId id="2147483683" r:id="rId13"/>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85750" marR="0" indent="-285750" algn="l" defTabSz="284400" rtl="0" eaLnBrk="1" fontAlgn="auto" latinLnBrk="0" hangingPunct="1">
        <a:lnSpc>
          <a:spcPct val="90000"/>
        </a:lnSpc>
        <a:spcBef>
          <a:spcPts val="500"/>
        </a:spcBef>
        <a:spcAft>
          <a:spcPts val="600"/>
        </a:spcAft>
        <a:buClr>
          <a:srgbClr val="00B0F0"/>
        </a:buClr>
        <a:buSzPts val="2400"/>
        <a:buFont typeface="Wingdings" panose="05000000000000000000" pitchFamily="2" charset="2"/>
        <a:buChar char="§"/>
        <a:tabLst/>
        <a:defRPr lang="en-US" sz="2200" kern="1200" noProof="0" dirty="0">
          <a:solidFill>
            <a:schemeClr val="tx1"/>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808038"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077913" indent="-182563"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346200"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929" userDrawn="1">
          <p15:clr>
            <a:srgbClr val="F26B43"/>
          </p15:clr>
        </p15:guide>
        <p15:guide id="7" orient="horz" pos="3997" userDrawn="1">
          <p15:clr>
            <a:srgbClr val="F26B43"/>
          </p15:clr>
        </p15:guide>
        <p15:guide id="8" orient="horz" pos="73" userDrawn="1">
          <p15:clr>
            <a:srgbClr val="F26B43"/>
          </p15:clr>
        </p15:guide>
        <p15:guide id="9" orient="horz" pos="686" userDrawn="1">
          <p15:clr>
            <a:srgbClr val="F26B43"/>
          </p15:clr>
        </p15:guide>
        <p15:guide id="10" orient="horz" pos="1003" userDrawn="1">
          <p15:clr>
            <a:srgbClr val="F26B43"/>
          </p15:clr>
        </p15:guide>
        <p15:guide id="11" pos="7242" userDrawn="1">
          <p15:clr>
            <a:srgbClr val="F26B43"/>
          </p15:clr>
        </p15:guide>
        <p15:guide id="12" orient="horz" pos="799" userDrawn="1">
          <p15:clr>
            <a:srgbClr val="F26B43"/>
          </p15:clr>
        </p15:guide>
        <p15:guide id="13"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teraction-design.org/literature/article/what-is-interaction-desig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75452-D548-4EEC-BA89-DE48BBA11484}"/>
              </a:ext>
            </a:extLst>
          </p:cNvPr>
          <p:cNvSpPr>
            <a:spLocks noGrp="1"/>
          </p:cNvSpPr>
          <p:nvPr>
            <p:ph type="ctrTitle"/>
          </p:nvPr>
        </p:nvSpPr>
        <p:spPr>
          <a:solidFill>
            <a:srgbClr val="FFFFFF">
              <a:alpha val="36078"/>
            </a:srgbClr>
          </a:solidFill>
        </p:spPr>
        <p:txBody>
          <a:bodyPr>
            <a:normAutofit/>
          </a:bodyPr>
          <a:lstStyle/>
          <a:p>
            <a:r>
              <a:rPr lang="en-US" dirty="0" smtClean="0"/>
              <a:t>   Mental Modal and Metaphors</a:t>
            </a:r>
            <a:endParaRPr lang="en-US" dirty="0"/>
          </a:p>
        </p:txBody>
      </p:sp>
      <p:sp>
        <p:nvSpPr>
          <p:cNvPr id="2" name="Untertitel 1"/>
          <p:cNvSpPr>
            <a:spLocks noGrp="1"/>
          </p:cNvSpPr>
          <p:nvPr>
            <p:ph type="subTitle" idx="1"/>
          </p:nvPr>
        </p:nvSpPr>
        <p:spPr/>
        <p:txBody>
          <a:bodyPr/>
          <a:lstStyle/>
          <a:p>
            <a:endParaRPr lang="de-DE"/>
          </a:p>
        </p:txBody>
      </p:sp>
      <p:sp>
        <p:nvSpPr>
          <p:cNvPr id="5" name="Bildplatzhalter 4"/>
          <p:cNvSpPr>
            <a:spLocks noGrp="1"/>
          </p:cNvSpPr>
          <p:nvPr>
            <p:ph type="pic" sz="quarter" idx="15"/>
          </p:nvPr>
        </p:nvSpPr>
        <p:spPr/>
      </p:sp>
      <p:sp>
        <p:nvSpPr>
          <p:cNvPr id="9" name="Bildplatzhalter 8"/>
          <p:cNvSpPr>
            <a:spLocks noGrp="1"/>
          </p:cNvSpPr>
          <p:nvPr>
            <p:ph type="pic" sz="quarter" idx="16"/>
          </p:nvPr>
        </p:nvSpPr>
        <p:spPr/>
      </p:sp>
      <p:sp>
        <p:nvSpPr>
          <p:cNvPr id="18" name="Bildplatzhalter 17"/>
          <p:cNvSpPr>
            <a:spLocks noGrp="1"/>
          </p:cNvSpPr>
          <p:nvPr>
            <p:ph type="pic" sz="quarter" idx="17"/>
          </p:nvPr>
        </p:nvSpPr>
        <p:spPr/>
      </p:sp>
      <p:sp>
        <p:nvSpPr>
          <p:cNvPr id="19" name="Textplatzhalter 18"/>
          <p:cNvSpPr>
            <a:spLocks noGrp="1"/>
          </p:cNvSpPr>
          <p:nvPr>
            <p:ph type="body" sz="quarter" idx="21"/>
          </p:nvPr>
        </p:nvSpPr>
        <p:spPr/>
        <p:txBody>
          <a:bodyPr/>
          <a:lstStyle/>
          <a:p>
            <a:endParaRPr lang="de-DE"/>
          </a:p>
        </p:txBody>
      </p:sp>
      <p:sp>
        <p:nvSpPr>
          <p:cNvPr id="21" name="Bildplatzhalter 20"/>
          <p:cNvSpPr>
            <a:spLocks noGrp="1"/>
          </p:cNvSpPr>
          <p:nvPr>
            <p:ph type="pic" sz="quarter" idx="25"/>
          </p:nvPr>
        </p:nvSpPr>
        <p:spPr/>
      </p:sp>
      <p:sp>
        <p:nvSpPr>
          <p:cNvPr id="28" name="Fußzeilenplatzhalter 27">
            <a:extLst>
              <a:ext uri="{FF2B5EF4-FFF2-40B4-BE49-F238E27FC236}">
                <a16:creationId xmlns:a16="http://schemas.microsoft.com/office/drawing/2014/main" id="{A14D6A10-FCBD-43C4-9B24-CD6428E5EA65}"/>
              </a:ext>
            </a:extLst>
          </p:cNvPr>
          <p:cNvSpPr>
            <a:spLocks noGrp="1"/>
          </p:cNvSpPr>
          <p:nvPr>
            <p:ph type="ftr" sz="quarter" idx="27"/>
          </p:nvPr>
        </p:nvSpPr>
        <p:spPr/>
        <p:txBody>
          <a:bodyPr/>
          <a:lstStyle/>
          <a:p>
            <a:r>
              <a:rPr lang="de-DE" dirty="0" smtClean="0"/>
              <a:t>Albrecht Schmidt</a:t>
            </a:r>
            <a:endParaRPr lang="de-DE" dirty="0"/>
          </a:p>
        </p:txBody>
      </p:sp>
      <p:sp>
        <p:nvSpPr>
          <p:cNvPr id="12" name="Foliennummernplatzhalter 11">
            <a:extLst>
              <a:ext uri="{FF2B5EF4-FFF2-40B4-BE49-F238E27FC236}">
                <a16:creationId xmlns:a16="http://schemas.microsoft.com/office/drawing/2014/main" id="{949606A8-74C1-4D5C-9083-2C32D4B3A7A7}"/>
              </a:ext>
            </a:extLst>
          </p:cNvPr>
          <p:cNvSpPr>
            <a:spLocks noGrp="1"/>
          </p:cNvSpPr>
          <p:nvPr>
            <p:ph type="sldNum" sz="quarter" idx="28"/>
          </p:nvPr>
        </p:nvSpPr>
        <p:spPr/>
        <p:txBody>
          <a:bodyPr/>
          <a:lstStyle/>
          <a:p>
            <a:fld id="{002E4239-9C90-407D-B00F-DCBF08F5A841}" type="slidenum">
              <a:rPr lang="en-US" smtClean="0"/>
              <a:pPr/>
              <a:t>1</a:t>
            </a:fld>
            <a:endParaRPr lang="en-US"/>
          </a:p>
        </p:txBody>
      </p:sp>
      <p:pic>
        <p:nvPicPr>
          <p:cNvPr id="20" name="Picture 2" descr="https://upload.wikimedia.org/wikipedia/commons/thumb/d/d0/CC-BY-SA_icon.svg/640px-CC-BY-SA_icon.svg.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5328" y="6300254"/>
            <a:ext cx="1401584" cy="492744"/>
          </a:xfrm>
          <a:prstGeom prst="rect">
            <a:avLst/>
          </a:prstGeom>
          <a:noFill/>
          <a:extLst>
            <a:ext uri="{909E8E84-426E-40DD-AFC4-6F175D3DCCD1}">
              <a14:hiddenFill xmlns:a14="http://schemas.microsoft.com/office/drawing/2010/main">
                <a:solidFill>
                  <a:srgbClr val="FFFFFF"/>
                </a:solidFill>
              </a14:hiddenFill>
            </a:ext>
          </a:extLst>
        </p:spPr>
      </p:pic>
      <p:sp>
        <p:nvSpPr>
          <p:cNvPr id="3" name="Bildplatzhalter 2"/>
          <p:cNvSpPr>
            <a:spLocks noGrp="1"/>
          </p:cNvSpPr>
          <p:nvPr>
            <p:ph type="pic" sz="quarter" idx="13"/>
          </p:nvPr>
        </p:nvSpPr>
        <p:spPr/>
      </p:sp>
      <p:pic>
        <p:nvPicPr>
          <p:cNvPr id="3076" name="Picture 4" descr="antique, appointment, clock, countdown, deadline, dial, elegant, gold, hours, midnight"/>
          <p:cNvPicPr>
            <a:picLocks noChangeAspect="1" noChangeArrowheads="1"/>
          </p:cNvPicPr>
          <p:nvPr/>
        </p:nvPicPr>
        <p:blipFill rotWithShape="1">
          <a:blip r:embed="rId4">
            <a:extLst>
              <a:ext uri="{28A0092B-C50C-407E-A947-70E740481C1C}">
                <a14:useLocalDpi xmlns:a14="http://schemas.microsoft.com/office/drawing/2010/main" val="0"/>
              </a:ext>
            </a:extLst>
          </a:blip>
          <a:srcRect l="35314" r="14206"/>
          <a:stretch/>
        </p:blipFill>
        <p:spPr bwMode="auto">
          <a:xfrm rot="16200000" flipH="1">
            <a:off x="4045555" y="-4069617"/>
            <a:ext cx="4104132" cy="1219524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7">
            <a:extLst>
              <a:ext uri="{FF2B5EF4-FFF2-40B4-BE49-F238E27FC236}">
                <a16:creationId xmlns:a16="http://schemas.microsoft.com/office/drawing/2014/main" id="{DEA04D85-A798-4EE8-983B-ABFCB9D55E4A}"/>
              </a:ext>
            </a:extLst>
          </p:cNvPr>
          <p:cNvSpPr/>
          <p:nvPr/>
        </p:nvSpPr>
        <p:spPr>
          <a:xfrm>
            <a:off x="0" y="3968750"/>
            <a:ext cx="12192000" cy="146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07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Designer Model, User Model, and</a:t>
            </a:r>
            <a:br>
              <a:rPr lang="en-US" dirty="0" smtClean="0"/>
            </a:br>
            <a:r>
              <a:rPr lang="en-US" dirty="0" smtClean="0"/>
              <a:t>System Model</a:t>
            </a:r>
            <a:endParaRPr lang="en-US" dirty="0"/>
          </a:p>
        </p:txBody>
      </p:sp>
      <p:sp>
        <p:nvSpPr>
          <p:cNvPr id="13" name="Textplatzhalter 12"/>
          <p:cNvSpPr>
            <a:spLocks noGrp="1"/>
          </p:cNvSpPr>
          <p:nvPr>
            <p:ph type="body" sz="quarter" idx="15"/>
          </p:nvPr>
        </p:nvSpPr>
        <p:spPr/>
        <p:txBody>
          <a:bodyPr/>
          <a:lstStyle/>
          <a:p>
            <a:r>
              <a:rPr lang="en-US" dirty="0" smtClean="0"/>
              <a:t>Don Norman </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a:xfrm>
            <a:off x="753594" y="5994780"/>
            <a:ext cx="7840009" cy="365125"/>
          </a:xfrm>
        </p:spPr>
        <p:txBody>
          <a:bodyPr>
            <a:noAutofit/>
          </a:bodyPr>
          <a:lstStyle/>
          <a:p>
            <a:r>
              <a:rPr lang="en-US" sz="1200" dirty="0" smtClean="0">
                <a:solidFill>
                  <a:schemeClr val="bg1">
                    <a:lumMod val="50000"/>
                  </a:schemeClr>
                </a:solidFill>
              </a:rPr>
              <a:t>Norman</a:t>
            </a:r>
            <a:r>
              <a:rPr lang="en-US" sz="1200" dirty="0">
                <a:solidFill>
                  <a:schemeClr val="bg1">
                    <a:lumMod val="50000"/>
                  </a:schemeClr>
                </a:solidFill>
              </a:rPr>
              <a:t>, D. A. (2013). The design of everyday things: Revised and expanded edition. New York: Doubleday.</a:t>
            </a:r>
            <a:endParaRPr lang="de-DE" sz="1200" dirty="0">
              <a:solidFill>
                <a:schemeClr val="bg1">
                  <a:lumMod val="50000"/>
                </a:schemeClr>
              </a:solidFill>
            </a:endParaRPr>
          </a:p>
          <a:p>
            <a:endParaRPr lang="en-US" sz="1200"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10</a:t>
            </a:fld>
            <a:endParaRPr lang="de-DE" dirty="0"/>
          </a:p>
        </p:txBody>
      </p:sp>
      <p:pic>
        <p:nvPicPr>
          <p:cNvPr id="8" name="Grafik 7"/>
          <p:cNvPicPr>
            <a:picLocks noChangeAspect="1"/>
          </p:cNvPicPr>
          <p:nvPr/>
        </p:nvPicPr>
        <p:blipFill rotWithShape="1">
          <a:blip r:embed="rId3"/>
          <a:srcRect l="40113" t="5007" r="1"/>
          <a:stretch/>
        </p:blipFill>
        <p:spPr>
          <a:xfrm rot="16200000">
            <a:off x="2669904" y="-17189"/>
            <a:ext cx="4007394" cy="7956550"/>
          </a:xfrm>
          <a:prstGeom prst="rect">
            <a:avLst/>
          </a:prstGeom>
        </p:spPr>
      </p:pic>
      <p:pic>
        <p:nvPicPr>
          <p:cNvPr id="11" name="Grafik 10"/>
          <p:cNvPicPr>
            <a:picLocks noChangeAspect="1"/>
          </p:cNvPicPr>
          <p:nvPr/>
        </p:nvPicPr>
        <p:blipFill>
          <a:blip r:embed="rId4"/>
          <a:stretch>
            <a:fillRect/>
          </a:stretch>
        </p:blipFill>
        <p:spPr>
          <a:xfrm>
            <a:off x="8324494" y="196570"/>
            <a:ext cx="2167676" cy="2994865"/>
          </a:xfrm>
          <a:prstGeom prst="rect">
            <a:avLst/>
          </a:prstGeom>
        </p:spPr>
      </p:pic>
    </p:spTree>
    <p:extLst>
      <p:ext uri="{BB962C8B-B14F-4D97-AF65-F5344CB8AC3E}">
        <p14:creationId xmlns:p14="http://schemas.microsoft.com/office/powerpoint/2010/main" val="132212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Models – Designer, Programmer, User</a:t>
            </a:r>
            <a:endParaRPr lang="en-US" dirty="0"/>
          </a:p>
        </p:txBody>
      </p:sp>
      <p:sp>
        <p:nvSpPr>
          <p:cNvPr id="13" name="Textplatzhalter 12"/>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11</a:t>
            </a:fld>
            <a:endParaRPr lang="de-DE" dirty="0"/>
          </a:p>
        </p:txBody>
      </p:sp>
      <p:sp>
        <p:nvSpPr>
          <p:cNvPr id="8" name="Rechteck 7"/>
          <p:cNvSpPr/>
          <p:nvPr/>
        </p:nvSpPr>
        <p:spPr>
          <a:xfrm>
            <a:off x="907808" y="5772203"/>
            <a:ext cx="6096000" cy="461665"/>
          </a:xfrm>
          <a:prstGeom prst="rect">
            <a:avLst/>
          </a:prstGeom>
        </p:spPr>
        <p:txBody>
          <a:bodyPr>
            <a:spAutoFit/>
          </a:bodyPr>
          <a:lstStyle/>
          <a:p>
            <a:r>
              <a:rPr lang="en-US" sz="1200" dirty="0">
                <a:solidFill>
                  <a:schemeClr val="bg1">
                    <a:lumMod val="50000"/>
                  </a:schemeClr>
                </a:solidFill>
              </a:rPr>
              <a:t>Hudson, W. (2001). Toward unified models in user-centered and object-oriented design. Object Modeling and User Interface Design: Designing Interactive Systems, 313-362.</a:t>
            </a:r>
            <a:endParaRPr lang="de-DE" sz="1200" dirty="0">
              <a:solidFill>
                <a:schemeClr val="bg1">
                  <a:lumMod val="50000"/>
                </a:schemeClr>
              </a:solidFill>
            </a:endParaRPr>
          </a:p>
        </p:txBody>
      </p:sp>
      <p:pic>
        <p:nvPicPr>
          <p:cNvPr id="9" name="Grafik 8"/>
          <p:cNvPicPr>
            <a:picLocks noChangeAspect="1"/>
          </p:cNvPicPr>
          <p:nvPr/>
        </p:nvPicPr>
        <p:blipFill>
          <a:blip r:embed="rId3"/>
          <a:stretch>
            <a:fillRect/>
          </a:stretch>
        </p:blipFill>
        <p:spPr>
          <a:xfrm>
            <a:off x="260516" y="1134373"/>
            <a:ext cx="6935413" cy="4669194"/>
          </a:xfrm>
          <a:prstGeom prst="rect">
            <a:avLst/>
          </a:prstGeom>
        </p:spPr>
      </p:pic>
    </p:spTree>
    <p:extLst>
      <p:ext uri="{BB962C8B-B14F-4D97-AF65-F5344CB8AC3E}">
        <p14:creationId xmlns:p14="http://schemas.microsoft.com/office/powerpoint/2010/main" val="279060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Clarification of Terms</a:t>
            </a:r>
            <a:endParaRPr lang="en-US" dirty="0"/>
          </a:p>
        </p:txBody>
      </p:sp>
      <p:sp>
        <p:nvSpPr>
          <p:cNvPr id="14" name="Textplatzhalter 13"/>
          <p:cNvSpPr>
            <a:spLocks noGrp="1"/>
          </p:cNvSpPr>
          <p:nvPr>
            <p:ph type="body" sz="quarter" idx="13"/>
          </p:nvPr>
        </p:nvSpPr>
        <p:spPr/>
        <p:txBody>
          <a:bodyPr/>
          <a:lstStyle/>
          <a:p>
            <a:r>
              <a:rPr lang="en-US" b="1" dirty="0"/>
              <a:t>Mental </a:t>
            </a:r>
            <a:r>
              <a:rPr lang="en-US" b="1" dirty="0" smtClean="0"/>
              <a:t>Model </a:t>
            </a:r>
            <a:r>
              <a:rPr lang="en-US" dirty="0" smtClean="0"/>
              <a:t>= User Model = User’s Conceptual Model</a:t>
            </a:r>
          </a:p>
          <a:p>
            <a:r>
              <a:rPr lang="en-US" b="1" dirty="0"/>
              <a:t>Conceptual </a:t>
            </a:r>
            <a:r>
              <a:rPr lang="en-US" b="1" dirty="0" smtClean="0"/>
              <a:t>Model </a:t>
            </a:r>
            <a:r>
              <a:rPr lang="en-US" dirty="0" smtClean="0"/>
              <a:t>= Designer Model</a:t>
            </a:r>
          </a:p>
          <a:p>
            <a:r>
              <a:rPr lang="en-US" b="1" dirty="0" smtClean="0"/>
              <a:t>System Model </a:t>
            </a:r>
            <a:r>
              <a:rPr lang="en-US" dirty="0"/>
              <a:t>= </a:t>
            </a:r>
            <a:r>
              <a:rPr lang="en-US" dirty="0" smtClean="0"/>
              <a:t>Programmer’s </a:t>
            </a:r>
            <a:r>
              <a:rPr lang="en-US" dirty="0"/>
              <a:t>Conceptual Model </a:t>
            </a:r>
            <a:r>
              <a:rPr lang="en-US" dirty="0" smtClean="0"/>
              <a:t>= Programmer’s </a:t>
            </a:r>
            <a:r>
              <a:rPr lang="en-US" dirty="0"/>
              <a:t>Model = </a:t>
            </a:r>
            <a:r>
              <a:rPr lang="en-US" dirty="0" smtClean="0"/>
              <a:t>Implementation Model</a:t>
            </a:r>
          </a:p>
          <a:p>
            <a:endParaRPr lang="de-DE" dirty="0"/>
          </a:p>
        </p:txBody>
      </p:sp>
      <p:sp>
        <p:nvSpPr>
          <p:cNvPr id="13" name="Textplatzhalter 12"/>
          <p:cNvSpPr>
            <a:spLocks noGrp="1"/>
          </p:cNvSpPr>
          <p:nvPr>
            <p:ph type="body" sz="quarter" idx="15"/>
          </p:nvPr>
        </p:nvSpPr>
        <p:spPr/>
        <p:txBody>
          <a:bodyPr/>
          <a:lstStyle/>
          <a:p>
            <a:r>
              <a:rPr lang="en-US" dirty="0" smtClean="0"/>
              <a:t>Different things with the same intention</a:t>
            </a:r>
            <a:endParaRPr lang="en-US" dirty="0"/>
          </a:p>
        </p:txBody>
      </p:sp>
      <p:sp>
        <p:nvSpPr>
          <p:cNvPr id="15" name="Textplatzhalter 14"/>
          <p:cNvSpPr>
            <a:spLocks noGrp="1"/>
          </p:cNvSpPr>
          <p:nvPr>
            <p:ph type="body" sz="quarter" idx="21"/>
          </p:nvPr>
        </p:nvSpPr>
        <p:spPr/>
        <p:txBody>
          <a:bodyPr/>
          <a:lstStyle/>
          <a:p>
            <a:endParaRPr lang="de-DE"/>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12</a:t>
            </a:fld>
            <a:endParaRPr lang="de-DE" dirty="0"/>
          </a:p>
        </p:txBody>
      </p:sp>
    </p:spTree>
    <p:extLst>
      <p:ext uri="{BB962C8B-B14F-4D97-AF65-F5344CB8AC3E}">
        <p14:creationId xmlns:p14="http://schemas.microsoft.com/office/powerpoint/2010/main" val="84710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Metaphors</a:t>
            </a:r>
            <a:endParaRPr lang="en-US" dirty="0"/>
          </a:p>
        </p:txBody>
      </p:sp>
      <p:sp>
        <p:nvSpPr>
          <p:cNvPr id="3" name="Textplatzhalter 2"/>
          <p:cNvSpPr>
            <a:spLocks noGrp="1"/>
          </p:cNvSpPr>
          <p:nvPr>
            <p:ph type="body" sz="quarter" idx="13"/>
          </p:nvPr>
        </p:nvSpPr>
        <p:spPr>
          <a:xfrm>
            <a:off x="695325" y="1592264"/>
            <a:ext cx="7255980" cy="4858232"/>
          </a:xfrm>
        </p:spPr>
        <p:txBody>
          <a:bodyPr>
            <a:normAutofit/>
          </a:bodyPr>
          <a:lstStyle/>
          <a:p>
            <a:pPr marL="0" indent="0">
              <a:buNone/>
            </a:pPr>
            <a:r>
              <a:rPr lang="en-US" dirty="0" smtClean="0"/>
              <a:t>‘Given the analogy, the new </a:t>
            </a:r>
            <a:r>
              <a:rPr lang="en-US" b="1" dirty="0" smtClean="0"/>
              <a:t>user can draw upon his knowledge about the familiar situation </a:t>
            </a:r>
            <a:r>
              <a:rPr lang="en-US" dirty="0" smtClean="0"/>
              <a:t>in order to reason about the workings of the mysterious new computer system. For example, if the new user wants to </a:t>
            </a:r>
            <a:r>
              <a:rPr lang="en-US" b="1" dirty="0" smtClean="0"/>
              <a:t>understand about how the computer file system </a:t>
            </a:r>
            <a:r>
              <a:rPr lang="en-US" dirty="0" smtClean="0"/>
              <a:t>works, he need only </a:t>
            </a:r>
            <a:r>
              <a:rPr lang="en-US" b="1" dirty="0" smtClean="0"/>
              <a:t>think about how an office filing cabinet works </a:t>
            </a:r>
            <a:r>
              <a:rPr lang="en-US" dirty="0" smtClean="0"/>
              <a:t>and then carry over this same way of thinking to the computer file system’</a:t>
            </a:r>
            <a:endParaRPr lang="en-US" dirty="0"/>
          </a:p>
        </p:txBody>
      </p:sp>
      <p:sp>
        <p:nvSpPr>
          <p:cNvPr id="13" name="Textplatzhalter 12"/>
          <p:cNvSpPr>
            <a:spLocks noGrp="1"/>
          </p:cNvSpPr>
          <p:nvPr>
            <p:ph type="body" sz="quarter" idx="15"/>
          </p:nvPr>
        </p:nvSpPr>
        <p:spPr/>
        <p:txBody>
          <a:bodyPr/>
          <a:lstStyle/>
          <a:p>
            <a:r>
              <a:rPr lang="en-US" dirty="0" smtClean="0"/>
              <a:t>Build on what the users know</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13</a:t>
            </a:fld>
            <a:endParaRPr lang="de-DE" dirty="0"/>
          </a:p>
        </p:txBody>
      </p:sp>
      <p:sp>
        <p:nvSpPr>
          <p:cNvPr id="8" name="Rechteck 7"/>
          <p:cNvSpPr/>
          <p:nvPr/>
        </p:nvSpPr>
        <p:spPr>
          <a:xfrm>
            <a:off x="843739" y="5529945"/>
            <a:ext cx="7659722" cy="646331"/>
          </a:xfrm>
          <a:prstGeom prst="rect">
            <a:avLst/>
          </a:prstGeom>
        </p:spPr>
        <p:txBody>
          <a:bodyPr wrap="square">
            <a:spAutoFit/>
          </a:bodyPr>
          <a:lstStyle/>
          <a:p>
            <a:r>
              <a:rPr lang="en-US" sz="1200" dirty="0">
                <a:solidFill>
                  <a:schemeClr val="bg1">
                    <a:lumMod val="50000"/>
                  </a:schemeClr>
                </a:solidFill>
              </a:rPr>
              <a:t>Frank </a:t>
            </a:r>
            <a:r>
              <a:rPr lang="en-US" sz="1200" dirty="0" err="1">
                <a:solidFill>
                  <a:schemeClr val="bg1">
                    <a:lumMod val="50000"/>
                  </a:schemeClr>
                </a:solidFill>
              </a:rPr>
              <a:t>Halasz</a:t>
            </a:r>
            <a:r>
              <a:rPr lang="en-US" sz="1200" dirty="0">
                <a:solidFill>
                  <a:schemeClr val="bg1">
                    <a:lumMod val="50000"/>
                  </a:schemeClr>
                </a:solidFill>
              </a:rPr>
              <a:t> and Thomas P. Moran. 1982. Analogy considered harmful. In Proceedings of the 1982 Conference on Human Factors in Computing Systems (CHI ’82). Association for Computing Machinery, New York, NY, USA, 383–386. </a:t>
            </a:r>
            <a:r>
              <a:rPr lang="en-US" sz="1200" dirty="0" err="1">
                <a:solidFill>
                  <a:schemeClr val="bg1">
                    <a:lumMod val="50000"/>
                  </a:schemeClr>
                </a:solidFill>
              </a:rPr>
              <a:t>DOI:https</a:t>
            </a:r>
            <a:r>
              <a:rPr lang="en-US" sz="1200" dirty="0">
                <a:solidFill>
                  <a:schemeClr val="bg1">
                    <a:lumMod val="50000"/>
                  </a:schemeClr>
                </a:solidFill>
              </a:rPr>
              <a:t>://doi.org/10.1145/800049.801816</a:t>
            </a:r>
          </a:p>
        </p:txBody>
      </p:sp>
    </p:spTree>
    <p:extLst>
      <p:ext uri="{BB962C8B-B14F-4D97-AF65-F5344CB8AC3E}">
        <p14:creationId xmlns:p14="http://schemas.microsoft.com/office/powerpoint/2010/main" val="1887666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Metaphors</a:t>
            </a:r>
            <a:endParaRPr lang="en-US" dirty="0"/>
          </a:p>
        </p:txBody>
      </p:sp>
      <p:sp>
        <p:nvSpPr>
          <p:cNvPr id="3" name="Textplatzhalter 2"/>
          <p:cNvSpPr>
            <a:spLocks noGrp="1"/>
          </p:cNvSpPr>
          <p:nvPr>
            <p:ph type="body" sz="quarter" idx="13"/>
          </p:nvPr>
        </p:nvSpPr>
        <p:spPr>
          <a:xfrm>
            <a:off x="695325" y="1592264"/>
            <a:ext cx="7950752" cy="4858232"/>
          </a:xfrm>
        </p:spPr>
        <p:txBody>
          <a:bodyPr>
            <a:normAutofit/>
          </a:bodyPr>
          <a:lstStyle/>
          <a:p>
            <a:pPr marL="0" indent="0">
              <a:buNone/>
            </a:pPr>
            <a:r>
              <a:rPr lang="en-US" dirty="0" smtClean="0"/>
              <a:t>‘If </a:t>
            </a:r>
            <a:r>
              <a:rPr lang="en-US" dirty="0"/>
              <a:t>people employ metaphors in learning about computing systems, the designers of those systems should anticipate and support likely </a:t>
            </a:r>
            <a:r>
              <a:rPr lang="en-US" b="1" dirty="0"/>
              <a:t>metaphorical constructions to increase the ease of learning and using </a:t>
            </a:r>
            <a:r>
              <a:rPr lang="en-US" dirty="0"/>
              <a:t>the system</a:t>
            </a:r>
            <a:r>
              <a:rPr lang="en-US" dirty="0" smtClean="0"/>
              <a:t>.’</a:t>
            </a:r>
          </a:p>
        </p:txBody>
      </p:sp>
      <p:sp>
        <p:nvSpPr>
          <p:cNvPr id="13" name="Textplatzhalter 12"/>
          <p:cNvSpPr>
            <a:spLocks noGrp="1"/>
          </p:cNvSpPr>
          <p:nvPr>
            <p:ph type="body" sz="quarter" idx="15"/>
          </p:nvPr>
        </p:nvSpPr>
        <p:spPr/>
        <p:txBody>
          <a:bodyPr/>
          <a:lstStyle/>
          <a:p>
            <a:r>
              <a:rPr lang="en-US" dirty="0" smtClean="0"/>
              <a:t>Build on what the users know</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14</a:t>
            </a:fld>
            <a:endParaRPr lang="de-DE" dirty="0"/>
          </a:p>
        </p:txBody>
      </p:sp>
      <p:sp>
        <p:nvSpPr>
          <p:cNvPr id="8" name="Rechteck 7"/>
          <p:cNvSpPr/>
          <p:nvPr/>
        </p:nvSpPr>
        <p:spPr>
          <a:xfrm>
            <a:off x="907808" y="5772203"/>
            <a:ext cx="6457606" cy="461665"/>
          </a:xfrm>
          <a:prstGeom prst="rect">
            <a:avLst/>
          </a:prstGeom>
        </p:spPr>
        <p:txBody>
          <a:bodyPr wrap="square">
            <a:spAutoFit/>
          </a:bodyPr>
          <a:lstStyle/>
          <a:p>
            <a:r>
              <a:rPr lang="en-US" sz="1200" dirty="0">
                <a:solidFill>
                  <a:schemeClr val="bg1">
                    <a:lumMod val="50000"/>
                  </a:schemeClr>
                </a:solidFill>
              </a:rPr>
              <a:t>Carroll, J. M., &amp; Thomas, J. C. (1982). Metaphor and the cognitive representation of computing systems. IEEE Transactions on systems, man, and cybernetics, 12(2), 107-116.</a:t>
            </a:r>
            <a:endParaRPr lang="de-DE" sz="1200" dirty="0">
              <a:solidFill>
                <a:schemeClr val="bg1">
                  <a:lumMod val="50000"/>
                </a:schemeClr>
              </a:solidFill>
            </a:endParaRPr>
          </a:p>
        </p:txBody>
      </p:sp>
      <p:pic>
        <p:nvPicPr>
          <p:cNvPr id="4" name="Grafik 3"/>
          <p:cNvPicPr>
            <a:picLocks noChangeAspect="1"/>
          </p:cNvPicPr>
          <p:nvPr/>
        </p:nvPicPr>
        <p:blipFill>
          <a:blip r:embed="rId3"/>
          <a:stretch>
            <a:fillRect/>
          </a:stretch>
        </p:blipFill>
        <p:spPr>
          <a:xfrm>
            <a:off x="4815432" y="3058097"/>
            <a:ext cx="3830645" cy="2652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3773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Metaphors - Examples</a:t>
            </a:r>
            <a:endParaRPr lang="en-US" dirty="0"/>
          </a:p>
        </p:txBody>
      </p:sp>
      <p:sp>
        <p:nvSpPr>
          <p:cNvPr id="3" name="Textplatzhalter 2"/>
          <p:cNvSpPr>
            <a:spLocks noGrp="1"/>
          </p:cNvSpPr>
          <p:nvPr>
            <p:ph type="body" sz="quarter" idx="13"/>
          </p:nvPr>
        </p:nvSpPr>
        <p:spPr>
          <a:xfrm>
            <a:off x="695325" y="1592264"/>
            <a:ext cx="7950752" cy="4858232"/>
          </a:xfrm>
        </p:spPr>
        <p:txBody>
          <a:bodyPr>
            <a:normAutofit/>
          </a:bodyPr>
          <a:lstStyle/>
          <a:p>
            <a:pPr marL="0" indent="0">
              <a:buNone/>
            </a:pPr>
            <a:endParaRPr lang="en-US" dirty="0" smtClean="0"/>
          </a:p>
        </p:txBody>
      </p:sp>
      <p:sp>
        <p:nvSpPr>
          <p:cNvPr id="13" name="Textplatzhalter 12"/>
          <p:cNvSpPr>
            <a:spLocks noGrp="1"/>
          </p:cNvSpPr>
          <p:nvPr>
            <p:ph type="body" sz="quarter" idx="15"/>
          </p:nvPr>
        </p:nvSpPr>
        <p:spPr/>
        <p:txBody>
          <a:bodyPr/>
          <a:lstStyle/>
          <a:p>
            <a:r>
              <a:rPr lang="en-US" dirty="0" smtClean="0"/>
              <a:t>Desktop Metaphor – Alan Kay at Xerox </a:t>
            </a:r>
            <a:r>
              <a:rPr lang="en-US" dirty="0" err="1" smtClean="0"/>
              <a:t>Parc</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15</a:t>
            </a:fld>
            <a:endParaRPr lang="de-DE" dirty="0"/>
          </a:p>
        </p:txBody>
      </p:sp>
      <p:pic>
        <p:nvPicPr>
          <p:cNvPr id="3074" name="Picture 2" descr="https://upload.wikimedia.org/wikipedia/en/5/50/Apple_Macintosh_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34" y="3187931"/>
            <a:ext cx="4362443" cy="2916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en/8/8c/Xerox_Star_applic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66" y="1592264"/>
            <a:ext cx="3683691" cy="293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16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Metaphors</a:t>
            </a:r>
            <a:endParaRPr lang="en-US" dirty="0"/>
          </a:p>
        </p:txBody>
      </p:sp>
      <p:sp>
        <p:nvSpPr>
          <p:cNvPr id="3" name="Textplatzhalter 2"/>
          <p:cNvSpPr>
            <a:spLocks noGrp="1"/>
          </p:cNvSpPr>
          <p:nvPr>
            <p:ph type="body" sz="quarter" idx="13"/>
          </p:nvPr>
        </p:nvSpPr>
        <p:spPr>
          <a:xfrm>
            <a:off x="695325" y="1592264"/>
            <a:ext cx="7255980" cy="4858232"/>
          </a:xfrm>
        </p:spPr>
        <p:txBody>
          <a:bodyPr>
            <a:normAutofit/>
          </a:bodyPr>
          <a:lstStyle/>
          <a:p>
            <a:pPr marL="0" indent="0">
              <a:buNone/>
            </a:pPr>
            <a:r>
              <a:rPr lang="en-US" dirty="0"/>
              <a:t>‘However, metaphors suffer from numerous problems that make them unsuitable for expressing rich application semantics, and inappropriate for the reusable computational structures we </a:t>
            </a:r>
            <a:r>
              <a:rPr lang="en-US" dirty="0" smtClean="0"/>
              <a:t>seek. </a:t>
            </a:r>
            <a:r>
              <a:rPr lang="en-US" dirty="0"/>
              <a:t>[…] Metaphors are slippery things, and not just because </a:t>
            </a:r>
            <a:r>
              <a:rPr lang="en-US" b="1" dirty="0"/>
              <a:t>they contain irrelevancies</a:t>
            </a:r>
            <a:r>
              <a:rPr lang="en-US" dirty="0"/>
              <a:t> (do we set the trash can out for garbage pick-up on Friday mornings?) and </a:t>
            </a:r>
            <a:r>
              <a:rPr lang="en-US" b="1" dirty="0" err="1"/>
              <a:t>incompletenesses</a:t>
            </a:r>
            <a:r>
              <a:rPr lang="en-US" dirty="0"/>
              <a:t> with respect to the domain they are meant to represent</a:t>
            </a:r>
            <a:r>
              <a:rPr lang="en-US" dirty="0" smtClean="0"/>
              <a:t>. </a:t>
            </a:r>
            <a:r>
              <a:rPr lang="en-US" dirty="0"/>
              <a:t>[…] Metaphors tempt us to </a:t>
            </a:r>
            <a:r>
              <a:rPr lang="en-US" b="1" dirty="0"/>
              <a:t>over-generalize</a:t>
            </a:r>
            <a:r>
              <a:rPr lang="en-US" dirty="0"/>
              <a:t> and to forget distinctions that we should be remembering</a:t>
            </a:r>
            <a:r>
              <a:rPr lang="en-US" dirty="0" smtClean="0"/>
              <a:t>.’</a:t>
            </a:r>
            <a:endParaRPr lang="en-US" dirty="0"/>
          </a:p>
        </p:txBody>
      </p:sp>
      <p:sp>
        <p:nvSpPr>
          <p:cNvPr id="13" name="Textplatzhalter 12"/>
          <p:cNvSpPr>
            <a:spLocks noGrp="1"/>
          </p:cNvSpPr>
          <p:nvPr>
            <p:ph type="body" sz="quarter" idx="15"/>
          </p:nvPr>
        </p:nvSpPr>
        <p:spPr/>
        <p:txBody>
          <a:bodyPr/>
          <a:lstStyle/>
          <a:p>
            <a:r>
              <a:rPr lang="en-US" dirty="0" smtClean="0"/>
              <a:t>… are also causing problems</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16</a:t>
            </a:fld>
            <a:endParaRPr lang="de-DE" dirty="0"/>
          </a:p>
        </p:txBody>
      </p:sp>
      <p:sp>
        <p:nvSpPr>
          <p:cNvPr id="8" name="Rechteck 7"/>
          <p:cNvSpPr/>
          <p:nvPr/>
        </p:nvSpPr>
        <p:spPr>
          <a:xfrm>
            <a:off x="575383" y="5643065"/>
            <a:ext cx="7659722" cy="461665"/>
          </a:xfrm>
          <a:prstGeom prst="rect">
            <a:avLst/>
          </a:prstGeom>
        </p:spPr>
        <p:txBody>
          <a:bodyPr wrap="square">
            <a:spAutoFit/>
          </a:bodyPr>
          <a:lstStyle/>
          <a:p>
            <a:r>
              <a:rPr lang="en-US" sz="1200" dirty="0" err="1">
                <a:solidFill>
                  <a:schemeClr val="bg1">
                    <a:lumMod val="50000"/>
                  </a:schemeClr>
                </a:solidFill>
              </a:rPr>
              <a:t>Nardi</a:t>
            </a:r>
            <a:r>
              <a:rPr lang="en-US" sz="1200" dirty="0">
                <a:solidFill>
                  <a:schemeClr val="bg1">
                    <a:lumMod val="50000"/>
                  </a:schemeClr>
                </a:solidFill>
              </a:rPr>
              <a:t>, B. A., &amp; </a:t>
            </a:r>
            <a:r>
              <a:rPr lang="en-US" sz="1200" dirty="0" err="1">
                <a:solidFill>
                  <a:schemeClr val="bg1">
                    <a:lumMod val="50000"/>
                  </a:schemeClr>
                </a:solidFill>
              </a:rPr>
              <a:t>Zarmer</a:t>
            </a:r>
            <a:r>
              <a:rPr lang="en-US" sz="1200" dirty="0">
                <a:solidFill>
                  <a:schemeClr val="bg1">
                    <a:lumMod val="50000"/>
                  </a:schemeClr>
                </a:solidFill>
              </a:rPr>
              <a:t>, C. L. (1993). Beyond models and metaphors: Visual formalisms in user interface design. Journal of Visual Languages &amp; Computing, 4(1), 5-33.</a:t>
            </a:r>
          </a:p>
        </p:txBody>
      </p:sp>
      <p:pic>
        <p:nvPicPr>
          <p:cNvPr id="9" name="Grafik 8"/>
          <p:cNvPicPr>
            <a:picLocks noChangeAspect="1"/>
          </p:cNvPicPr>
          <p:nvPr/>
        </p:nvPicPr>
        <p:blipFill>
          <a:blip r:embed="rId3"/>
          <a:stretch>
            <a:fillRect/>
          </a:stretch>
        </p:blipFill>
        <p:spPr>
          <a:xfrm>
            <a:off x="8078244" y="115888"/>
            <a:ext cx="3848713" cy="4856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8958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smtClean="0"/>
              <a:t>Metaphors</a:t>
            </a:r>
            <a:endParaRPr lang="en-US" dirty="0"/>
          </a:p>
        </p:txBody>
      </p:sp>
      <p:sp>
        <p:nvSpPr>
          <p:cNvPr id="3" name="Textplatzhalter 2"/>
          <p:cNvSpPr>
            <a:spLocks noGrp="1"/>
          </p:cNvSpPr>
          <p:nvPr>
            <p:ph type="body" sz="quarter" idx="13"/>
          </p:nvPr>
        </p:nvSpPr>
        <p:spPr/>
        <p:txBody>
          <a:bodyPr/>
          <a:lstStyle/>
          <a:p>
            <a:r>
              <a:rPr lang="en-US" dirty="0" smtClean="0"/>
              <a:t>Search for examples of user interface designs that draw on metaphors?</a:t>
            </a:r>
          </a:p>
          <a:p>
            <a:r>
              <a:rPr lang="en-US" dirty="0" smtClean="0"/>
              <a:t>Where do these metaphors work well?</a:t>
            </a:r>
          </a:p>
          <a:p>
            <a:r>
              <a:rPr lang="en-US" dirty="0" smtClean="0"/>
              <a:t>Where are they limited?</a:t>
            </a:r>
          </a:p>
          <a:p>
            <a:endParaRPr lang="en-US" dirty="0"/>
          </a:p>
          <a:p>
            <a:r>
              <a:rPr lang="en-US" dirty="0" smtClean="0"/>
              <a:t>A starting point for your search could be the early </a:t>
            </a:r>
            <a:br>
              <a:rPr lang="en-US" dirty="0" smtClean="0"/>
            </a:br>
            <a:r>
              <a:rPr lang="en-US" dirty="0" smtClean="0"/>
              <a:t>Book shelf app on iPads / iOS</a:t>
            </a:r>
          </a:p>
          <a:p>
            <a:pPr lvl="1"/>
            <a:endParaRPr lang="en-US" dirty="0" smtClean="0"/>
          </a:p>
          <a:p>
            <a:endParaRPr lang="en-US" dirty="0"/>
          </a:p>
        </p:txBody>
      </p:sp>
      <p:sp>
        <p:nvSpPr>
          <p:cNvPr id="13" name="Textplatzhalter 12"/>
          <p:cNvSpPr>
            <a:spLocks noGrp="1"/>
          </p:cNvSpPr>
          <p:nvPr>
            <p:ph type="body" sz="quarter" idx="15"/>
          </p:nvPr>
        </p:nvSpPr>
        <p:spPr/>
        <p:txBody>
          <a:bodyPr/>
          <a:lstStyle/>
          <a:p>
            <a:r>
              <a:rPr lang="en-US" smtClean="0"/>
              <a:t>Mini Exercise</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17</a:t>
            </a:fld>
            <a:endParaRPr lang="de-DE" dirty="0"/>
          </a:p>
        </p:txBody>
      </p:sp>
    </p:spTree>
    <p:extLst>
      <p:ext uri="{BB962C8B-B14F-4D97-AF65-F5344CB8AC3E}">
        <p14:creationId xmlns:p14="http://schemas.microsoft.com/office/powerpoint/2010/main" val="96228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Did you understand this block?</a:t>
            </a:r>
            <a:endParaRPr lang="en-US" dirty="0"/>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a:xfrm>
            <a:off x="695324" y="1592264"/>
            <a:ext cx="8200198" cy="4858232"/>
          </a:xfrm>
        </p:spPr>
        <p:txBody>
          <a:bodyPr>
            <a:normAutofit/>
          </a:bodyPr>
          <a:lstStyle/>
          <a:p>
            <a:r>
              <a:rPr lang="en-US" dirty="0" smtClean="0"/>
              <a:t>What is a mental model?</a:t>
            </a:r>
          </a:p>
          <a:p>
            <a:r>
              <a:rPr lang="en-US" dirty="0" smtClean="0"/>
              <a:t>What is the difference between functional and structural mental models?</a:t>
            </a:r>
          </a:p>
          <a:p>
            <a:r>
              <a:rPr lang="en-US" dirty="0" smtClean="0"/>
              <a:t>What is a conceptual model?</a:t>
            </a:r>
          </a:p>
          <a:p>
            <a:r>
              <a:rPr lang="en-US" dirty="0" smtClean="0"/>
              <a:t>What is the difference between a mental and a conceptual model?</a:t>
            </a:r>
          </a:p>
          <a:p>
            <a:r>
              <a:rPr lang="en-US" dirty="0" smtClean="0"/>
              <a:t>What are metaphors? What are their advantages and what are their limitations?</a:t>
            </a:r>
          </a:p>
          <a:p>
            <a:pPr marL="0" indent="0">
              <a:buNone/>
            </a:pPr>
            <a:endParaRPr lang="en-US" dirty="0"/>
          </a:p>
          <a:p>
            <a:endParaRPr lang="en-US" dirty="0" smtClean="0"/>
          </a:p>
          <a:p>
            <a:endParaRPr lang="en-US" dirty="0"/>
          </a:p>
          <a:p>
            <a:endParaRPr lang="en-US" dirty="0"/>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p:txBody>
          <a:bodyPr/>
          <a:lstStyle/>
          <a:p>
            <a:r>
              <a:rPr lang="en-US" dirty="0" smtClean="0"/>
              <a:t>Can you answer these questions?</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de-DE"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dirty="0"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18</a:t>
            </a:fld>
            <a:endParaRPr lang="de-DE" dirty="0"/>
          </a:p>
        </p:txBody>
      </p:sp>
      <p:pic>
        <p:nvPicPr>
          <p:cNvPr id="8" name="Grafik 14">
            <a:extLst>
              <a:ext uri="{FF2B5EF4-FFF2-40B4-BE49-F238E27FC236}">
                <a16:creationId xmlns:a16="http://schemas.microsoft.com/office/drawing/2014/main" id="{BA18BD1D-9A86-4B9F-9E6D-85A142FED8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7534" y="189706"/>
            <a:ext cx="1148241" cy="1150938"/>
          </a:xfrm>
          <a:prstGeom prst="rect">
            <a:avLst/>
          </a:prstGeom>
        </p:spPr>
      </p:pic>
    </p:spTree>
    <p:extLst>
      <p:ext uri="{BB962C8B-B14F-4D97-AF65-F5344CB8AC3E}">
        <p14:creationId xmlns:p14="http://schemas.microsoft.com/office/powerpoint/2010/main" val="100688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References</a:t>
            </a:r>
            <a:endParaRPr lang="en-US" dirty="0"/>
          </a:p>
        </p:txBody>
      </p:sp>
      <p:sp>
        <p:nvSpPr>
          <p:cNvPr id="3" name="Textplatzhalter 2"/>
          <p:cNvSpPr>
            <a:spLocks noGrp="1"/>
          </p:cNvSpPr>
          <p:nvPr>
            <p:ph type="body" sz="quarter" idx="13"/>
          </p:nvPr>
        </p:nvSpPr>
        <p:spPr>
          <a:xfrm>
            <a:off x="695325" y="1592264"/>
            <a:ext cx="7941780" cy="4260848"/>
          </a:xfrm>
        </p:spPr>
        <p:txBody>
          <a:bodyPr>
            <a:normAutofit fontScale="70000" lnSpcReduction="20000"/>
          </a:bodyPr>
          <a:lstStyle/>
          <a:p>
            <a:r>
              <a:rPr lang="en-US" dirty="0" err="1"/>
              <a:t>Nardi</a:t>
            </a:r>
            <a:r>
              <a:rPr lang="en-US" dirty="0"/>
              <a:t>, B. A., &amp; </a:t>
            </a:r>
            <a:r>
              <a:rPr lang="en-US" dirty="0" err="1"/>
              <a:t>Zarmer</a:t>
            </a:r>
            <a:r>
              <a:rPr lang="en-US" dirty="0"/>
              <a:t>, C. L. (1993). Beyond models and metaphors: Visual formalisms in user interface design. Journal of Visual Languages &amp; Computing, 4(1), 5-33</a:t>
            </a:r>
            <a:r>
              <a:rPr lang="en-US" dirty="0" smtClean="0"/>
              <a:t>.</a:t>
            </a:r>
          </a:p>
          <a:p>
            <a:r>
              <a:rPr lang="en-US" dirty="0"/>
              <a:t>William Hudson. Mental Models, Metaphor and Design (2003).UK UPA and </a:t>
            </a:r>
            <a:r>
              <a:rPr lang="en-US" dirty="0" smtClean="0"/>
              <a:t>HCI2003. http</a:t>
            </a:r>
            <a:r>
              <a:rPr lang="en-US" dirty="0"/>
              <a:t>://www.syntagm.co.uk/design/articles/mmmad.pdf</a:t>
            </a:r>
          </a:p>
          <a:p>
            <a:r>
              <a:rPr lang="en-US" dirty="0"/>
              <a:t>Jakob Nielsen. Mental Models on October 17, </a:t>
            </a:r>
            <a:r>
              <a:rPr lang="en-US" dirty="0" smtClean="0"/>
              <a:t>2010. https</a:t>
            </a:r>
            <a:r>
              <a:rPr lang="en-US" dirty="0"/>
              <a:t>://www.nngroup.com/articles/mental-models/</a:t>
            </a:r>
          </a:p>
          <a:p>
            <a:r>
              <a:rPr lang="en-US" dirty="0"/>
              <a:t>Norman, D. A. (2013). The design of everyday things: Revised and expanded edition. New York: Doubleday.</a:t>
            </a:r>
          </a:p>
          <a:p>
            <a:r>
              <a:rPr lang="en-US" dirty="0"/>
              <a:t>Hudson, W. (2001). Toward unified models in user-centered and object-oriented design. Object Modeling and User Interface Design: Designing Interactive Systems, 313-362.</a:t>
            </a:r>
          </a:p>
          <a:p>
            <a:r>
              <a:rPr lang="en-US" dirty="0"/>
              <a:t>Frank </a:t>
            </a:r>
            <a:r>
              <a:rPr lang="en-US" dirty="0" err="1"/>
              <a:t>Halasz</a:t>
            </a:r>
            <a:r>
              <a:rPr lang="en-US" dirty="0"/>
              <a:t> and Thomas P. Moran. 1982. Analogy considered harmful. In Proceedings of the 1982 Conference on Human Factors in Computing Systems (CHI ’82). Association for Computing Machinery, New York, NY, USA, 383–386. </a:t>
            </a:r>
            <a:r>
              <a:rPr lang="en-US" dirty="0" err="1"/>
              <a:t>DOI:https</a:t>
            </a:r>
            <a:r>
              <a:rPr lang="en-US" dirty="0"/>
              <a:t>://</a:t>
            </a:r>
            <a:r>
              <a:rPr lang="en-US" dirty="0" smtClean="0"/>
              <a:t>doi.org/10.1145/800049.801816</a:t>
            </a:r>
          </a:p>
          <a:p>
            <a:r>
              <a:rPr lang="en-US" dirty="0"/>
              <a:t>Carroll, J. M., &amp; Thomas, J. C. (1982). Metaphor and the cognitive representation of computing systems. IEEE Transactions on systems, man, and cybernetics, 12(2), 107-116.</a:t>
            </a:r>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hlinkClick r:id="rId3"/>
            </a:endParaRPr>
          </a:p>
          <a:p>
            <a:endParaRPr lang="de-DE" dirty="0" smtClean="0"/>
          </a:p>
          <a:p>
            <a:endParaRPr lang="en-US" dirty="0" smtClean="0"/>
          </a:p>
        </p:txBody>
      </p:sp>
      <p:sp>
        <p:nvSpPr>
          <p:cNvPr id="16" name="Textplatzhalter 15"/>
          <p:cNvSpPr>
            <a:spLocks noGrp="1"/>
          </p:cNvSpPr>
          <p:nvPr>
            <p:ph type="body" sz="quarter" idx="15"/>
          </p:nvPr>
        </p:nvSpPr>
        <p:spPr/>
        <p:txBody>
          <a:bodyPr/>
          <a:lstStyle/>
          <a:p>
            <a:endParaRPr lang="de-DE"/>
          </a:p>
        </p:txBody>
      </p:sp>
      <p:sp>
        <p:nvSpPr>
          <p:cNvPr id="5" name="Textplatzhalter 4"/>
          <p:cNvSpPr>
            <a:spLocks noGrp="1"/>
          </p:cNvSpPr>
          <p:nvPr>
            <p:ph type="body" sz="quarter" idx="21"/>
          </p:nvPr>
        </p:nvSpPr>
        <p:spPr/>
        <p:txBody>
          <a:bodyPr/>
          <a:lstStyle/>
          <a:p>
            <a:r>
              <a:rPr lang="en-US" dirty="0" smtClean="0"/>
              <a:t>Mental Models and Metaphors</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19</a:t>
            </a:fld>
            <a:endParaRPr lang="en-US" dirty="0"/>
          </a:p>
        </p:txBody>
      </p:sp>
    </p:spTree>
    <p:extLst>
      <p:ext uri="{BB962C8B-B14F-4D97-AF65-F5344CB8AC3E}">
        <p14:creationId xmlns:p14="http://schemas.microsoft.com/office/powerpoint/2010/main" val="325388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de-DE" smtClean="0"/>
              <a:t>Learning Goals</a:t>
            </a:r>
            <a:endParaRPr lang="de-DE" dirty="0"/>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p:txBody>
          <a:bodyPr/>
          <a:lstStyle/>
          <a:p>
            <a:r>
              <a:rPr lang="en-US" dirty="0" smtClean="0"/>
              <a:t>Understand …</a:t>
            </a:r>
          </a:p>
          <a:p>
            <a:pPr lvl="1"/>
            <a:r>
              <a:rPr lang="en-US" dirty="0" smtClean="0"/>
              <a:t>Why it is hard for developers to spot usability issues.</a:t>
            </a:r>
          </a:p>
          <a:p>
            <a:pPr lvl="1"/>
            <a:r>
              <a:rPr lang="en-US" dirty="0" smtClean="0"/>
              <a:t>How mental model, conceptual model, and metaphor relate</a:t>
            </a:r>
          </a:p>
          <a:p>
            <a:r>
              <a:rPr lang="en-US" dirty="0" smtClean="0"/>
              <a:t>Be able to explain </a:t>
            </a:r>
          </a:p>
          <a:p>
            <a:pPr lvl="1"/>
            <a:r>
              <a:rPr lang="en-US" dirty="0" smtClean="0"/>
              <a:t>the terms mental and conceptual model,</a:t>
            </a:r>
          </a:p>
          <a:p>
            <a:pPr lvl="1"/>
            <a:r>
              <a:rPr lang="en-US" dirty="0" smtClean="0"/>
              <a:t>The difference between mental and conceptual model, </a:t>
            </a:r>
          </a:p>
          <a:p>
            <a:pPr lvl="1"/>
            <a:r>
              <a:rPr lang="en-US" dirty="0" smtClean="0"/>
              <a:t>what metaphors are, why they are useful, and where their limitations are.</a:t>
            </a:r>
          </a:p>
          <a:p>
            <a:endParaRPr lang="en-US" dirty="0" smtClean="0"/>
          </a:p>
          <a:p>
            <a:endParaRPr lang="en-US" dirty="0"/>
          </a:p>
        </p:txBody>
      </p:sp>
      <p:sp>
        <p:nvSpPr>
          <p:cNvPr id="13" name="Textplatzhalter 12"/>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2</a:t>
            </a:fld>
            <a:endParaRPr lang="de-DE" dirty="0"/>
          </a:p>
        </p:txBody>
      </p:sp>
    </p:spTree>
    <p:extLst>
      <p:ext uri="{BB962C8B-B14F-4D97-AF65-F5344CB8AC3E}">
        <p14:creationId xmlns:p14="http://schemas.microsoft.com/office/powerpoint/2010/main" val="2166714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5" y="254150"/>
            <a:ext cx="10801349" cy="399705"/>
          </a:xfrm>
        </p:spPr>
        <p:txBody>
          <a:bodyPr/>
          <a:lstStyle/>
          <a:p>
            <a:r>
              <a:rPr lang="en-US" dirty="0" smtClean="0"/>
              <a:t>License</a:t>
            </a:r>
            <a:endParaRPr lang="en-US" dirty="0"/>
          </a:p>
        </p:txBody>
      </p:sp>
      <p:sp>
        <p:nvSpPr>
          <p:cNvPr id="3" name="Fußzeilenplatzhalter 2"/>
          <p:cNvSpPr>
            <a:spLocks noGrp="1"/>
          </p:cNvSpPr>
          <p:nvPr>
            <p:ph type="ftr" sz="quarter" idx="11"/>
          </p:nvPr>
        </p:nvSpPr>
        <p:spPr/>
        <p:txBody>
          <a:bodyPr/>
          <a:lstStyle/>
          <a:p>
            <a:r>
              <a:rPr lang="de-DE" dirty="0" smtClean="0"/>
              <a:t>Albrecht Schmidt</a:t>
            </a:r>
            <a:endParaRPr lang="de-DE" dirty="0"/>
          </a:p>
        </p:txBody>
      </p:sp>
      <p:sp>
        <p:nvSpPr>
          <p:cNvPr id="4" name="Foliennummernplatzhalter 3"/>
          <p:cNvSpPr>
            <a:spLocks noGrp="1"/>
          </p:cNvSpPr>
          <p:nvPr>
            <p:ph type="sldNum" sz="quarter" idx="12"/>
          </p:nvPr>
        </p:nvSpPr>
        <p:spPr/>
        <p:txBody>
          <a:bodyPr/>
          <a:lstStyle/>
          <a:p>
            <a:fld id="{C564DEAC-083F-4EA1-9D67-84BB3A537A3E}" type="slidenum">
              <a:rPr lang="de-DE" smtClean="0"/>
              <a:pPr/>
              <a:t>20</a:t>
            </a:fld>
            <a:endParaRPr lang="de-DE" dirty="0"/>
          </a:p>
        </p:txBody>
      </p:sp>
      <p:sp>
        <p:nvSpPr>
          <p:cNvPr id="6" name="Rechteck 5"/>
          <p:cNvSpPr/>
          <p:nvPr/>
        </p:nvSpPr>
        <p:spPr>
          <a:xfrm>
            <a:off x="695325" y="688272"/>
            <a:ext cx="10881482" cy="1477328"/>
          </a:xfrm>
          <a:prstGeom prst="rect">
            <a:avLst/>
          </a:prstGeom>
        </p:spPr>
        <p:txBody>
          <a:bodyPr wrap="square" lIns="0" rIns="0">
            <a:spAutoFit/>
          </a:bodyPr>
          <a:lstStyle/>
          <a:p>
            <a:pPr>
              <a:lnSpc>
                <a:spcPct val="150000"/>
              </a:lnSpc>
            </a:pPr>
            <a:r>
              <a:rPr lang="en-US" sz="2000" dirty="0"/>
              <a:t>This file is licensed under the Creative Commons Attribution-Share Alike 4.0 </a:t>
            </a:r>
            <a:r>
              <a:rPr lang="en-US" sz="2000" dirty="0" smtClean="0"/>
              <a:t>(CC BY-SA) license:</a:t>
            </a:r>
          </a:p>
          <a:p>
            <a:pPr>
              <a:lnSpc>
                <a:spcPct val="150000"/>
              </a:lnSpc>
            </a:pPr>
            <a:r>
              <a:rPr lang="en-US" sz="2000" dirty="0" smtClean="0"/>
              <a:t>https://creativecommons.org/licenses/by-sa/4.0</a:t>
            </a:r>
          </a:p>
          <a:p>
            <a:pPr>
              <a:lnSpc>
                <a:spcPct val="150000"/>
              </a:lnSpc>
            </a:pPr>
            <a:r>
              <a:rPr lang="en-US" sz="2000" dirty="0" smtClean="0"/>
              <a:t>Attribution: Albrecht Schmidt</a:t>
            </a:r>
            <a:endParaRPr lang="en-US" sz="2000" dirty="0"/>
          </a:p>
        </p:txBody>
      </p:sp>
      <p:sp>
        <p:nvSpPr>
          <p:cNvPr id="7" name="Rechteck 6"/>
          <p:cNvSpPr/>
          <p:nvPr/>
        </p:nvSpPr>
        <p:spPr>
          <a:xfrm>
            <a:off x="695325" y="5830855"/>
            <a:ext cx="4879541" cy="400110"/>
          </a:xfrm>
          <a:prstGeom prst="rect">
            <a:avLst/>
          </a:prstGeom>
        </p:spPr>
        <p:txBody>
          <a:bodyPr wrap="none" lIns="0" rIns="0">
            <a:spAutoFit/>
          </a:bodyPr>
          <a:lstStyle/>
          <a:p>
            <a:r>
              <a:rPr lang="en-US" sz="2000" dirty="0" smtClean="0"/>
              <a:t>For more content see: https</a:t>
            </a:r>
            <a:r>
              <a:rPr lang="en-US" sz="2000" dirty="0"/>
              <a:t>://</a:t>
            </a:r>
            <a:r>
              <a:rPr lang="en-US" sz="2000" dirty="0" smtClean="0"/>
              <a:t>hci-lecture.de</a:t>
            </a:r>
            <a:endParaRPr lang="en-US" sz="2000" dirty="0"/>
          </a:p>
        </p:txBody>
      </p:sp>
      <p:pic>
        <p:nvPicPr>
          <p:cNvPr id="9" name="Picture 2" descr="https://upload.wikimedia.org/wikipedia/commons/thumb/5/57/CC-BY-SA_icon_white.svg/800px-CC-BY-SA_icon_white.svg.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5328" y="6299798"/>
            <a:ext cx="1399149"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7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Why is Something Easy to Use?</a:t>
            </a:r>
            <a:endParaRPr lang="en-US" dirty="0"/>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p:txBody>
          <a:bodyPr/>
          <a:lstStyle/>
          <a:p>
            <a:endParaRPr lang="en-US" dirty="0" smtClean="0"/>
          </a:p>
          <a:p>
            <a:endParaRPr lang="en-US" dirty="0"/>
          </a:p>
        </p:txBody>
      </p:sp>
      <p:sp>
        <p:nvSpPr>
          <p:cNvPr id="13" name="Textplatzhalter 12"/>
          <p:cNvSpPr>
            <a:spLocks noGrp="1"/>
          </p:cNvSpPr>
          <p:nvPr>
            <p:ph type="body" sz="quarter" idx="15"/>
          </p:nvPr>
        </p:nvSpPr>
        <p:spPr/>
        <p:txBody>
          <a:bodyPr/>
          <a:lstStyle/>
          <a:p>
            <a:r>
              <a:rPr lang="en-US" dirty="0" smtClean="0"/>
              <a:t>Signs and explanations for things that are usually obvious are an indicator for a potential design problem.</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3</a:t>
            </a:fld>
            <a:endParaRPr lang="de-DE" dirty="0"/>
          </a:p>
        </p:txBody>
      </p:sp>
      <p:pic>
        <p:nvPicPr>
          <p:cNvPr id="9" name="Picture 6" descr="Bild01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275"/>
          <a:stretch/>
        </p:blipFill>
        <p:spPr bwMode="auto">
          <a:xfrm>
            <a:off x="4673599" y="1890855"/>
            <a:ext cx="3967805" cy="4240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7"/>
          <p:cNvSpPr txBox="1">
            <a:spLocks noChangeArrowheads="1"/>
          </p:cNvSpPr>
          <p:nvPr/>
        </p:nvSpPr>
        <p:spPr bwMode="auto">
          <a:xfrm>
            <a:off x="6383913" y="5791200"/>
            <a:ext cx="2267962" cy="339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4" dirty="0"/>
              <a:t>(German Rail IC-Train)</a:t>
            </a:r>
          </a:p>
        </p:txBody>
      </p:sp>
      <p:pic>
        <p:nvPicPr>
          <p:cNvPr id="11" name="Picture 4" descr="Bild0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545" y="1890855"/>
            <a:ext cx="3799554" cy="4238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6000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What is a Mental Model</a:t>
            </a:r>
            <a:endParaRPr lang="en-US" dirty="0"/>
          </a:p>
        </p:txBody>
      </p:sp>
      <p:sp>
        <p:nvSpPr>
          <p:cNvPr id="3" name="Textplatzhalter 2"/>
          <p:cNvSpPr>
            <a:spLocks noGrp="1"/>
          </p:cNvSpPr>
          <p:nvPr>
            <p:ph type="body" sz="quarter" idx="13"/>
          </p:nvPr>
        </p:nvSpPr>
        <p:spPr>
          <a:xfrm>
            <a:off x="695324" y="1592264"/>
            <a:ext cx="7484579" cy="4858232"/>
          </a:xfrm>
        </p:spPr>
        <p:txBody>
          <a:bodyPr>
            <a:normAutofit/>
          </a:bodyPr>
          <a:lstStyle/>
          <a:p>
            <a:pPr marL="0" indent="0">
              <a:buNone/>
            </a:pPr>
            <a:r>
              <a:rPr lang="en-US" dirty="0" smtClean="0"/>
              <a:t>‘In </a:t>
            </a:r>
            <a:r>
              <a:rPr lang="en-US" dirty="0"/>
              <a:t>human-computer interaction research, the notion of "</a:t>
            </a:r>
            <a:r>
              <a:rPr lang="en-US" b="1" dirty="0"/>
              <a:t>mental models</a:t>
            </a:r>
            <a:r>
              <a:rPr lang="en-US" dirty="0"/>
              <a:t>" has come to be a very general catch-phrase for </a:t>
            </a:r>
            <a:r>
              <a:rPr lang="en-US" b="1" dirty="0"/>
              <a:t>anything having to do with end users' knowledge </a:t>
            </a:r>
            <a:r>
              <a:rPr lang="en-US" dirty="0"/>
              <a:t>of an application (van der Veer, 1990). There is a feeling that </a:t>
            </a:r>
            <a:r>
              <a:rPr lang="en-US" b="1" dirty="0"/>
              <a:t>if we could "capture" mental models, then we could build good </a:t>
            </a:r>
            <a:r>
              <a:rPr lang="en-US" b="1" dirty="0" smtClean="0"/>
              <a:t>interfaces </a:t>
            </a:r>
            <a:r>
              <a:rPr lang="en-US" dirty="0" smtClean="0"/>
              <a:t>[…] </a:t>
            </a:r>
            <a:br>
              <a:rPr lang="en-US" dirty="0" smtClean="0"/>
            </a:br>
            <a:r>
              <a:rPr lang="en-US" dirty="0" smtClean="0"/>
              <a:t>But </a:t>
            </a:r>
            <a:r>
              <a:rPr lang="en-US" dirty="0"/>
              <a:t>many </a:t>
            </a:r>
            <a:r>
              <a:rPr lang="en-US" dirty="0" smtClean="0"/>
              <a:t>[…] are </a:t>
            </a:r>
            <a:r>
              <a:rPr lang="en-US" dirty="0"/>
              <a:t>much less convinced of the alleged benefits of mental models and of our ability to use them for reasoning or other complex cognition. </a:t>
            </a:r>
            <a:r>
              <a:rPr lang="en-US" dirty="0" smtClean="0"/>
              <a:t>[…] </a:t>
            </a:r>
            <a:r>
              <a:rPr lang="en-US" dirty="0"/>
              <a:t>Researchers who have investigated mental images have been struck by how </a:t>
            </a:r>
            <a:r>
              <a:rPr lang="en-US" b="1" dirty="0"/>
              <a:t>incomplete and inflexible they</a:t>
            </a:r>
            <a:r>
              <a:rPr lang="en-US" dirty="0"/>
              <a:t> </a:t>
            </a:r>
            <a:r>
              <a:rPr lang="en-US" dirty="0" smtClean="0"/>
              <a:t>are…’ </a:t>
            </a:r>
          </a:p>
          <a:p>
            <a:pPr marL="0" indent="0">
              <a:buNone/>
            </a:pPr>
            <a:r>
              <a:rPr lang="en-US" sz="1200" dirty="0" err="1" smtClean="0">
                <a:solidFill>
                  <a:schemeClr val="bg1">
                    <a:lumMod val="50000"/>
                  </a:schemeClr>
                </a:solidFill>
              </a:rPr>
              <a:t>Nardi</a:t>
            </a:r>
            <a:r>
              <a:rPr lang="en-US" sz="1200" dirty="0">
                <a:solidFill>
                  <a:schemeClr val="bg1">
                    <a:lumMod val="50000"/>
                  </a:schemeClr>
                </a:solidFill>
              </a:rPr>
              <a:t>, B. A., &amp; </a:t>
            </a:r>
            <a:r>
              <a:rPr lang="en-US" sz="1200" dirty="0" err="1">
                <a:solidFill>
                  <a:schemeClr val="bg1">
                    <a:lumMod val="50000"/>
                  </a:schemeClr>
                </a:solidFill>
              </a:rPr>
              <a:t>Zarmer</a:t>
            </a:r>
            <a:r>
              <a:rPr lang="en-US" sz="1200" dirty="0">
                <a:solidFill>
                  <a:schemeClr val="bg1">
                    <a:lumMod val="50000"/>
                  </a:schemeClr>
                </a:solidFill>
              </a:rPr>
              <a:t>, C. L. (1993). Beyond models and metaphors: Visual formalisms in user interface design. </a:t>
            </a:r>
            <a:r>
              <a:rPr lang="en-US" sz="1200" i="1" dirty="0">
                <a:solidFill>
                  <a:schemeClr val="bg1">
                    <a:lumMod val="50000"/>
                  </a:schemeClr>
                </a:solidFill>
              </a:rPr>
              <a:t>Journal of Visual Languages &amp; Computing</a:t>
            </a:r>
            <a:r>
              <a:rPr lang="en-US" sz="1200" dirty="0">
                <a:solidFill>
                  <a:schemeClr val="bg1">
                    <a:lumMod val="50000"/>
                  </a:schemeClr>
                </a:solidFill>
              </a:rPr>
              <a:t>, </a:t>
            </a:r>
            <a:r>
              <a:rPr lang="en-US" sz="1200" i="1" dirty="0">
                <a:solidFill>
                  <a:schemeClr val="bg1">
                    <a:lumMod val="50000"/>
                  </a:schemeClr>
                </a:solidFill>
              </a:rPr>
              <a:t>4</a:t>
            </a:r>
            <a:r>
              <a:rPr lang="en-US" sz="1200" dirty="0">
                <a:solidFill>
                  <a:schemeClr val="bg1">
                    <a:lumMod val="50000"/>
                  </a:schemeClr>
                </a:solidFill>
              </a:rPr>
              <a:t>(1), 5-33.</a:t>
            </a:r>
            <a:endParaRPr lang="en-US" sz="1200" dirty="0" smtClean="0">
              <a:solidFill>
                <a:schemeClr val="bg1">
                  <a:lumMod val="50000"/>
                </a:schemeClr>
              </a:solidFill>
            </a:endParaRPr>
          </a:p>
        </p:txBody>
      </p:sp>
      <p:sp>
        <p:nvSpPr>
          <p:cNvPr id="13" name="Textplatzhalter 12"/>
          <p:cNvSpPr>
            <a:spLocks noGrp="1"/>
          </p:cNvSpPr>
          <p:nvPr>
            <p:ph type="body" sz="quarter" idx="15"/>
          </p:nvPr>
        </p:nvSpPr>
        <p:spPr/>
        <p:txBody>
          <a:bodyPr/>
          <a:lstStyle/>
          <a:p>
            <a:r>
              <a:rPr lang="en-US" dirty="0" smtClean="0"/>
              <a:t>How the user thinks it works</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4</a:t>
            </a:fld>
            <a:endParaRPr lang="de-DE" dirty="0"/>
          </a:p>
        </p:txBody>
      </p:sp>
      <p:pic>
        <p:nvPicPr>
          <p:cNvPr id="4" name="Grafik 3"/>
          <p:cNvPicPr>
            <a:picLocks noChangeAspect="1"/>
          </p:cNvPicPr>
          <p:nvPr/>
        </p:nvPicPr>
        <p:blipFill>
          <a:blip r:embed="rId3"/>
          <a:stretch>
            <a:fillRect/>
          </a:stretch>
        </p:blipFill>
        <p:spPr>
          <a:xfrm>
            <a:off x="8561605" y="205339"/>
            <a:ext cx="3474819" cy="4529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371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Mental Model</a:t>
            </a:r>
            <a:endParaRPr lang="en-US" dirty="0"/>
          </a:p>
        </p:txBody>
      </p:sp>
      <p:sp>
        <p:nvSpPr>
          <p:cNvPr id="3" name="Textplatzhalter 2"/>
          <p:cNvSpPr>
            <a:spLocks noGrp="1"/>
          </p:cNvSpPr>
          <p:nvPr>
            <p:ph type="body" sz="quarter" idx="13"/>
          </p:nvPr>
        </p:nvSpPr>
        <p:spPr>
          <a:xfrm>
            <a:off x="695325" y="1592263"/>
            <a:ext cx="7255980" cy="3953771"/>
          </a:xfrm>
        </p:spPr>
        <p:txBody>
          <a:bodyPr>
            <a:normAutofit/>
          </a:bodyPr>
          <a:lstStyle/>
          <a:p>
            <a:r>
              <a:rPr lang="en-US" dirty="0"/>
              <a:t>Kenneth Craik (</a:t>
            </a:r>
            <a:r>
              <a:rPr lang="en-US" dirty="0" smtClean="0"/>
              <a:t>1943) ‘the </a:t>
            </a:r>
            <a:r>
              <a:rPr lang="en-US" dirty="0"/>
              <a:t>mind constructs "small-scale models" of reality that it uses to anticipate events, to reason, and to underlie </a:t>
            </a:r>
            <a:r>
              <a:rPr lang="en-US" dirty="0" smtClean="0"/>
              <a:t>explanation’</a:t>
            </a:r>
          </a:p>
          <a:p>
            <a:r>
              <a:rPr lang="en-US" dirty="0" smtClean="0"/>
              <a:t>Users acquire mental models by</a:t>
            </a:r>
          </a:p>
          <a:p>
            <a:pPr lvl="1"/>
            <a:r>
              <a:rPr lang="en-US" dirty="0" smtClean="0"/>
              <a:t>Interaction / observation</a:t>
            </a:r>
          </a:p>
          <a:p>
            <a:pPr lvl="1"/>
            <a:r>
              <a:rPr lang="en-US" dirty="0" smtClean="0"/>
              <a:t>Explanation</a:t>
            </a:r>
          </a:p>
          <a:p>
            <a:r>
              <a:rPr lang="en-US" dirty="0" smtClean="0"/>
              <a:t>Two types</a:t>
            </a:r>
          </a:p>
          <a:p>
            <a:pPr lvl="1"/>
            <a:r>
              <a:rPr lang="en-US" dirty="0" smtClean="0"/>
              <a:t>Functional – users know what to do, but not why</a:t>
            </a:r>
          </a:p>
          <a:p>
            <a:pPr lvl="1"/>
            <a:r>
              <a:rPr lang="en-US" dirty="0" smtClean="0"/>
              <a:t>Structural – users know why to do something</a:t>
            </a:r>
          </a:p>
        </p:txBody>
      </p:sp>
      <p:sp>
        <p:nvSpPr>
          <p:cNvPr id="13" name="Textplatzhalter 12"/>
          <p:cNvSpPr>
            <a:spLocks noGrp="1"/>
          </p:cNvSpPr>
          <p:nvPr>
            <p:ph type="body" sz="quarter" idx="15"/>
          </p:nvPr>
        </p:nvSpPr>
        <p:spPr/>
        <p:txBody>
          <a:bodyPr/>
          <a:lstStyle/>
          <a:p>
            <a:r>
              <a:rPr lang="en-US" dirty="0" smtClean="0"/>
              <a:t>How the user reasons and understands</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5</a:t>
            </a:fld>
            <a:endParaRPr lang="de-DE" dirty="0"/>
          </a:p>
        </p:txBody>
      </p:sp>
      <p:sp>
        <p:nvSpPr>
          <p:cNvPr id="4" name="Rechteck 3"/>
          <p:cNvSpPr/>
          <p:nvPr/>
        </p:nvSpPr>
        <p:spPr>
          <a:xfrm>
            <a:off x="907808" y="5621580"/>
            <a:ext cx="6096000" cy="461665"/>
          </a:xfrm>
          <a:prstGeom prst="rect">
            <a:avLst/>
          </a:prstGeom>
        </p:spPr>
        <p:txBody>
          <a:bodyPr>
            <a:spAutoFit/>
          </a:bodyPr>
          <a:lstStyle/>
          <a:p>
            <a:r>
              <a:rPr lang="en-US" sz="1200" dirty="0">
                <a:solidFill>
                  <a:schemeClr val="bg1">
                    <a:lumMod val="50000"/>
                  </a:schemeClr>
                </a:solidFill>
              </a:rPr>
              <a:t>William Hudson. Mental Models, Metaphor and Design (2003).UK UPA and HCI2003</a:t>
            </a:r>
          </a:p>
          <a:p>
            <a:r>
              <a:rPr lang="de-DE" sz="1200" dirty="0">
                <a:solidFill>
                  <a:schemeClr val="bg1">
                    <a:lumMod val="50000"/>
                  </a:schemeClr>
                </a:solidFill>
              </a:rPr>
              <a:t>http://www.syntagm.co.uk/design/articles/mmmad.pdf</a:t>
            </a:r>
          </a:p>
        </p:txBody>
      </p:sp>
      <p:sp>
        <p:nvSpPr>
          <p:cNvPr id="9" name="Rectangle 7">
            <a:extLst>
              <a:ext uri="{FF2B5EF4-FFF2-40B4-BE49-F238E27FC236}">
                <a16:creationId xmlns:a16="http://schemas.microsoft.com/office/drawing/2014/main" id="{DEA04D85-A798-4EE8-983B-ABFCB9D55E4A}"/>
              </a:ext>
            </a:extLst>
          </p:cNvPr>
          <p:cNvSpPr/>
          <p:nvPr/>
        </p:nvSpPr>
        <p:spPr>
          <a:xfrm>
            <a:off x="0" y="1495632"/>
            <a:ext cx="12192000" cy="1133060"/>
          </a:xfrm>
          <a:prstGeom prst="rect">
            <a:avLst/>
          </a:prstGeom>
          <a:solidFill>
            <a:srgbClr val="00B0F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08388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Mental Model</a:t>
            </a:r>
            <a:endParaRPr lang="en-US" dirty="0"/>
          </a:p>
        </p:txBody>
      </p:sp>
      <p:sp>
        <p:nvSpPr>
          <p:cNvPr id="3" name="Textplatzhalter 2"/>
          <p:cNvSpPr>
            <a:spLocks noGrp="1"/>
          </p:cNvSpPr>
          <p:nvPr>
            <p:ph type="body" sz="quarter" idx="13"/>
          </p:nvPr>
        </p:nvSpPr>
        <p:spPr>
          <a:xfrm>
            <a:off x="695325" y="1510748"/>
            <a:ext cx="7255980" cy="4939748"/>
          </a:xfrm>
        </p:spPr>
        <p:txBody>
          <a:bodyPr>
            <a:normAutofit/>
          </a:bodyPr>
          <a:lstStyle/>
          <a:p>
            <a:r>
              <a:rPr lang="en-US" dirty="0" smtClean="0"/>
              <a:t>You came back and it is only 15°C in your room. You want a room temperature of 21°C. What do you do? </a:t>
            </a:r>
          </a:p>
          <a:p>
            <a:pPr marL="814388" lvl="1" indent="-457200">
              <a:buFont typeface="+mj-lt"/>
              <a:buAutoNum type="arabicPeriod"/>
            </a:pPr>
            <a:r>
              <a:rPr lang="en-US" dirty="0" smtClean="0"/>
              <a:t>You put the thermostat to 21°C and wait</a:t>
            </a:r>
          </a:p>
          <a:p>
            <a:pPr marL="814388" lvl="1" indent="-457200">
              <a:buFont typeface="+mj-lt"/>
              <a:buAutoNum type="arabicPeriod"/>
            </a:pPr>
            <a:r>
              <a:rPr lang="en-US" dirty="0" smtClean="0"/>
              <a:t>You put the thermostat to max (=35°) and switch it back to 21° once it is warm?</a:t>
            </a:r>
          </a:p>
          <a:p>
            <a:r>
              <a:rPr lang="en-US" dirty="0" smtClean="0"/>
              <a:t>What different mental models do people have who chose strategy 1 or 2? </a:t>
            </a:r>
          </a:p>
        </p:txBody>
      </p:sp>
      <p:sp>
        <p:nvSpPr>
          <p:cNvPr id="13" name="Textplatzhalter 12"/>
          <p:cNvSpPr>
            <a:spLocks noGrp="1"/>
          </p:cNvSpPr>
          <p:nvPr>
            <p:ph type="body" sz="quarter" idx="15"/>
          </p:nvPr>
        </p:nvSpPr>
        <p:spPr/>
        <p:txBody>
          <a:bodyPr/>
          <a:lstStyle/>
          <a:p>
            <a:r>
              <a:rPr lang="en-US" dirty="0" smtClean="0"/>
              <a:t>Example: Central Heating</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6</a:t>
            </a:fld>
            <a:endParaRPr lang="de-DE" dirty="0"/>
          </a:p>
        </p:txBody>
      </p:sp>
      <p:sp>
        <p:nvSpPr>
          <p:cNvPr id="9" name="Rechteck 8"/>
          <p:cNvSpPr/>
          <p:nvPr/>
        </p:nvSpPr>
        <p:spPr>
          <a:xfrm>
            <a:off x="907808" y="5772203"/>
            <a:ext cx="6096000" cy="461665"/>
          </a:xfrm>
          <a:prstGeom prst="rect">
            <a:avLst/>
          </a:prstGeom>
        </p:spPr>
        <p:txBody>
          <a:bodyPr>
            <a:spAutoFit/>
          </a:bodyPr>
          <a:lstStyle/>
          <a:p>
            <a:r>
              <a:rPr lang="en-US" sz="1200" dirty="0">
                <a:solidFill>
                  <a:schemeClr val="bg1">
                    <a:lumMod val="50000"/>
                  </a:schemeClr>
                </a:solidFill>
              </a:rPr>
              <a:t>William Hudson. Mental Models, Metaphor and Design (2003).UK UPA and HCI2003</a:t>
            </a:r>
          </a:p>
          <a:p>
            <a:r>
              <a:rPr lang="de-DE" sz="1200" dirty="0">
                <a:solidFill>
                  <a:schemeClr val="bg1">
                    <a:lumMod val="50000"/>
                  </a:schemeClr>
                </a:solidFill>
              </a:rPr>
              <a:t>http://www.syntagm.co.uk/design/articles/mmmad.pdf</a:t>
            </a:r>
          </a:p>
        </p:txBody>
      </p:sp>
      <p:pic>
        <p:nvPicPr>
          <p:cNvPr id="8" name="Grafik 7"/>
          <p:cNvPicPr>
            <a:picLocks noChangeAspect="1"/>
          </p:cNvPicPr>
          <p:nvPr/>
        </p:nvPicPr>
        <p:blipFill>
          <a:blip r:embed="rId3"/>
          <a:stretch>
            <a:fillRect/>
          </a:stretch>
        </p:blipFill>
        <p:spPr>
          <a:xfrm>
            <a:off x="4601682" y="4079188"/>
            <a:ext cx="1703868" cy="1693015"/>
          </a:xfrm>
          <a:prstGeom prst="rect">
            <a:avLst/>
          </a:prstGeom>
        </p:spPr>
      </p:pic>
      <p:pic>
        <p:nvPicPr>
          <p:cNvPr id="10" name="Grafik 9"/>
          <p:cNvPicPr>
            <a:picLocks noChangeAspect="1"/>
          </p:cNvPicPr>
          <p:nvPr/>
        </p:nvPicPr>
        <p:blipFill>
          <a:blip r:embed="rId4"/>
          <a:stretch>
            <a:fillRect/>
          </a:stretch>
        </p:blipFill>
        <p:spPr>
          <a:xfrm>
            <a:off x="6495231" y="4083064"/>
            <a:ext cx="1842666" cy="1673899"/>
          </a:xfrm>
          <a:prstGeom prst="rect">
            <a:avLst/>
          </a:prstGeom>
        </p:spPr>
      </p:pic>
      <p:pic>
        <p:nvPicPr>
          <p:cNvPr id="12" name="Grafik 11"/>
          <p:cNvPicPr>
            <a:picLocks noChangeAspect="1"/>
          </p:cNvPicPr>
          <p:nvPr/>
        </p:nvPicPr>
        <p:blipFill>
          <a:blip r:embed="rId5"/>
          <a:stretch>
            <a:fillRect/>
          </a:stretch>
        </p:blipFill>
        <p:spPr>
          <a:xfrm>
            <a:off x="1081916" y="4079188"/>
            <a:ext cx="2067156" cy="1647110"/>
          </a:xfrm>
          <a:prstGeom prst="rect">
            <a:avLst/>
          </a:prstGeom>
        </p:spPr>
      </p:pic>
    </p:spTree>
    <p:extLst>
      <p:ext uri="{BB962C8B-B14F-4D97-AF65-F5344CB8AC3E}">
        <p14:creationId xmlns:p14="http://schemas.microsoft.com/office/powerpoint/2010/main" val="304613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Mental Model</a:t>
            </a:r>
            <a:endParaRPr lang="en-US" dirty="0"/>
          </a:p>
        </p:txBody>
      </p:sp>
      <p:sp>
        <p:nvSpPr>
          <p:cNvPr id="3" name="Textplatzhalter 2"/>
          <p:cNvSpPr>
            <a:spLocks noGrp="1"/>
          </p:cNvSpPr>
          <p:nvPr>
            <p:ph type="body" sz="quarter" idx="13"/>
          </p:nvPr>
        </p:nvSpPr>
        <p:spPr>
          <a:xfrm>
            <a:off x="695325" y="1592263"/>
            <a:ext cx="7255980" cy="3953771"/>
          </a:xfrm>
        </p:spPr>
        <p:txBody>
          <a:bodyPr>
            <a:normAutofit lnSpcReduction="10000"/>
          </a:bodyPr>
          <a:lstStyle/>
          <a:p>
            <a:pPr marL="0" indent="0">
              <a:buNone/>
            </a:pPr>
            <a:r>
              <a:rPr lang="en-US" dirty="0" smtClean="0"/>
              <a:t>’A </a:t>
            </a:r>
            <a:r>
              <a:rPr lang="en-US" dirty="0"/>
              <a:t>mental model is </a:t>
            </a:r>
            <a:r>
              <a:rPr lang="en-US" b="1" dirty="0"/>
              <a:t>what the user believes</a:t>
            </a:r>
            <a:r>
              <a:rPr lang="en-US" dirty="0"/>
              <a:t> about the system at hand</a:t>
            </a:r>
            <a:r>
              <a:rPr lang="en-US" dirty="0" smtClean="0"/>
              <a:t>.’</a:t>
            </a:r>
          </a:p>
          <a:p>
            <a:r>
              <a:rPr lang="en-US" dirty="0" smtClean="0"/>
              <a:t>‘A </a:t>
            </a:r>
            <a:r>
              <a:rPr lang="en-US" dirty="0"/>
              <a:t>mental model is based on </a:t>
            </a:r>
            <a:r>
              <a:rPr lang="en-US" b="1" dirty="0"/>
              <a:t>belief, not facts</a:t>
            </a:r>
            <a:r>
              <a:rPr lang="en-US" dirty="0"/>
              <a:t>: that is, it's a model of what users know (or think they know) about a system such as your website. Hopefully, users' thinking is closely related to reality because they </a:t>
            </a:r>
            <a:r>
              <a:rPr lang="en-US" b="1" dirty="0"/>
              <a:t>base their predictions </a:t>
            </a:r>
            <a:r>
              <a:rPr lang="en-US" dirty="0"/>
              <a:t>about the system on their mental models and thus plan their future </a:t>
            </a:r>
            <a:r>
              <a:rPr lang="en-US" b="1" dirty="0"/>
              <a:t>actions </a:t>
            </a:r>
            <a:r>
              <a:rPr lang="en-US" dirty="0"/>
              <a:t>based on how that model predicts the appropriate course</a:t>
            </a:r>
            <a:r>
              <a:rPr lang="en-US" dirty="0" smtClean="0"/>
              <a:t>.’ </a:t>
            </a:r>
          </a:p>
          <a:p>
            <a:r>
              <a:rPr lang="en-US" dirty="0" smtClean="0"/>
              <a:t>‘It's </a:t>
            </a:r>
            <a:r>
              <a:rPr lang="en-US" dirty="0"/>
              <a:t>a </a:t>
            </a:r>
            <a:r>
              <a:rPr lang="en-US" b="1" dirty="0"/>
              <a:t>prime goal for designers </a:t>
            </a:r>
            <a:r>
              <a:rPr lang="en-US" dirty="0"/>
              <a:t>to make the user interface </a:t>
            </a:r>
            <a:r>
              <a:rPr lang="en-US" b="1" dirty="0"/>
              <a:t>communicate the system's basic nature</a:t>
            </a:r>
            <a:r>
              <a:rPr lang="en-US" dirty="0"/>
              <a:t> well enough that users form reasonably accurate (and thus useful) mental models</a:t>
            </a:r>
            <a:r>
              <a:rPr lang="en-US" dirty="0" smtClean="0"/>
              <a:t>.’</a:t>
            </a:r>
            <a:endParaRPr lang="en-US" dirty="0"/>
          </a:p>
        </p:txBody>
      </p:sp>
      <p:sp>
        <p:nvSpPr>
          <p:cNvPr id="13" name="Textplatzhalter 12"/>
          <p:cNvSpPr>
            <a:spLocks noGrp="1"/>
          </p:cNvSpPr>
          <p:nvPr>
            <p:ph type="body" sz="quarter" idx="15"/>
          </p:nvPr>
        </p:nvSpPr>
        <p:spPr/>
        <p:txBody>
          <a:bodyPr/>
          <a:lstStyle/>
          <a:p>
            <a:r>
              <a:rPr lang="en-US" dirty="0" smtClean="0"/>
              <a:t>Definition by Jakob Nielson</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7</a:t>
            </a:fld>
            <a:endParaRPr lang="de-DE" dirty="0"/>
          </a:p>
        </p:txBody>
      </p:sp>
      <p:sp>
        <p:nvSpPr>
          <p:cNvPr id="4" name="Rechteck 3"/>
          <p:cNvSpPr/>
          <p:nvPr/>
        </p:nvSpPr>
        <p:spPr>
          <a:xfrm>
            <a:off x="907808" y="5621580"/>
            <a:ext cx="6096000" cy="461665"/>
          </a:xfrm>
          <a:prstGeom prst="rect">
            <a:avLst/>
          </a:prstGeom>
        </p:spPr>
        <p:txBody>
          <a:bodyPr>
            <a:spAutoFit/>
          </a:bodyPr>
          <a:lstStyle/>
          <a:p>
            <a:r>
              <a:rPr lang="en-US" sz="1200" dirty="0">
                <a:solidFill>
                  <a:schemeClr val="bg1">
                    <a:lumMod val="50000"/>
                  </a:schemeClr>
                </a:solidFill>
              </a:rPr>
              <a:t>Jakob </a:t>
            </a:r>
            <a:r>
              <a:rPr lang="en-US" sz="1200" dirty="0" smtClean="0">
                <a:solidFill>
                  <a:schemeClr val="bg1">
                    <a:lumMod val="50000"/>
                  </a:schemeClr>
                </a:solidFill>
              </a:rPr>
              <a:t>Nielsen. Mental Models </a:t>
            </a:r>
            <a:r>
              <a:rPr lang="en-US" sz="1200" dirty="0">
                <a:solidFill>
                  <a:schemeClr val="bg1">
                    <a:lumMod val="50000"/>
                  </a:schemeClr>
                </a:solidFill>
              </a:rPr>
              <a:t>on October 17, 2010</a:t>
            </a:r>
          </a:p>
          <a:p>
            <a:r>
              <a:rPr lang="de-DE" sz="1200" dirty="0" smtClean="0">
                <a:solidFill>
                  <a:schemeClr val="bg1">
                    <a:lumMod val="50000"/>
                  </a:schemeClr>
                </a:solidFill>
              </a:rPr>
              <a:t>https://www.nngroup.com/articles/mental-models/</a:t>
            </a:r>
            <a:endParaRPr lang="de-DE" sz="1200" dirty="0">
              <a:solidFill>
                <a:schemeClr val="bg1">
                  <a:lumMod val="50000"/>
                </a:schemeClr>
              </a:solidFill>
            </a:endParaRPr>
          </a:p>
        </p:txBody>
      </p:sp>
      <p:sp>
        <p:nvSpPr>
          <p:cNvPr id="9" name="Rectangle 7">
            <a:extLst>
              <a:ext uri="{FF2B5EF4-FFF2-40B4-BE49-F238E27FC236}">
                <a16:creationId xmlns:a16="http://schemas.microsoft.com/office/drawing/2014/main" id="{DEA04D85-A798-4EE8-983B-ABFCB9D55E4A}"/>
              </a:ext>
            </a:extLst>
          </p:cNvPr>
          <p:cNvSpPr/>
          <p:nvPr/>
        </p:nvSpPr>
        <p:spPr>
          <a:xfrm>
            <a:off x="0" y="1495632"/>
            <a:ext cx="12192000" cy="754509"/>
          </a:xfrm>
          <a:prstGeom prst="rect">
            <a:avLst/>
          </a:prstGeom>
          <a:solidFill>
            <a:srgbClr val="00B0F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0712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Mental Model</a:t>
            </a:r>
            <a:endParaRPr lang="en-US" dirty="0"/>
          </a:p>
        </p:txBody>
      </p:sp>
      <p:sp>
        <p:nvSpPr>
          <p:cNvPr id="3" name="Textplatzhalter 2"/>
          <p:cNvSpPr>
            <a:spLocks noGrp="1"/>
          </p:cNvSpPr>
          <p:nvPr>
            <p:ph type="body" sz="quarter" idx="13"/>
          </p:nvPr>
        </p:nvSpPr>
        <p:spPr>
          <a:xfrm>
            <a:off x="695325" y="1592262"/>
            <a:ext cx="7255980" cy="4118255"/>
          </a:xfrm>
        </p:spPr>
        <p:txBody>
          <a:bodyPr>
            <a:normAutofit/>
          </a:bodyPr>
          <a:lstStyle/>
          <a:p>
            <a:r>
              <a:rPr lang="en-US" dirty="0" smtClean="0"/>
              <a:t>‘Individual </a:t>
            </a:r>
            <a:r>
              <a:rPr lang="en-US" dirty="0"/>
              <a:t>users each have their own mental model. </a:t>
            </a:r>
            <a:r>
              <a:rPr lang="en-US" dirty="0" smtClean="0"/>
              <a:t>[…] different </a:t>
            </a:r>
            <a:r>
              <a:rPr lang="en-US" dirty="0"/>
              <a:t>users might construct different mental models of the same user interface. Further, one of usability's big dilemmas is the common </a:t>
            </a:r>
            <a:r>
              <a:rPr lang="en-US" b="1" dirty="0"/>
              <a:t>gap between designers' and users' mental models</a:t>
            </a:r>
            <a:r>
              <a:rPr lang="en-US" dirty="0"/>
              <a:t>. Because designers know too much, they form wonderful mental models of their own </a:t>
            </a:r>
            <a:r>
              <a:rPr lang="en-US" dirty="0" smtClean="0"/>
              <a:t>creations…, leading them to believe that each feature is easy to understand. Users' mental models of the UI are likely to be somewhat more deficient, making it more likely for people to make mistakes and find the design much more difficult to use.</a:t>
            </a:r>
            <a:endParaRPr lang="en-US" dirty="0"/>
          </a:p>
        </p:txBody>
      </p:sp>
      <p:sp>
        <p:nvSpPr>
          <p:cNvPr id="13" name="Textplatzhalter 12"/>
          <p:cNvSpPr>
            <a:spLocks noGrp="1"/>
          </p:cNvSpPr>
          <p:nvPr>
            <p:ph type="body" sz="quarter" idx="15"/>
          </p:nvPr>
        </p:nvSpPr>
        <p:spPr/>
        <p:txBody>
          <a:bodyPr/>
          <a:lstStyle/>
          <a:p>
            <a:r>
              <a:rPr lang="en-US" dirty="0"/>
              <a:t>Definition by Jakob Nielson</a:t>
            </a:r>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8</a:t>
            </a:fld>
            <a:endParaRPr lang="de-DE" dirty="0"/>
          </a:p>
        </p:txBody>
      </p:sp>
      <p:sp>
        <p:nvSpPr>
          <p:cNvPr id="9" name="Rechteck 8"/>
          <p:cNvSpPr/>
          <p:nvPr/>
        </p:nvSpPr>
        <p:spPr>
          <a:xfrm>
            <a:off x="907808" y="5621580"/>
            <a:ext cx="6096000" cy="461665"/>
          </a:xfrm>
          <a:prstGeom prst="rect">
            <a:avLst/>
          </a:prstGeom>
        </p:spPr>
        <p:txBody>
          <a:bodyPr>
            <a:spAutoFit/>
          </a:bodyPr>
          <a:lstStyle/>
          <a:p>
            <a:r>
              <a:rPr lang="en-US" sz="1200" dirty="0">
                <a:solidFill>
                  <a:schemeClr val="bg1">
                    <a:lumMod val="50000"/>
                  </a:schemeClr>
                </a:solidFill>
              </a:rPr>
              <a:t>Jakob </a:t>
            </a:r>
            <a:r>
              <a:rPr lang="en-US" sz="1200" dirty="0" smtClean="0">
                <a:solidFill>
                  <a:schemeClr val="bg1">
                    <a:lumMod val="50000"/>
                  </a:schemeClr>
                </a:solidFill>
              </a:rPr>
              <a:t>Nielsen. Mental Models </a:t>
            </a:r>
            <a:r>
              <a:rPr lang="en-US" sz="1200" dirty="0">
                <a:solidFill>
                  <a:schemeClr val="bg1">
                    <a:lumMod val="50000"/>
                  </a:schemeClr>
                </a:solidFill>
              </a:rPr>
              <a:t>on October 17, </a:t>
            </a:r>
            <a:r>
              <a:rPr lang="en-US" sz="1200" dirty="0" smtClean="0">
                <a:solidFill>
                  <a:schemeClr val="bg1">
                    <a:lumMod val="50000"/>
                  </a:schemeClr>
                </a:solidFill>
              </a:rPr>
              <a:t>2010</a:t>
            </a:r>
          </a:p>
          <a:p>
            <a:r>
              <a:rPr lang="de-DE" sz="1200" dirty="0" smtClean="0">
                <a:solidFill>
                  <a:schemeClr val="bg1">
                    <a:lumMod val="50000"/>
                  </a:schemeClr>
                </a:solidFill>
              </a:rPr>
              <a:t>https://www.nngroup.com/articles/mental-models/</a:t>
            </a:r>
            <a:endParaRPr lang="de-DE" sz="1200" dirty="0">
              <a:solidFill>
                <a:schemeClr val="bg1">
                  <a:lumMod val="50000"/>
                </a:schemeClr>
              </a:solidFill>
            </a:endParaRPr>
          </a:p>
        </p:txBody>
      </p:sp>
    </p:spTree>
    <p:extLst>
      <p:ext uri="{BB962C8B-B14F-4D97-AF65-F5344CB8AC3E}">
        <p14:creationId xmlns:p14="http://schemas.microsoft.com/office/powerpoint/2010/main" val="376126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Conceptual Model</a:t>
            </a:r>
            <a:endParaRPr lang="en-US" dirty="0"/>
          </a:p>
        </p:txBody>
      </p:sp>
      <p:sp>
        <p:nvSpPr>
          <p:cNvPr id="3" name="Textplatzhalter 2"/>
          <p:cNvSpPr>
            <a:spLocks noGrp="1"/>
          </p:cNvSpPr>
          <p:nvPr>
            <p:ph type="body" sz="quarter" idx="13"/>
          </p:nvPr>
        </p:nvSpPr>
        <p:spPr>
          <a:xfrm>
            <a:off x="695325" y="1592264"/>
            <a:ext cx="7255980" cy="4858232"/>
          </a:xfrm>
        </p:spPr>
        <p:txBody>
          <a:bodyPr>
            <a:normAutofit/>
          </a:bodyPr>
          <a:lstStyle/>
          <a:p>
            <a:r>
              <a:rPr lang="en-US" dirty="0" smtClean="0"/>
              <a:t>“A </a:t>
            </a:r>
            <a:r>
              <a:rPr lang="en-US" dirty="0"/>
              <a:t>conceptual model is a high-level description of how a system is organized and operates</a:t>
            </a:r>
            <a:r>
              <a:rPr lang="en-US" dirty="0" smtClean="0"/>
              <a:t>.” </a:t>
            </a:r>
            <a:br>
              <a:rPr lang="en-US" dirty="0" smtClean="0"/>
            </a:br>
            <a:r>
              <a:rPr lang="en-US" sz="1200" dirty="0">
                <a:solidFill>
                  <a:schemeClr val="bg1">
                    <a:lumMod val="50000"/>
                  </a:schemeClr>
                </a:solidFill>
              </a:rPr>
              <a:t>Johnson, J., &amp; Henderson, A. (2002). Conceptual models: begin by designing what to design. </a:t>
            </a:r>
            <a:r>
              <a:rPr lang="en-US" sz="1200" i="1" dirty="0">
                <a:solidFill>
                  <a:schemeClr val="bg1">
                    <a:lumMod val="50000"/>
                  </a:schemeClr>
                </a:solidFill>
              </a:rPr>
              <a:t>interactions</a:t>
            </a:r>
            <a:r>
              <a:rPr lang="en-US" sz="1200" dirty="0">
                <a:solidFill>
                  <a:schemeClr val="bg1">
                    <a:lumMod val="50000"/>
                  </a:schemeClr>
                </a:solidFill>
              </a:rPr>
              <a:t>, </a:t>
            </a:r>
            <a:r>
              <a:rPr lang="en-US" sz="1200" i="1" dirty="0">
                <a:solidFill>
                  <a:schemeClr val="bg1">
                    <a:lumMod val="50000"/>
                  </a:schemeClr>
                </a:solidFill>
              </a:rPr>
              <a:t>9</a:t>
            </a:r>
            <a:r>
              <a:rPr lang="en-US" sz="1200" dirty="0">
                <a:solidFill>
                  <a:schemeClr val="bg1">
                    <a:lumMod val="50000"/>
                  </a:schemeClr>
                </a:solidFill>
              </a:rPr>
              <a:t>(1), 25-32.</a:t>
            </a:r>
            <a:r>
              <a:rPr lang="en-US" sz="1200" dirty="0" smtClean="0">
                <a:solidFill>
                  <a:schemeClr val="bg1">
                    <a:lumMod val="50000"/>
                  </a:schemeClr>
                </a:solidFill>
              </a:rPr>
              <a:t> </a:t>
            </a:r>
          </a:p>
          <a:p>
            <a:endParaRPr lang="en-US" dirty="0"/>
          </a:p>
          <a:p>
            <a:r>
              <a:rPr lang="en-US" dirty="0" smtClean="0"/>
              <a:t>The conceptual model </a:t>
            </a:r>
          </a:p>
          <a:p>
            <a:pPr lvl="1"/>
            <a:r>
              <a:rPr lang="en-US" dirty="0" smtClean="0"/>
              <a:t>is deliberately designed</a:t>
            </a:r>
          </a:p>
          <a:p>
            <a:pPr lvl="1"/>
            <a:r>
              <a:rPr lang="en-US" dirty="0" smtClean="0"/>
              <a:t>it allows to user to understand and operate the UI</a:t>
            </a:r>
          </a:p>
          <a:p>
            <a:pPr lvl="1"/>
            <a:r>
              <a:rPr lang="en-US" dirty="0" smtClean="0"/>
              <a:t>it draws on prior knowledge of the user</a:t>
            </a:r>
          </a:p>
          <a:p>
            <a:pPr lvl="1"/>
            <a:r>
              <a:rPr lang="en-US" dirty="0" smtClean="0"/>
              <a:t>is communicated through the interface and interaction design </a:t>
            </a:r>
          </a:p>
        </p:txBody>
      </p:sp>
      <p:sp>
        <p:nvSpPr>
          <p:cNvPr id="13" name="Textplatzhalter 12"/>
          <p:cNvSpPr>
            <a:spLocks noGrp="1"/>
          </p:cNvSpPr>
          <p:nvPr>
            <p:ph type="body" sz="quarter" idx="15"/>
          </p:nvPr>
        </p:nvSpPr>
        <p:spPr/>
        <p:txBody>
          <a:bodyPr/>
          <a:lstStyle/>
          <a:p>
            <a:r>
              <a:rPr lang="en-US" dirty="0" smtClean="0"/>
              <a:t>The model the designers wants the user to have</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Mental Models and Metaphors</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9</a:t>
            </a:fld>
            <a:endParaRPr lang="de-DE" dirty="0"/>
          </a:p>
        </p:txBody>
      </p:sp>
      <p:sp>
        <p:nvSpPr>
          <p:cNvPr id="8" name="Rechteck 7"/>
          <p:cNvSpPr/>
          <p:nvPr/>
        </p:nvSpPr>
        <p:spPr>
          <a:xfrm>
            <a:off x="907808" y="5772203"/>
            <a:ext cx="6096000" cy="461665"/>
          </a:xfrm>
          <a:prstGeom prst="rect">
            <a:avLst/>
          </a:prstGeom>
        </p:spPr>
        <p:txBody>
          <a:bodyPr>
            <a:spAutoFit/>
          </a:bodyPr>
          <a:lstStyle/>
          <a:p>
            <a:r>
              <a:rPr lang="en-US" sz="1200" dirty="0">
                <a:solidFill>
                  <a:schemeClr val="bg1">
                    <a:lumMod val="50000"/>
                  </a:schemeClr>
                </a:solidFill>
              </a:rPr>
              <a:t>William Hudson. Mental Models, Metaphor and Design (2003).UK UPA and HCI2003</a:t>
            </a:r>
          </a:p>
          <a:p>
            <a:r>
              <a:rPr lang="de-DE" sz="1200" dirty="0">
                <a:solidFill>
                  <a:schemeClr val="bg1">
                    <a:lumMod val="50000"/>
                  </a:schemeClr>
                </a:solidFill>
              </a:rPr>
              <a:t>http://www.syntagm.co.uk/design/articles/mmmad.pdf</a:t>
            </a:r>
          </a:p>
        </p:txBody>
      </p:sp>
    </p:spTree>
    <p:extLst>
      <p:ext uri="{BB962C8B-B14F-4D97-AF65-F5344CB8AC3E}">
        <p14:creationId xmlns:p14="http://schemas.microsoft.com/office/powerpoint/2010/main" val="2303701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nteractionlab">
      <a:dk1>
        <a:sysClr val="windowText" lastClr="000000"/>
      </a:dk1>
      <a:lt1>
        <a:sysClr val="window" lastClr="FFFFFF"/>
      </a:lt1>
      <a:dk2>
        <a:srgbClr val="44546A"/>
      </a:dk2>
      <a:lt2>
        <a:srgbClr val="E7E6E6"/>
      </a:lt2>
      <a:accent1>
        <a:srgbClr val="21ADDF"/>
      </a:accent1>
      <a:accent2>
        <a:srgbClr val="8ABE3F"/>
      </a:accent2>
      <a:accent3>
        <a:srgbClr val="FEC63E"/>
      </a:accent3>
      <a:accent4>
        <a:srgbClr val="EA7B34"/>
      </a:accent4>
      <a:accent5>
        <a:srgbClr val="3E444C"/>
      </a:accent5>
      <a:accent6>
        <a:srgbClr val="70AD47"/>
      </a:accent6>
      <a:hlink>
        <a:srgbClr val="0563C1"/>
      </a:hlink>
      <a:folHlink>
        <a:srgbClr val="954F72"/>
      </a:folHlink>
    </a:clrScheme>
    <a:fontScheme name="Interaction La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Breitbild</PresentationFormat>
  <Paragraphs>228</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ＭＳ Ｐゴシック</vt:lpstr>
      <vt:lpstr>Arial</vt:lpstr>
      <vt:lpstr>Calibri</vt:lpstr>
      <vt:lpstr>HelveticaNeueLT Std Med</vt:lpstr>
      <vt:lpstr>Wingdings</vt:lpstr>
      <vt:lpstr>Office Theme</vt:lpstr>
      <vt:lpstr>   Mental Modal and Metaphors</vt:lpstr>
      <vt:lpstr>Learning Goals</vt:lpstr>
      <vt:lpstr>Why is Something Easy to Use?</vt:lpstr>
      <vt:lpstr>What is a Mental Model</vt:lpstr>
      <vt:lpstr>Mental Model</vt:lpstr>
      <vt:lpstr>Mental Model</vt:lpstr>
      <vt:lpstr>Mental Model</vt:lpstr>
      <vt:lpstr>Mental Model</vt:lpstr>
      <vt:lpstr>Conceptual Model</vt:lpstr>
      <vt:lpstr>Designer Model, User Model, and System Model</vt:lpstr>
      <vt:lpstr>Models – Designer, Programmer, User</vt:lpstr>
      <vt:lpstr>Clarification of Terms</vt:lpstr>
      <vt:lpstr>Metaphors</vt:lpstr>
      <vt:lpstr>Metaphors</vt:lpstr>
      <vt:lpstr>Metaphors - Examples</vt:lpstr>
      <vt:lpstr>Metaphors</vt:lpstr>
      <vt:lpstr>Metaphors</vt:lpstr>
      <vt:lpstr>Did you understand this block?</vt:lpstr>
      <vt:lpstr>References</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Albrecht Schmidt</cp:lastModifiedBy>
  <cp:revision>509</cp:revision>
  <cp:lastPrinted>2020-04-11T08:25:43Z</cp:lastPrinted>
  <dcterms:created xsi:type="dcterms:W3CDTF">2017-10-10T14:10:45Z</dcterms:created>
  <dcterms:modified xsi:type="dcterms:W3CDTF">2020-04-22T21:10:15Z</dcterms:modified>
</cp:coreProperties>
</file>