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902" r:id="rId3"/>
    <p:sldId id="1063" r:id="rId4"/>
    <p:sldId id="1079" r:id="rId5"/>
    <p:sldId id="1065" r:id="rId6"/>
    <p:sldId id="1069" r:id="rId7"/>
    <p:sldId id="1073" r:id="rId8"/>
    <p:sldId id="1070" r:id="rId9"/>
    <p:sldId id="1071" r:id="rId10"/>
    <p:sldId id="1072" r:id="rId11"/>
    <p:sldId id="1066" r:id="rId12"/>
    <p:sldId id="1075" r:id="rId13"/>
    <p:sldId id="1076" r:id="rId14"/>
    <p:sldId id="1077" r:id="rId15"/>
    <p:sldId id="926" r:id="rId16"/>
    <p:sldId id="955" r:id="rId17"/>
    <p:sldId id="928" r:id="rId18"/>
  </p:sldIdLst>
  <p:sldSz cx="12192000" cy="6858000"/>
  <p:notesSz cx="6796088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3F2F3"/>
    <a:srgbClr val="BFEBFB"/>
    <a:srgbClr val="00B0F0"/>
    <a:srgbClr val="E5231E"/>
    <a:srgbClr val="21ADDF"/>
    <a:srgbClr val="46B067"/>
    <a:srgbClr val="F39200"/>
    <a:srgbClr val="961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79651" autoAdjust="0"/>
  </p:normalViewPr>
  <p:slideViewPr>
    <p:cSldViewPr snapToGrid="0" showGuides="1">
      <p:cViewPr varScale="1">
        <p:scale>
          <a:sx n="92" d="100"/>
          <a:sy n="92" d="100"/>
        </p:scale>
        <p:origin x="1536" y="7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23.04.2020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76431"/>
            <a:ext cx="543687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427076"/>
            <a:ext cx="2944971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150&amp;picture=crowd-of-peopl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18274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photos/industrie-bolzen-verschluss-307542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de/service/license/" TargetMode="External"/><Relationship Id="rId4" Type="http://schemas.openxmlformats.org/officeDocument/2006/relationships/hyperlink" Target="https://pixabay.com/de/photos/schraube-schraubenmutter-metall-2117600/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https://www.publicdomainpictures.net/en/view-image.php?image=23150&amp;picture=crowd-of-people</a:t>
            </a:r>
            <a:endParaRPr lang="de-DE" dirty="0" smtClean="0"/>
          </a:p>
          <a:p>
            <a:endParaRPr lang="de-DE" dirty="0" smtClean="0"/>
          </a:p>
          <a:p>
            <a:r>
              <a:rPr lang="de-D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Menschzentrierte Gestaltung interaktiver Systeme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62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https://upload.wikimedia.org/wikipedia/commons/1/19/SDLC_-_Software_Development_Life_Cycle.jpg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44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Tobe101 / CC BY-SA (https://creativecommons.org/licenses/by-sa/4.0)</a:t>
            </a:r>
          </a:p>
          <a:p>
            <a:r>
              <a:rPr lang="de-DE" dirty="0" smtClean="0"/>
              <a:t>https://commons.wikimedia.org/wiki/File:Paper_Prototype_on_iPad.jpg</a:t>
            </a:r>
          </a:p>
          <a:p>
            <a:endParaRPr lang="de-DE" dirty="0" smtClean="0"/>
          </a:p>
          <a:p>
            <a:r>
              <a:rPr lang="de-DE" dirty="0" smtClean="0">
                <a:hlinkClick r:id="rId3"/>
              </a:rPr>
              <a:t>https://pxhere.com/en/photo/918274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7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5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34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73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75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8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8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hlinkClick r:id="rId3"/>
              </a:rPr>
              <a:t>https://pixabay.com/de/photos/industrie-bolzen-verschluss-3075420/</a:t>
            </a:r>
            <a:endParaRPr lang="de-DE" dirty="0" smtClean="0"/>
          </a:p>
          <a:p>
            <a:r>
              <a:rPr lang="de-DE" dirty="0" smtClean="0">
                <a:hlinkClick r:id="rId4"/>
              </a:rPr>
              <a:t>https://pixabay.com/de/photos/schraube-schraubenmutter-metall-2117600/</a:t>
            </a:r>
            <a:endParaRPr lang="de-D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Pixabay</a:t>
            </a:r>
            <a:r>
              <a:rPr lang="de-DE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</a:t>
            </a:r>
            <a:r>
              <a:rPr lang="de-DE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License</a:t>
            </a:r>
            <a:r>
              <a:rPr lang="de-D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Freie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kommerzielle Nutzung</a:t>
            </a:r>
            <a:b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 Bildnachweis nötig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72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1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3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12192000" cy="4309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8163"/>
            <a:ext cx="121932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1089025"/>
            <a:ext cx="10801350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ED2465A-354B-498C-8F0D-B6E8CD9140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9BE2AFC-6727-4FDE-8F51-E24807504BD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3DD65-D4B6-4CBA-8F49-7C802136F5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F6A13F-5E57-4B54-BFA6-0A43527F20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21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923364"/>
            <a:ext cx="8651875" cy="4310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1800770"/>
            <a:ext cx="8651875" cy="1190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61675F-BC6F-4A23-9EB1-CE0952DF31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E47C82-39CB-49C1-943D-69194A0B1C6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5E7D11-AB38-4770-AB91-61CB403CD9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4C1A4AD-9D03-4E85-B564-9656BE5E6AE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8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0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180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F9339-D1CD-4C3D-9D0E-B6D872D3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089026"/>
            <a:ext cx="10801349" cy="287972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8CBDE-B184-4EA4-86DB-E669BB3BB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089747"/>
            <a:ext cx="10801349" cy="2039591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4AFD0E6B-074F-4856-ADAE-6AFDE0AD3B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830643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64B3-250D-42F0-9534-FD2B09C5F1B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6E6DB-4130-41F6-84C1-5598BFB23A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75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5448563"/>
            <a:ext cx="10801350" cy="658789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185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CA537D9-DB87-462B-9880-94A8586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16211B0-F335-4163-9F0F-D0713D5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25091D95-C517-4494-818D-3614D52BC3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C5E7AB-4BE1-4D53-9C5E-D580649BC0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237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33">
            <a:extLst>
              <a:ext uri="{FF2B5EF4-FFF2-40B4-BE49-F238E27FC236}">
                <a16:creationId xmlns:a16="http://schemas.microsoft.com/office/drawing/2014/main" id="{94CAE3FC-6193-4A75-93E4-FCAA1502D0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5325" y="430236"/>
            <a:ext cx="10801350" cy="658789"/>
          </a:xfr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baseline="0">
                <a:solidFill>
                  <a:schemeClr val="tx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71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3000786" cy="6233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 rot="5400000">
            <a:off x="-370283" y="3371399"/>
            <a:ext cx="6858000" cy="115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790" y="365126"/>
            <a:ext cx="5341224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4790" y="1592264"/>
            <a:ext cx="5341224" cy="44924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4790" y="1089025"/>
            <a:ext cx="5341224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9C9F29-9467-4790-A990-E3BA7DDC215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1AA870-E424-487E-9777-032CB20FB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620C02-7CF1-46A5-9245-1E7D7C8FFA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F242F43B-6E1D-4F28-8F19-19918A2E6F6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10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BB15FE-2D2F-4B97-B98A-CD16A1CC59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68751"/>
            <a:ext cx="8651875" cy="22650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AD0B1-3165-4B2D-B899-6312064BE865}"/>
              </a:ext>
            </a:extLst>
          </p:cNvPr>
          <p:cNvSpPr/>
          <p:nvPr userDrawn="1"/>
        </p:nvSpPr>
        <p:spPr>
          <a:xfrm>
            <a:off x="0" y="3846158"/>
            <a:ext cx="8651875" cy="1225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3CB6C37-C5A3-4C73-9F3D-27E4BE6A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65126"/>
            <a:ext cx="10801349" cy="7239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F5D411-2DE6-483B-87D6-585923619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11916"/>
            <a:ext cx="7956549" cy="20379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7AD510D0-BC02-41A3-BF1B-4BEBF1628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7" y="1089025"/>
            <a:ext cx="10801348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6B8C75-D5B2-4AC9-8C30-F373F3B7AE3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F017C71-5FC7-42A7-83BA-25BA02E968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3859DE-9B48-4A38-B4ED-4B67BB10277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extplatzhalter 33">
            <a:extLst>
              <a:ext uri="{FF2B5EF4-FFF2-40B4-BE49-F238E27FC236}">
                <a16:creationId xmlns:a16="http://schemas.microsoft.com/office/drawing/2014/main" id="{64429B62-8741-49E0-AB30-FF383524D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6" y="6356350"/>
            <a:ext cx="5610224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0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51" r:id="rId5"/>
    <p:sldLayoutId id="2147483655" r:id="rId6"/>
    <p:sldLayoutId id="2147483682" r:id="rId7"/>
    <p:sldLayoutId id="2147483657" r:id="rId8"/>
    <p:sldLayoutId id="2147483660" r:id="rId9"/>
    <p:sldLayoutId id="2147483661" r:id="rId10"/>
    <p:sldLayoutId id="2147483680" r:id="rId11"/>
    <p:sldLayoutId id="2147483681" r:id="rId12"/>
    <p:sldLayoutId id="214748368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action-design.org/literature/article/what-is-interaction-desig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875452-D548-4EEC-BA89-DE48BBA11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FF">
              <a:alpha val="36078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Human Centered Design</a:t>
            </a:r>
            <a:endParaRPr lang="en-US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ISO 9241-210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Bildplatzhalter 1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Textplatzhalt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Bildplatzhalter 20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A14D6A10-FCBD-43C4-9B24-CD6428E5EA6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49606A8-74C1-4D5C-9083-2C32D4B3A7A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02E4239-9C90-407D-B00F-DCBF08F5A84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" name="Picture 2" descr="https://upload.wikimedia.org/wikipedia/commons/thumb/d/d0/CC-BY-SA_icon.svg/640px-CC-BY-SA_icon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8" y="6300254"/>
            <a:ext cx="1401584" cy="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 descr="Crowd Of Peop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" t="21629" r="1851" b="31298"/>
          <a:stretch/>
        </p:blipFill>
        <p:spPr bwMode="auto">
          <a:xfrm>
            <a:off x="0" y="-8110"/>
            <a:ext cx="12192000" cy="40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/>
        </p:nvSpPr>
        <p:spPr>
          <a:xfrm>
            <a:off x="0" y="3968750"/>
            <a:ext cx="12192000" cy="1462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9077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76" y="571500"/>
            <a:ext cx="3478148" cy="49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9241-210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Human-centered design for interactive </a:t>
            </a:r>
            <a:r>
              <a:rPr lang="en-US" sz="2700" dirty="0" smtClean="0"/>
              <a:t>systems</a:t>
            </a:r>
            <a:endParaRPr lang="en-US" sz="27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6. Human-centered design activities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9" name="Gruppieren 48"/>
          <p:cNvGrpSpPr/>
          <p:nvPr/>
        </p:nvGrpSpPr>
        <p:grpSpPr>
          <a:xfrm>
            <a:off x="449069" y="1242427"/>
            <a:ext cx="7916834" cy="4749122"/>
            <a:chOff x="552979" y="1346337"/>
            <a:chExt cx="7916834" cy="4749122"/>
          </a:xfrm>
        </p:grpSpPr>
        <p:sp>
          <p:nvSpPr>
            <p:cNvPr id="11" name="Rectangle 6"/>
            <p:cNvSpPr/>
            <p:nvPr/>
          </p:nvSpPr>
          <p:spPr>
            <a:xfrm>
              <a:off x="1541635" y="3796274"/>
              <a:ext cx="1785798" cy="9050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Evaluate designs against requirements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4112825" y="5188825"/>
              <a:ext cx="1785798" cy="906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Product design solutions to meet the user requirements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8"/>
            <p:cNvSpPr/>
            <p:nvPr/>
          </p:nvSpPr>
          <p:spPr>
            <a:xfrm>
              <a:off x="6684015" y="3796274"/>
              <a:ext cx="1785798" cy="90508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Specify the user and organizational requirements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9"/>
            <p:cNvSpPr/>
            <p:nvPr/>
          </p:nvSpPr>
          <p:spPr>
            <a:xfrm>
              <a:off x="4041154" y="2472031"/>
              <a:ext cx="1785798" cy="905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Understand and specify the context of use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0"/>
            <p:cNvSpPr/>
            <p:nvPr/>
          </p:nvSpPr>
          <p:spPr>
            <a:xfrm>
              <a:off x="552979" y="1843487"/>
              <a:ext cx="2332419" cy="104480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 smtClean="0">
                  <a:solidFill>
                    <a:schemeClr val="tx1"/>
                  </a:solidFill>
                </a:rPr>
                <a:t>Design solution meets the user requirements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hape 21"/>
            <p:cNvCxnSpPr>
              <a:stCxn id="25" idx="1"/>
              <a:endCxn id="15" idx="0"/>
            </p:cNvCxnSpPr>
            <p:nvPr/>
          </p:nvCxnSpPr>
          <p:spPr>
            <a:xfrm rot="10800000" flipV="1">
              <a:off x="4934053" y="1785301"/>
              <a:ext cx="509882" cy="686730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23"/>
            <p:cNvCxnSpPr>
              <a:stCxn id="15" idx="3"/>
              <a:endCxn id="14" idx="0"/>
            </p:cNvCxnSpPr>
            <p:nvPr/>
          </p:nvCxnSpPr>
          <p:spPr>
            <a:xfrm>
              <a:off x="5826952" y="2925348"/>
              <a:ext cx="1749962" cy="870926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hape 25"/>
            <p:cNvCxnSpPr/>
            <p:nvPr/>
          </p:nvCxnSpPr>
          <p:spPr>
            <a:xfrm rot="5400000">
              <a:off x="6299173" y="4355284"/>
              <a:ext cx="940787" cy="1678291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hape 27"/>
            <p:cNvCxnSpPr>
              <a:stCxn id="13" idx="1"/>
              <a:endCxn id="11" idx="2"/>
            </p:cNvCxnSpPr>
            <p:nvPr/>
          </p:nvCxnSpPr>
          <p:spPr>
            <a:xfrm rot="10800000">
              <a:off x="2434534" y="4701355"/>
              <a:ext cx="1678291" cy="940787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hape 29"/>
            <p:cNvCxnSpPr>
              <a:stCxn id="11" idx="0"/>
              <a:endCxn id="15" idx="1"/>
            </p:cNvCxnSpPr>
            <p:nvPr/>
          </p:nvCxnSpPr>
          <p:spPr>
            <a:xfrm rot="5400000" flipH="1" flipV="1">
              <a:off x="2802381" y="2557501"/>
              <a:ext cx="870926" cy="1606621"/>
            </a:xfrm>
            <a:prstGeom prst="curvedConnector2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37"/>
            <p:cNvCxnSpPr>
              <a:stCxn id="11" idx="1"/>
              <a:endCxn id="16" idx="3"/>
            </p:cNvCxnSpPr>
            <p:nvPr/>
          </p:nvCxnSpPr>
          <p:spPr>
            <a:xfrm rot="10800000">
              <a:off x="894555" y="2735281"/>
              <a:ext cx="647081" cy="1513535"/>
            </a:xfrm>
            <a:prstGeom prst="curvedConnector2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5443935" y="1346337"/>
              <a:ext cx="2046740" cy="8779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Plan the human-centered design process</a:t>
              </a:r>
            </a:p>
          </p:txBody>
        </p:sp>
        <p:cxnSp>
          <p:nvCxnSpPr>
            <p:cNvPr id="36" name="Shape 29"/>
            <p:cNvCxnSpPr>
              <a:stCxn id="11" idx="0"/>
              <a:endCxn id="13" idx="0"/>
            </p:cNvCxnSpPr>
            <p:nvPr/>
          </p:nvCxnSpPr>
          <p:spPr>
            <a:xfrm rot="16200000" flipH="1">
              <a:off x="3023853" y="3206954"/>
              <a:ext cx="1392551" cy="2571190"/>
            </a:xfrm>
            <a:prstGeom prst="curvedConnector3">
              <a:avLst>
                <a:gd name="adj1" fmla="val -11193"/>
              </a:avLst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29"/>
            <p:cNvCxnSpPr>
              <a:stCxn id="11" idx="0"/>
              <a:endCxn id="14" idx="0"/>
            </p:cNvCxnSpPr>
            <p:nvPr/>
          </p:nvCxnSpPr>
          <p:spPr>
            <a:xfrm rot="5400000" flipH="1" flipV="1">
              <a:off x="5005724" y="1225084"/>
              <a:ext cx="12700" cy="5142380"/>
            </a:xfrm>
            <a:prstGeom prst="curvedConnector3">
              <a:avLst>
                <a:gd name="adj1" fmla="val 2618181"/>
              </a:avLst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hteck 47"/>
            <p:cNvSpPr/>
            <p:nvPr/>
          </p:nvSpPr>
          <p:spPr>
            <a:xfrm>
              <a:off x="2625238" y="3308804"/>
              <a:ext cx="876426" cy="249014"/>
            </a:xfrm>
            <a:prstGeom prst="rect">
              <a:avLst/>
            </a:prstGeom>
            <a:solidFill>
              <a:srgbClr val="FFFFFF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2532973" y="3279320"/>
              <a:ext cx="109983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appropriate</a:t>
              </a:r>
              <a:endParaRPr lang="de-DE" sz="1400" dirty="0"/>
            </a:p>
          </p:txBody>
        </p:sp>
        <p:sp>
          <p:nvSpPr>
            <p:cNvPr id="47" name="Rechteck 46"/>
            <p:cNvSpPr/>
            <p:nvPr/>
          </p:nvSpPr>
          <p:spPr>
            <a:xfrm>
              <a:off x="2522998" y="2925348"/>
              <a:ext cx="697618" cy="451764"/>
            </a:xfrm>
            <a:prstGeom prst="rect">
              <a:avLst/>
            </a:prstGeom>
            <a:solidFill>
              <a:srgbClr val="FFFFFF">
                <a:alpha val="8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2516648" y="2966505"/>
              <a:ext cx="92402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Iterative </a:t>
              </a:r>
              <a:endParaRPr lang="de-DE" sz="1400" dirty="0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532973" y="3119986"/>
              <a:ext cx="6976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where </a:t>
              </a:r>
              <a:endParaRPr lang="de-DE" sz="1400" dirty="0"/>
            </a:p>
          </p:txBody>
        </p:sp>
      </p:grpSp>
      <p:sp>
        <p:nvSpPr>
          <p:cNvPr id="50" name="Rechteck 49"/>
          <p:cNvSpPr/>
          <p:nvPr/>
        </p:nvSpPr>
        <p:spPr>
          <a:xfrm>
            <a:off x="684571" y="6007409"/>
            <a:ext cx="5133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9241-210:2019(en)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Human-centered design for interactive systems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24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 vs </a:t>
            </a:r>
            <a:br>
              <a:rPr lang="en-US" dirty="0" smtClean="0"/>
            </a:br>
            <a:r>
              <a:rPr lang="en-US" dirty="0" smtClean="0"/>
              <a:t>Human Centered Design Process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939234"/>
            <a:ext cx="5971187" cy="3230274"/>
          </a:xfrm>
        </p:spPr>
        <p:txBody>
          <a:bodyPr/>
          <a:lstStyle/>
          <a:p>
            <a:r>
              <a:rPr lang="en-US" dirty="0" smtClean="0"/>
              <a:t>Will the human centered design process work well with the waterfall model?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Mini-Exercise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 smtClean="0"/>
              <a:t>Albrecht Schmidt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800101" y="2763986"/>
            <a:ext cx="5505450" cy="2256905"/>
            <a:chOff x="722850" y="3564082"/>
            <a:chExt cx="6991351" cy="2565256"/>
          </a:xfrm>
        </p:grpSpPr>
        <p:sp>
          <p:nvSpPr>
            <p:cNvPr id="20" name="Rechteck 19"/>
            <p:cNvSpPr/>
            <p:nvPr/>
          </p:nvSpPr>
          <p:spPr>
            <a:xfrm>
              <a:off x="722850" y="3564082"/>
              <a:ext cx="6991351" cy="25652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961735" y="3786742"/>
              <a:ext cx="6462004" cy="2123780"/>
              <a:chOff x="972126" y="3215242"/>
              <a:chExt cx="6462004" cy="2123780"/>
            </a:xfrm>
          </p:grpSpPr>
          <p:sp>
            <p:nvSpPr>
              <p:cNvPr id="4" name="Textfeld 3"/>
              <p:cNvSpPr txBox="1"/>
              <p:nvPr/>
            </p:nvSpPr>
            <p:spPr>
              <a:xfrm>
                <a:off x="972126" y="3215242"/>
                <a:ext cx="1620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Requirements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2432441" y="3653854"/>
                <a:ext cx="9028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Design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3174610" y="4092466"/>
                <a:ext cx="1762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Implementation</a:t>
                </a: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4775989" y="4531078"/>
                <a:ext cx="1313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Verification</a:t>
                </a: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5928590" y="4969690"/>
                <a:ext cx="1505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Maintenance</a:t>
                </a:r>
              </a:p>
            </p:txBody>
          </p:sp>
          <p:sp>
            <p:nvSpPr>
              <p:cNvPr id="15" name="Rechteckiger Pfeil 14"/>
              <p:cNvSpPr/>
              <p:nvPr/>
            </p:nvSpPr>
            <p:spPr>
              <a:xfrm flipV="1">
                <a:off x="1918667" y="3582694"/>
                <a:ext cx="513774" cy="369332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hteckiger Pfeil 16"/>
              <p:cNvSpPr/>
              <p:nvPr/>
            </p:nvSpPr>
            <p:spPr>
              <a:xfrm flipV="1">
                <a:off x="2704914" y="4005260"/>
                <a:ext cx="513774" cy="369332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hteckiger Pfeil 17"/>
              <p:cNvSpPr/>
              <p:nvPr/>
            </p:nvSpPr>
            <p:spPr>
              <a:xfrm flipV="1">
                <a:off x="4228917" y="4427826"/>
                <a:ext cx="513774" cy="369332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hteckiger Pfeil 18"/>
              <p:cNvSpPr/>
              <p:nvPr/>
            </p:nvSpPr>
            <p:spPr>
              <a:xfrm flipV="1">
                <a:off x="5441194" y="4871174"/>
                <a:ext cx="513774" cy="369332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8" name="Picture 4" descr="File:SDLC - Software Development Life Cycle.jpg - Wikimedia Common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11" y="2677975"/>
            <a:ext cx="3186468" cy="32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 txBox="1">
            <a:spLocks/>
          </p:cNvSpPr>
          <p:nvPr/>
        </p:nvSpPr>
        <p:spPr>
          <a:xfrm>
            <a:off x="6657497" y="1939234"/>
            <a:ext cx="3473639" cy="45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Does it fit agile software development methods?</a:t>
            </a:r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6964863" y="5697397"/>
            <a:ext cx="3009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Cliffydcw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/ CC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BY-SA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between interaction design and technical realization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6827694" cy="4537074"/>
          </a:xfrm>
        </p:spPr>
        <p:txBody>
          <a:bodyPr>
            <a:normAutofit/>
          </a:bodyPr>
          <a:lstStyle/>
          <a:p>
            <a:r>
              <a:rPr lang="en-US" dirty="0" smtClean="0"/>
              <a:t>1st – Concept development and Interaction design </a:t>
            </a:r>
            <a:br>
              <a:rPr lang="en-US" dirty="0" smtClean="0"/>
            </a:br>
            <a:r>
              <a:rPr lang="en-US" dirty="0" smtClean="0"/>
              <a:t>(quick iterations)</a:t>
            </a:r>
          </a:p>
          <a:p>
            <a:pPr lvl="1"/>
            <a:r>
              <a:rPr lang="en-US" dirty="0" smtClean="0"/>
              <a:t>Application and interaction concept</a:t>
            </a:r>
          </a:p>
          <a:p>
            <a:pPr lvl="1"/>
            <a:r>
              <a:rPr lang="en-US" dirty="0" smtClean="0"/>
              <a:t>Interaction design </a:t>
            </a:r>
          </a:p>
          <a:p>
            <a:pPr lvl="1"/>
            <a:r>
              <a:rPr lang="en-US" dirty="0" smtClean="0"/>
              <a:t>Prototypes to evaluate the concept and interaction design</a:t>
            </a:r>
          </a:p>
          <a:p>
            <a:r>
              <a:rPr lang="en-US" dirty="0" smtClean="0"/>
              <a:t>2nd – technical realization (slow iterations)</a:t>
            </a:r>
          </a:p>
          <a:p>
            <a:pPr lvl="1"/>
            <a:r>
              <a:rPr lang="en-US" dirty="0" smtClean="0"/>
              <a:t>Technical analysis</a:t>
            </a:r>
          </a:p>
          <a:p>
            <a:pPr lvl="1"/>
            <a:r>
              <a:rPr lang="en-US" dirty="0" smtClean="0"/>
              <a:t>Technical specification (e.g. architecture, platform)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Evaluation and Quality management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Separation into a two stage process for interactive applications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675" y="1543182"/>
            <a:ext cx="1771059" cy="233363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852" y="4282787"/>
            <a:ext cx="2429882" cy="17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5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User Centered Design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3"/>
            <a:ext cx="7956551" cy="4767641"/>
          </a:xfrm>
        </p:spPr>
        <p:txBody>
          <a:bodyPr>
            <a:normAutofit/>
          </a:bodyPr>
          <a:lstStyle/>
          <a:p>
            <a:r>
              <a:rPr lang="en-US" dirty="0"/>
              <a:t>Users may expect disadvantages (e.g. being replaced by software)</a:t>
            </a:r>
          </a:p>
          <a:p>
            <a:r>
              <a:rPr lang="en-US" dirty="0" smtClean="0"/>
              <a:t>Users may have conflicting views</a:t>
            </a:r>
          </a:p>
          <a:p>
            <a:r>
              <a:rPr lang="en-US" dirty="0" smtClean="0"/>
              <a:t>Users may be wrong</a:t>
            </a:r>
          </a:p>
          <a:p>
            <a:r>
              <a:rPr lang="en-US" dirty="0" smtClean="0"/>
              <a:t>Users may be resistant to change</a:t>
            </a:r>
          </a:p>
          <a:p>
            <a:endParaRPr lang="en-US" dirty="0" smtClean="0"/>
          </a:p>
          <a:p>
            <a:r>
              <a:rPr lang="en-US" dirty="0" smtClean="0"/>
              <a:t>In a “business environment” you are expected to create a system with regards to the </a:t>
            </a:r>
            <a:r>
              <a:rPr lang="en-US" b="1" dirty="0" smtClean="0"/>
              <a:t>goals specified </a:t>
            </a:r>
            <a:r>
              <a:rPr lang="en-US" dirty="0" smtClean="0"/>
              <a:t>and this is unfortunately NOT necessarily the system users would like to have</a:t>
            </a:r>
          </a:p>
          <a:p>
            <a:r>
              <a:rPr lang="en-US" dirty="0"/>
              <a:t>T</a:t>
            </a:r>
            <a:r>
              <a:rPr lang="en-US" dirty="0" smtClean="0"/>
              <a:t>here is often a </a:t>
            </a:r>
            <a:r>
              <a:rPr lang="en-US" b="1" dirty="0" smtClean="0"/>
              <a:t>trade-off between </a:t>
            </a:r>
            <a:r>
              <a:rPr lang="en-US" dirty="0" smtClean="0"/>
              <a:t>the goals of </a:t>
            </a:r>
            <a:r>
              <a:rPr lang="en-US" b="1" dirty="0" smtClean="0"/>
              <a:t>employers (customer) and employees (user)</a:t>
            </a:r>
            <a:endParaRPr lang="en-US" b="1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4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easy is it to work in multidisciplinary teams?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Many people are involved in the process of designing and implementing an interactive product</a:t>
            </a:r>
          </a:p>
          <a:p>
            <a:pPr lvl="1"/>
            <a:r>
              <a:rPr lang="en-GB" b="1" dirty="0" smtClean="0"/>
              <a:t>Different background </a:t>
            </a:r>
            <a:r>
              <a:rPr lang="en-GB" dirty="0" smtClean="0"/>
              <a:t>(e.g. design, business, CS, marketing, administration)</a:t>
            </a:r>
          </a:p>
          <a:p>
            <a:pPr lvl="1"/>
            <a:r>
              <a:rPr lang="en-GB" dirty="0" smtClean="0"/>
              <a:t>Different and </a:t>
            </a:r>
            <a:r>
              <a:rPr lang="en-GB" b="1" dirty="0" smtClean="0"/>
              <a:t>conflicting</a:t>
            </a:r>
            <a:r>
              <a:rPr lang="en-GB" dirty="0" smtClean="0"/>
              <a:t> low level </a:t>
            </a:r>
            <a:r>
              <a:rPr lang="en-GB" b="1" dirty="0" smtClean="0"/>
              <a:t>objectives</a:t>
            </a:r>
            <a:r>
              <a:rPr lang="en-GB" dirty="0" smtClean="0"/>
              <a:t> objectives</a:t>
            </a:r>
          </a:p>
          <a:p>
            <a:r>
              <a:rPr lang="en-GB" dirty="0" smtClean="0"/>
              <a:t>Communication can be very difficult!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To be able to work in a team is essential!</a:t>
            </a:r>
          </a:p>
          <a:p>
            <a:pPr lvl="1"/>
            <a:r>
              <a:rPr lang="en-GB" dirty="0" smtClean="0"/>
              <a:t>Team work is a skill that can be learned</a:t>
            </a:r>
          </a:p>
          <a:p>
            <a:pPr marL="357188" lvl="1" indent="0">
              <a:buNone/>
            </a:pPr>
            <a:endParaRPr lang="en-GB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222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understand this block?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8200198" cy="4858232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ISO 9241-210 standard about?</a:t>
            </a:r>
          </a:p>
          <a:p>
            <a:r>
              <a:rPr lang="en-US" dirty="0" smtClean="0"/>
              <a:t>What are potential problems </a:t>
            </a:r>
            <a:r>
              <a:rPr lang="en-US" dirty="0"/>
              <a:t>of user centered design</a:t>
            </a:r>
          </a:p>
          <a:p>
            <a:r>
              <a:rPr lang="en-US" dirty="0" smtClean="0"/>
              <a:t>What is the rationale </a:t>
            </a:r>
            <a:r>
              <a:rPr lang="en-US" dirty="0"/>
              <a:t>for adopting human-centered design according to ISO </a:t>
            </a:r>
            <a:r>
              <a:rPr lang="en-US" dirty="0" smtClean="0"/>
              <a:t>9241-210</a:t>
            </a:r>
            <a:endParaRPr lang="en-US" dirty="0"/>
          </a:p>
          <a:p>
            <a:r>
              <a:rPr lang="en-US" dirty="0" smtClean="0"/>
              <a:t>Name the Principles </a:t>
            </a:r>
            <a:r>
              <a:rPr lang="en-US" dirty="0"/>
              <a:t>and activities of human-centered design </a:t>
            </a:r>
            <a:r>
              <a:rPr lang="en-US" dirty="0" smtClean="0"/>
              <a:t>according </a:t>
            </a:r>
            <a:r>
              <a:rPr lang="en-US" dirty="0"/>
              <a:t>to ISO </a:t>
            </a:r>
            <a:r>
              <a:rPr lang="en-US" dirty="0" smtClean="0"/>
              <a:t>9241-210</a:t>
            </a:r>
          </a:p>
          <a:p>
            <a:r>
              <a:rPr lang="en-US" dirty="0" smtClean="0"/>
              <a:t>How do the design activities </a:t>
            </a:r>
            <a:r>
              <a:rPr lang="en-US" dirty="0"/>
              <a:t>according to ISO </a:t>
            </a:r>
            <a:r>
              <a:rPr lang="en-US" dirty="0" smtClean="0"/>
              <a:t>9241-210 relate to each other? Make a sketch.</a:t>
            </a:r>
          </a:p>
          <a:p>
            <a:r>
              <a:rPr lang="en-US" dirty="0" smtClean="0"/>
              <a:t>Explain how interaction </a:t>
            </a:r>
            <a:r>
              <a:rPr lang="en-US" dirty="0"/>
              <a:t>design and technical </a:t>
            </a:r>
            <a:r>
              <a:rPr lang="en-US" dirty="0" smtClean="0"/>
              <a:t>realization can be separated and why this may be useful.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Can you answer these questions?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Human Centered Design</a:t>
            </a:r>
            <a:endParaRPr lang="de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8" name="Grafik 14">
            <a:extLst>
              <a:ext uri="{FF2B5EF4-FFF2-40B4-BE49-F238E27FC236}">
                <a16:creationId xmlns:a16="http://schemas.microsoft.com/office/drawing/2014/main" id="{BA18BD1D-9A86-4B9F-9E6D-85A142FED8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34" y="189706"/>
            <a:ext cx="1148241" cy="115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References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95325" y="1592264"/>
            <a:ext cx="7534276" cy="4537074"/>
          </a:xfrm>
        </p:spPr>
        <p:txBody>
          <a:bodyPr/>
          <a:lstStyle/>
          <a:p>
            <a:r>
              <a:rPr lang="en-US" dirty="0"/>
              <a:t>ISO 9241 Ergonomics of human–system interaction</a:t>
            </a:r>
          </a:p>
          <a:p>
            <a:r>
              <a:rPr lang="en-US" dirty="0"/>
              <a:t>ISO 9241-210:2019(</a:t>
            </a:r>
            <a:r>
              <a:rPr lang="en-US" dirty="0" err="1"/>
              <a:t>en</a:t>
            </a:r>
            <a:r>
              <a:rPr lang="en-US" dirty="0"/>
              <a:t>) Human-centered design for interactive systems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endParaRPr lang="de-DE" dirty="0" smtClean="0"/>
          </a:p>
          <a:p>
            <a:endParaRPr lang="en-US" dirty="0" smtClean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Human Centered Design</a:t>
            </a:r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smtClean="0"/>
              <a:t>Albrecht Schmidt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276" y="571500"/>
            <a:ext cx="3478148" cy="49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38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Albrecht Schmidt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7732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https://creativecommons.org/licenses/by-sa/4.0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Albrecht Schmidt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30855"/>
            <a:ext cx="4879541" cy="400110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000" dirty="0" smtClean="0"/>
              <a:t>For more content see: https</a:t>
            </a:r>
            <a:r>
              <a:rPr lang="en-US" sz="2000" dirty="0"/>
              <a:t>://</a:t>
            </a:r>
            <a:r>
              <a:rPr lang="en-US" sz="2000" dirty="0" smtClean="0"/>
              <a:t>hci-lecture.de</a:t>
            </a:r>
            <a:endParaRPr lang="en-US" sz="2000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7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Learning Goals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…</a:t>
            </a:r>
          </a:p>
          <a:p>
            <a:pPr lvl="1"/>
            <a:r>
              <a:rPr lang="en-US" dirty="0" smtClean="0"/>
              <a:t>The terms user centered design (UCD) and human centered design (HCD)</a:t>
            </a:r>
          </a:p>
          <a:p>
            <a:pPr lvl="1"/>
            <a:r>
              <a:rPr lang="en-US" dirty="0" smtClean="0"/>
              <a:t>The general structure of the ISO 9241 </a:t>
            </a:r>
            <a:r>
              <a:rPr lang="en-US" dirty="0"/>
              <a:t>Ergonomics of human–system interaction</a:t>
            </a:r>
            <a:endParaRPr lang="en-US" dirty="0" smtClean="0"/>
          </a:p>
          <a:p>
            <a:pPr lvl="1"/>
            <a:r>
              <a:rPr lang="en-US" dirty="0" smtClean="0"/>
              <a:t>The ISO 9241-210 </a:t>
            </a:r>
            <a:r>
              <a:rPr lang="en-US" dirty="0"/>
              <a:t>Human-centered design for interactive systems </a:t>
            </a:r>
            <a:endParaRPr lang="en-US" dirty="0" smtClean="0"/>
          </a:p>
          <a:p>
            <a:pPr lvl="1"/>
            <a:r>
              <a:rPr lang="en-US" dirty="0" smtClean="0"/>
              <a:t>The problems </a:t>
            </a:r>
            <a:r>
              <a:rPr lang="en-US" dirty="0"/>
              <a:t>of </a:t>
            </a:r>
            <a:r>
              <a:rPr lang="en-US" dirty="0" smtClean="0"/>
              <a:t>user centered design</a:t>
            </a:r>
            <a:endParaRPr lang="en-US" dirty="0"/>
          </a:p>
          <a:p>
            <a:r>
              <a:rPr lang="en-US" dirty="0" smtClean="0"/>
              <a:t>Be able to explain </a:t>
            </a:r>
          </a:p>
          <a:p>
            <a:pPr lvl="1"/>
            <a:r>
              <a:rPr lang="en-US" dirty="0"/>
              <a:t>Rationale for adopting human-centered </a:t>
            </a:r>
            <a:r>
              <a:rPr lang="en-US" dirty="0" smtClean="0"/>
              <a:t>design according to ISO 9241-210</a:t>
            </a:r>
          </a:p>
          <a:p>
            <a:pPr lvl="1"/>
            <a:r>
              <a:rPr lang="en-US" dirty="0" smtClean="0"/>
              <a:t>Principles and activities </a:t>
            </a:r>
            <a:r>
              <a:rPr lang="en-US" dirty="0"/>
              <a:t>of human-centered </a:t>
            </a:r>
            <a:r>
              <a:rPr lang="en-US" dirty="0" smtClean="0"/>
              <a:t>design according </a:t>
            </a:r>
            <a:r>
              <a:rPr lang="en-US" dirty="0"/>
              <a:t>to ISO </a:t>
            </a:r>
            <a:r>
              <a:rPr lang="en-US" dirty="0" smtClean="0"/>
              <a:t>9241-210</a:t>
            </a:r>
            <a:endParaRPr lang="en-US" dirty="0"/>
          </a:p>
          <a:p>
            <a:pPr lvl="1"/>
            <a:r>
              <a:rPr lang="en-US" dirty="0" smtClean="0"/>
              <a:t>The separation </a:t>
            </a:r>
            <a:r>
              <a:rPr lang="en-US" dirty="0"/>
              <a:t>between interaction design and technical </a:t>
            </a:r>
            <a:r>
              <a:rPr lang="en-US" dirty="0" smtClean="0"/>
              <a:t>realization </a:t>
            </a:r>
          </a:p>
          <a:p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7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Centered Design </a:t>
            </a:r>
            <a:r>
              <a:rPr lang="en-US" dirty="0" smtClean="0"/>
              <a:t>vs. </a:t>
            </a:r>
            <a:br>
              <a:rPr lang="en-US" dirty="0" smtClean="0"/>
            </a:br>
            <a:r>
              <a:rPr lang="en-US" dirty="0" smtClean="0"/>
              <a:t>Human </a:t>
            </a:r>
            <a:r>
              <a:rPr lang="en-US" dirty="0"/>
              <a:t>Centered </a:t>
            </a:r>
            <a:r>
              <a:rPr lang="en-US" dirty="0" smtClean="0"/>
              <a:t>Design 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terms are used interchangeable </a:t>
            </a:r>
          </a:p>
          <a:p>
            <a:r>
              <a:rPr lang="en-US" dirty="0" smtClean="0"/>
              <a:t>Human centered is the more modern term</a:t>
            </a:r>
          </a:p>
          <a:p>
            <a:r>
              <a:rPr lang="en-US" dirty="0" smtClean="0"/>
              <a:t>With the term “human centered” the focus should be on the person as a whole not only the user </a:t>
            </a:r>
          </a:p>
          <a:p>
            <a:endParaRPr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77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Standards and DIN Norms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 descr="https://cdn.pixabay.com/photo/2017/03/05/03/48/screw-2117600_960_7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b="8829"/>
          <a:stretch/>
        </p:blipFill>
        <p:spPr bwMode="auto">
          <a:xfrm>
            <a:off x="110760" y="1298864"/>
            <a:ext cx="4575539" cy="477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pixabay.com/photo/2018/01/11/05/18/industry-3075420_960_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29" y="1298864"/>
            <a:ext cx="7159268" cy="477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1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 9241 </a:t>
            </a:r>
            <a:br>
              <a:rPr lang="en-US" dirty="0" smtClean="0"/>
            </a:br>
            <a:r>
              <a:rPr lang="en-US" dirty="0" smtClean="0"/>
              <a:t>Ergonomics of human–system interaction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Part 1: General introduction</a:t>
            </a:r>
          </a:p>
          <a:p>
            <a:r>
              <a:rPr lang="en-US" dirty="0" smtClean="0"/>
              <a:t>Part 2: Guidance on task requirements</a:t>
            </a:r>
          </a:p>
          <a:p>
            <a:r>
              <a:rPr lang="en-US" dirty="0" smtClean="0"/>
              <a:t>Part 3: Visual display requirements</a:t>
            </a:r>
          </a:p>
          <a:p>
            <a:r>
              <a:rPr lang="en-US" dirty="0" smtClean="0"/>
              <a:t>Part 4: Keyboard requirements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Part 110: Dialogue principles</a:t>
            </a:r>
          </a:p>
          <a:p>
            <a:r>
              <a:rPr lang="en-US" dirty="0" smtClean="0"/>
              <a:t>Part 151: Guidance on World Wide Web user interfaces</a:t>
            </a:r>
          </a:p>
          <a:p>
            <a:r>
              <a:rPr lang="en-US" dirty="0" smtClean="0"/>
              <a:t>Part 171: Guidance on software accessibility</a:t>
            </a:r>
          </a:p>
          <a:p>
            <a:r>
              <a:rPr lang="en-US" dirty="0" smtClean="0"/>
              <a:t>Part 210: Human-centered design for interactive systems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Part 420: Selection procedures for physical input devices</a:t>
            </a:r>
          </a:p>
          <a:p>
            <a:r>
              <a:rPr lang="en-US" dirty="0" smtClean="0"/>
              <a:t>Part 910: Framework for tactile and haptic interaction</a:t>
            </a:r>
          </a:p>
          <a:p>
            <a:r>
              <a:rPr lang="en-US" dirty="0" smtClean="0"/>
              <a:t>Part 920: Guidance on tactile and haptic interactions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Many parts with specific focus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76" y="571500"/>
            <a:ext cx="3478148" cy="49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hteck 15"/>
          <p:cNvSpPr/>
          <p:nvPr/>
        </p:nvSpPr>
        <p:spPr>
          <a:xfrm>
            <a:off x="684571" y="6007409"/>
            <a:ext cx="36920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Ergonomics of human–system interaction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38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 9241 </a:t>
            </a:r>
            <a:br>
              <a:rPr lang="en-US" dirty="0" smtClean="0"/>
            </a:br>
            <a:r>
              <a:rPr lang="en-US" dirty="0" smtClean="0"/>
              <a:t>Ergonomics of human–system interaction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Table of Contents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Scope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Terms and definitions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Rationale for adopting human-centered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Principles of human-centered design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Planning human-centered design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Human-centered design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Sustainability and human-centered design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 smtClean="0"/>
              <a:t>Conformance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Part 210: Human-centered design for interactive systems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76" y="571500"/>
            <a:ext cx="3478148" cy="49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684571" y="6007409"/>
            <a:ext cx="5133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9241-210:2019(en)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Human-centered design for interactive systems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10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9241-210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Human-centered design for interactive </a:t>
            </a:r>
            <a:r>
              <a:rPr lang="en-US" sz="2700" dirty="0" smtClean="0"/>
              <a:t>systems</a:t>
            </a: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862952" cy="453707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“Using </a:t>
            </a:r>
            <a:r>
              <a:rPr lang="en-US" dirty="0"/>
              <a:t>a </a:t>
            </a:r>
            <a:r>
              <a:rPr lang="en-US" dirty="0" smtClean="0"/>
              <a:t>human-centered </a:t>
            </a:r>
            <a:r>
              <a:rPr lang="en-US" dirty="0"/>
              <a:t>approach to design and development has substantial </a:t>
            </a:r>
            <a:r>
              <a:rPr lang="en-US" b="1" dirty="0"/>
              <a:t>economic and social benefits </a:t>
            </a:r>
            <a:r>
              <a:rPr lang="en-US" b="1" dirty="0" smtClean="0"/>
              <a:t>for users</a:t>
            </a:r>
            <a:r>
              <a:rPr lang="en-US" b="1" dirty="0"/>
              <a:t>, employers and suppliers</a:t>
            </a:r>
            <a:r>
              <a:rPr lang="en-US" dirty="0"/>
              <a:t>. Highly usable systems and products tend to be more </a:t>
            </a:r>
            <a:r>
              <a:rPr lang="en-US" b="1" dirty="0"/>
              <a:t>successful </a:t>
            </a:r>
            <a:r>
              <a:rPr lang="en-US" b="1" dirty="0" smtClean="0"/>
              <a:t>both </a:t>
            </a:r>
            <a:r>
              <a:rPr lang="de-DE" b="1" dirty="0" err="1" smtClean="0"/>
              <a:t>technically</a:t>
            </a:r>
            <a:r>
              <a:rPr lang="de-DE" b="1" dirty="0" smtClean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commercially</a:t>
            </a:r>
            <a:r>
              <a:rPr lang="de-DE" dirty="0" smtClean="0"/>
              <a:t>.“</a:t>
            </a:r>
          </a:p>
          <a:p>
            <a:r>
              <a:rPr lang="en-US" dirty="0" smtClean="0"/>
              <a:t>“Systems </a:t>
            </a:r>
            <a:r>
              <a:rPr lang="en-US" dirty="0"/>
              <a:t>designed using human-</a:t>
            </a:r>
            <a:r>
              <a:rPr lang="en-US" dirty="0" err="1"/>
              <a:t>centred</a:t>
            </a:r>
            <a:r>
              <a:rPr lang="en-US" dirty="0"/>
              <a:t> methods improve quality, </a:t>
            </a:r>
            <a:r>
              <a:rPr lang="en-US" dirty="0" smtClean="0"/>
              <a:t>for </a:t>
            </a:r>
            <a:r>
              <a:rPr lang="de-DE" dirty="0" err="1" smtClean="0"/>
              <a:t>example</a:t>
            </a:r>
            <a:r>
              <a:rPr lang="de-DE" dirty="0"/>
              <a:t>, </a:t>
            </a:r>
            <a:r>
              <a:rPr lang="de-DE" dirty="0" err="1"/>
              <a:t>by</a:t>
            </a:r>
            <a:r>
              <a:rPr lang="de-DE" dirty="0"/>
              <a:t>:</a:t>
            </a:r>
          </a:p>
          <a:p>
            <a:pPr lvl="1"/>
            <a:r>
              <a:rPr lang="en-US" dirty="0"/>
              <a:t>a) increasing the </a:t>
            </a:r>
            <a:r>
              <a:rPr lang="en-US" b="1" dirty="0"/>
              <a:t>productivity</a:t>
            </a:r>
            <a:r>
              <a:rPr lang="en-US" dirty="0"/>
              <a:t> of users </a:t>
            </a:r>
            <a:r>
              <a:rPr lang="en-US" dirty="0" smtClean="0"/>
              <a:t>and the operational efficiency of organizations;</a:t>
            </a:r>
            <a:endParaRPr lang="en-US" dirty="0"/>
          </a:p>
          <a:p>
            <a:pPr lvl="1"/>
            <a:r>
              <a:rPr lang="en-US" dirty="0"/>
              <a:t>b) being </a:t>
            </a:r>
            <a:r>
              <a:rPr lang="en-US" b="1" dirty="0"/>
              <a:t>easier to understand and use</a:t>
            </a:r>
            <a:r>
              <a:rPr lang="en-US" dirty="0"/>
              <a:t>, thus reducing training </a:t>
            </a:r>
            <a:r>
              <a:rPr lang="en-US" dirty="0" smtClean="0"/>
              <a:t>[…] </a:t>
            </a:r>
            <a:r>
              <a:rPr lang="en-US" dirty="0"/>
              <a:t>costs;</a:t>
            </a:r>
          </a:p>
          <a:p>
            <a:pPr lvl="1"/>
            <a:r>
              <a:rPr lang="en-US" dirty="0"/>
              <a:t>c) increasing usability for </a:t>
            </a:r>
            <a:r>
              <a:rPr lang="en-US" b="1" dirty="0"/>
              <a:t>people with a wider range of </a:t>
            </a:r>
            <a:r>
              <a:rPr lang="en-US" b="1" dirty="0" smtClean="0"/>
              <a:t>capabilities </a:t>
            </a:r>
            <a:r>
              <a:rPr lang="en-US" dirty="0" smtClean="0"/>
              <a:t>[…]</a:t>
            </a:r>
            <a:endParaRPr lang="en-US" dirty="0"/>
          </a:p>
          <a:p>
            <a:pPr lvl="1"/>
            <a:r>
              <a:rPr lang="de-DE" dirty="0"/>
              <a:t>d) </a:t>
            </a:r>
            <a:r>
              <a:rPr lang="de-DE" dirty="0" err="1"/>
              <a:t>improving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experience</a:t>
            </a:r>
            <a:r>
              <a:rPr lang="de-DE" dirty="0"/>
              <a:t>;</a:t>
            </a:r>
          </a:p>
          <a:p>
            <a:pPr lvl="1"/>
            <a:r>
              <a:rPr lang="en-US" dirty="0"/>
              <a:t>e) </a:t>
            </a:r>
            <a:r>
              <a:rPr lang="en-US" b="1" dirty="0"/>
              <a:t>reducing</a:t>
            </a:r>
            <a:r>
              <a:rPr lang="en-US" dirty="0"/>
              <a:t> discomfort and </a:t>
            </a:r>
            <a:r>
              <a:rPr lang="en-US" b="1" dirty="0"/>
              <a:t>stress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f) providing a </a:t>
            </a:r>
            <a:r>
              <a:rPr lang="en-US" b="1" dirty="0"/>
              <a:t>competitive </a:t>
            </a:r>
            <a:r>
              <a:rPr lang="en-US" b="1" dirty="0" smtClean="0"/>
              <a:t>advantage </a:t>
            </a:r>
            <a:r>
              <a:rPr lang="en-US" dirty="0" smtClean="0"/>
              <a:t>[…]</a:t>
            </a:r>
            <a:endParaRPr lang="en-US" dirty="0"/>
          </a:p>
          <a:p>
            <a:pPr lvl="1"/>
            <a:r>
              <a:rPr lang="en-US" dirty="0"/>
              <a:t>g) contributing towards sustainability objectives</a:t>
            </a:r>
            <a:r>
              <a:rPr lang="en-US" dirty="0" smtClean="0"/>
              <a:t>.”</a:t>
            </a:r>
            <a:endParaRPr lang="de-DE" dirty="0" smtClean="0"/>
          </a:p>
          <a:p>
            <a:endParaRPr lang="en-US" dirty="0" smtClean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/>
              <a:t>Rationale for adopting human-centered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76" y="571500"/>
            <a:ext cx="3478148" cy="49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684571" y="6007409"/>
            <a:ext cx="5133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9241-210:2019(en)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Human-centered design for interactive systems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17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9241-210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Human-centered design for interactive </a:t>
            </a:r>
            <a:r>
              <a:rPr lang="en-US" sz="2700" dirty="0" smtClean="0"/>
              <a:t>systems</a:t>
            </a: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774489" cy="4760334"/>
          </a:xfrm>
        </p:spPr>
        <p:txBody>
          <a:bodyPr>
            <a:normAutofit/>
          </a:bodyPr>
          <a:lstStyle/>
          <a:p>
            <a:r>
              <a:rPr lang="en-US" dirty="0" smtClean="0"/>
              <a:t>a) the </a:t>
            </a:r>
            <a:r>
              <a:rPr lang="en-US" dirty="0"/>
              <a:t>design is based upon an explicit </a:t>
            </a:r>
            <a:r>
              <a:rPr lang="en-US" b="1" dirty="0"/>
              <a:t>understanding of users, tasks and environments </a:t>
            </a:r>
            <a:r>
              <a:rPr lang="en-US" dirty="0" smtClean="0"/>
              <a:t>[…]</a:t>
            </a:r>
            <a:endParaRPr lang="en-US" dirty="0"/>
          </a:p>
          <a:p>
            <a:r>
              <a:rPr lang="en-US" dirty="0"/>
              <a:t>b) </a:t>
            </a:r>
            <a:r>
              <a:rPr lang="en-US" b="1" dirty="0"/>
              <a:t>users are involved</a:t>
            </a:r>
            <a:r>
              <a:rPr lang="en-US" dirty="0"/>
              <a:t> throughout design and development </a:t>
            </a:r>
            <a:r>
              <a:rPr lang="en-US" dirty="0" smtClean="0"/>
              <a:t>[…]</a:t>
            </a:r>
            <a:endParaRPr lang="en-US" dirty="0"/>
          </a:p>
          <a:p>
            <a:r>
              <a:rPr lang="en-US" dirty="0"/>
              <a:t>c) the design is </a:t>
            </a:r>
            <a:r>
              <a:rPr lang="en-US" b="1" dirty="0"/>
              <a:t>driven and refined by </a:t>
            </a:r>
            <a:r>
              <a:rPr lang="en-US" dirty="0" smtClean="0"/>
              <a:t>user-centered </a:t>
            </a:r>
            <a:r>
              <a:rPr lang="en-US" b="1" dirty="0"/>
              <a:t>evaluation</a:t>
            </a:r>
            <a:r>
              <a:rPr lang="en-US" dirty="0"/>
              <a:t> </a:t>
            </a:r>
            <a:r>
              <a:rPr lang="en-US" dirty="0" smtClean="0"/>
              <a:t>[…]</a:t>
            </a:r>
            <a:endParaRPr lang="en-US" dirty="0"/>
          </a:p>
          <a:p>
            <a:r>
              <a:rPr lang="en-US" dirty="0"/>
              <a:t>d) the process is </a:t>
            </a:r>
            <a:r>
              <a:rPr lang="en-US" b="1" dirty="0"/>
              <a:t>iterative</a:t>
            </a:r>
            <a:r>
              <a:rPr lang="en-US" dirty="0"/>
              <a:t> </a:t>
            </a:r>
            <a:r>
              <a:rPr lang="en-US" dirty="0" smtClean="0"/>
              <a:t>[…]</a:t>
            </a:r>
            <a:endParaRPr lang="en-US" dirty="0"/>
          </a:p>
          <a:p>
            <a:r>
              <a:rPr lang="en-US" dirty="0"/>
              <a:t>e) the design addresses the </a:t>
            </a:r>
            <a:r>
              <a:rPr lang="en-US" b="1" dirty="0"/>
              <a:t>whole user experience </a:t>
            </a:r>
            <a:r>
              <a:rPr lang="en-US" dirty="0" smtClean="0"/>
              <a:t>[…]</a:t>
            </a:r>
            <a:endParaRPr lang="en-US" dirty="0"/>
          </a:p>
          <a:p>
            <a:r>
              <a:rPr lang="en-US" dirty="0"/>
              <a:t>f) the design team includes </a:t>
            </a:r>
            <a:r>
              <a:rPr lang="en-US" b="1" dirty="0"/>
              <a:t>multidisciplinary skills </a:t>
            </a:r>
            <a:r>
              <a:rPr lang="en-US" dirty="0"/>
              <a:t>and </a:t>
            </a:r>
            <a:r>
              <a:rPr lang="en-US" dirty="0" smtClean="0"/>
              <a:t>perspectives”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Principles of human-centered design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76" y="571500"/>
            <a:ext cx="3478148" cy="49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684571" y="6007409"/>
            <a:ext cx="5133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9241-210:2019(en)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Human-centered design for interactive systems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69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276" y="571500"/>
            <a:ext cx="3478148" cy="4966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 9241-210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Human-centered design for interactive </a:t>
            </a:r>
            <a:r>
              <a:rPr lang="en-US" sz="2700" dirty="0" smtClean="0"/>
              <a:t>systems</a:t>
            </a: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774489" cy="476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“a) understanding and specifying the </a:t>
            </a:r>
            <a:r>
              <a:rPr lang="en-US" b="1" dirty="0" smtClean="0"/>
              <a:t>context of use</a:t>
            </a:r>
            <a:r>
              <a:rPr lang="en-US" dirty="0" smtClean="0"/>
              <a:t>”</a:t>
            </a:r>
          </a:p>
          <a:p>
            <a:pPr lvl="1"/>
            <a:r>
              <a:rPr lang="en-US" i="1" dirty="0" smtClean="0"/>
              <a:t>What </a:t>
            </a:r>
            <a:r>
              <a:rPr lang="en-US" i="1" dirty="0"/>
              <a:t>are the tasks or </a:t>
            </a:r>
            <a:r>
              <a:rPr lang="en-US" i="1" dirty="0" smtClean="0"/>
              <a:t>objectives associated </a:t>
            </a:r>
            <a:r>
              <a:rPr lang="en-US" i="1" dirty="0"/>
              <a:t>with the </a:t>
            </a:r>
            <a:r>
              <a:rPr lang="en-US" i="1" dirty="0" smtClean="0"/>
              <a:t>design?</a:t>
            </a:r>
          </a:p>
          <a:p>
            <a:pPr marL="0" indent="0">
              <a:buNone/>
            </a:pPr>
            <a:r>
              <a:rPr lang="en-US" dirty="0" smtClean="0"/>
              <a:t>“b</a:t>
            </a:r>
            <a:r>
              <a:rPr lang="en-US" dirty="0"/>
              <a:t>) specifying the </a:t>
            </a:r>
            <a:r>
              <a:rPr lang="en-US" b="1" dirty="0"/>
              <a:t>user </a:t>
            </a:r>
            <a:r>
              <a:rPr lang="en-US" b="1" dirty="0" smtClean="0"/>
              <a:t>requirements”</a:t>
            </a:r>
          </a:p>
          <a:p>
            <a:pPr lvl="1"/>
            <a:r>
              <a:rPr lang="en-US" i="1" dirty="0" smtClean="0"/>
              <a:t>What </a:t>
            </a:r>
            <a:r>
              <a:rPr lang="en-US" i="1" dirty="0"/>
              <a:t>expectations or requirements must the design </a:t>
            </a:r>
            <a:r>
              <a:rPr lang="en-US" i="1" dirty="0" smtClean="0"/>
              <a:t>accommodate?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“c</a:t>
            </a:r>
            <a:r>
              <a:rPr lang="en-US" dirty="0"/>
              <a:t>) producing </a:t>
            </a:r>
            <a:r>
              <a:rPr lang="en-US" b="1" dirty="0"/>
              <a:t>design </a:t>
            </a:r>
            <a:r>
              <a:rPr lang="en-US" b="1" dirty="0" smtClean="0"/>
              <a:t>solutions”</a:t>
            </a:r>
          </a:p>
          <a:p>
            <a:pPr lvl="1"/>
            <a:r>
              <a:rPr lang="en-US" i="1" dirty="0" smtClean="0"/>
              <a:t>prototyping</a:t>
            </a:r>
            <a:r>
              <a:rPr lang="en-US" i="1" dirty="0"/>
              <a:t>, rendering, mockup </a:t>
            </a:r>
            <a:r>
              <a:rPr lang="en-US" i="1" dirty="0" smtClean="0"/>
              <a:t>building, implementation</a:t>
            </a:r>
          </a:p>
          <a:p>
            <a:pPr marL="0" indent="0">
              <a:buNone/>
            </a:pPr>
            <a:r>
              <a:rPr lang="en-US" dirty="0" smtClean="0"/>
              <a:t>“d</a:t>
            </a:r>
            <a:r>
              <a:rPr lang="en-US" dirty="0"/>
              <a:t>) </a:t>
            </a:r>
            <a:r>
              <a:rPr lang="en-US" b="1" dirty="0"/>
              <a:t>evaluating</a:t>
            </a:r>
            <a:r>
              <a:rPr lang="en-US" dirty="0"/>
              <a:t> the </a:t>
            </a:r>
            <a:r>
              <a:rPr lang="en-US" dirty="0" smtClean="0"/>
              <a:t>design”</a:t>
            </a:r>
          </a:p>
          <a:p>
            <a:pPr lvl="1"/>
            <a:r>
              <a:rPr lang="en-US" dirty="0" smtClean="0"/>
              <a:t>Conduct initial evaluations, usability testing, </a:t>
            </a:r>
            <a:r>
              <a:rPr lang="en-US" dirty="0"/>
              <a:t>and ergonomic assessment</a:t>
            </a:r>
          </a:p>
          <a:p>
            <a:endParaRPr lang="en-US" dirty="0" smtClean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6. Human-centered design activities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mtClean="0"/>
              <a:t>Human Centered Design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Albrecht Schmidt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684571" y="6007409"/>
            <a:ext cx="51331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cap="all" dirty="0">
                <a:solidFill>
                  <a:schemeClr val="bg1">
                    <a:lumMod val="50000"/>
                  </a:schemeClr>
                </a:solidFill>
              </a:rPr>
              <a:t>ISO 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9241-210:2019(en)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Human-centered design for interactive systems</a:t>
            </a:r>
            <a:r>
              <a:rPr lang="de-DE" sz="1200" cap="all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sz="1200" i="0" cap="al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8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1215</Words>
  <Application>Microsoft Office PowerPoint</Application>
  <PresentationFormat>Breitbild</PresentationFormat>
  <Paragraphs>232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HelveticaNeueLT Std Med</vt:lpstr>
      <vt:lpstr>Wingdings</vt:lpstr>
      <vt:lpstr>Office Theme</vt:lpstr>
      <vt:lpstr>Human Centered Design</vt:lpstr>
      <vt:lpstr>Learning Goals</vt:lpstr>
      <vt:lpstr>User Centered Design vs.  Human Centered Design </vt:lpstr>
      <vt:lpstr>ISO Standards and DIN Norms</vt:lpstr>
      <vt:lpstr>ISO 9241  Ergonomics of human–system interaction</vt:lpstr>
      <vt:lpstr>ISO 9241  Ergonomics of human–system interaction</vt:lpstr>
      <vt:lpstr>ISO 9241-210  Human-centered design for interactive systems</vt:lpstr>
      <vt:lpstr>ISO 9241-210  Human-centered design for interactive systems</vt:lpstr>
      <vt:lpstr>ISO 9241-210  Human-centered design for interactive systems</vt:lpstr>
      <vt:lpstr>ISO 9241-210  Human-centered design for interactive systems</vt:lpstr>
      <vt:lpstr>Software Process vs  Human Centered Design Process </vt:lpstr>
      <vt:lpstr>Separation between interaction design and technical realization  </vt:lpstr>
      <vt:lpstr>Problems of User Centered Design</vt:lpstr>
      <vt:lpstr>How easy is it to work in multidisciplinary teams?</vt:lpstr>
      <vt:lpstr>Did you understand this block?</vt:lpstr>
      <vt:lpstr>References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Albrecht Schmidt</cp:lastModifiedBy>
  <cp:revision>544</cp:revision>
  <cp:lastPrinted>2020-04-11T08:25:43Z</cp:lastPrinted>
  <dcterms:created xsi:type="dcterms:W3CDTF">2017-10-10T14:10:45Z</dcterms:created>
  <dcterms:modified xsi:type="dcterms:W3CDTF">2020-04-22T22:45:42Z</dcterms:modified>
</cp:coreProperties>
</file>