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1100" r:id="rId3"/>
    <p:sldId id="1186" r:id="rId4"/>
    <p:sldId id="1212" r:id="rId5"/>
    <p:sldId id="1213" r:id="rId6"/>
    <p:sldId id="1216" r:id="rId7"/>
    <p:sldId id="1218" r:id="rId8"/>
    <p:sldId id="1219" r:id="rId9"/>
    <p:sldId id="1217" r:id="rId10"/>
    <p:sldId id="1225" r:id="rId11"/>
    <p:sldId id="1226" r:id="rId12"/>
    <p:sldId id="1227" r:id="rId13"/>
    <p:sldId id="1229" r:id="rId14"/>
    <p:sldId id="1231" r:id="rId15"/>
    <p:sldId id="1232" r:id="rId16"/>
    <p:sldId id="1233" r:id="rId17"/>
    <p:sldId id="1235" r:id="rId18"/>
    <p:sldId id="1236" r:id="rId19"/>
    <p:sldId id="1234" r:id="rId20"/>
    <p:sldId id="1237" r:id="rId21"/>
    <p:sldId id="1239" r:id="rId22"/>
    <p:sldId id="1240" r:id="rId23"/>
    <p:sldId id="1241" r:id="rId24"/>
    <p:sldId id="1242" r:id="rId25"/>
    <p:sldId id="1243" r:id="rId26"/>
    <p:sldId id="1244" r:id="rId27"/>
    <p:sldId id="1248" r:id="rId28"/>
    <p:sldId id="1249" r:id="rId29"/>
    <p:sldId id="1251" r:id="rId30"/>
    <p:sldId id="926" r:id="rId31"/>
    <p:sldId id="955" r:id="rId32"/>
    <p:sldId id="928" r:id="rId33"/>
  </p:sldIdLst>
  <p:sldSz cx="12192000" cy="6858000"/>
  <p:notesSz cx="6796088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DE"/>
    <a:srgbClr val="BFEBFB"/>
    <a:srgbClr val="00B0F0"/>
    <a:srgbClr val="FFFFFF"/>
    <a:srgbClr val="000000"/>
    <a:srgbClr val="F3F2F3"/>
    <a:srgbClr val="E5231E"/>
    <a:srgbClr val="21ADDF"/>
    <a:srgbClr val="46B067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9" autoAdjust="0"/>
    <p:restoredTop sz="89984" autoAdjust="0"/>
  </p:normalViewPr>
  <p:slideViewPr>
    <p:cSldViewPr snapToGrid="0" showGuides="1">
      <p:cViewPr varScale="1">
        <p:scale>
          <a:sx n="103" d="100"/>
          <a:sy n="103" d="100"/>
        </p:scale>
        <p:origin x="1134" y="11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1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544" y="0"/>
            <a:ext cx="2944971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27.04.2020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4971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544" y="9427076"/>
            <a:ext cx="2944971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1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544" y="0"/>
            <a:ext cx="2944971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76431"/>
            <a:ext cx="543687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4971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544" y="9427076"/>
            <a:ext cx="2944971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ixabay.com/photo/2017/01/24/18/02/smart-home-2005993_960_720.p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de/illustrations/smart-home-haus-technik-multimedia-2005993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pixabay.com/photo/2017/03/15/20/29/technology-2147367_960_720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Gold&amp;amp;Co</a:t>
            </a:r>
            <a:r>
              <a:rPr lang="de-DE" dirty="0" smtClean="0"/>
              <a:t>, Goldankauf Wien, Handel mit Edelmetallen / CC BY-SA (https://creativecommons.org/licenses/by-sa/4.0)</a:t>
            </a:r>
          </a:p>
          <a:p>
            <a:r>
              <a:rPr lang="de-DE" dirty="0" smtClean="0"/>
              <a:t>https://commons.wikimedia.org/wiki/File:Goldundco-Anlagegoldbarren.jpg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features for novices, such as explanations, and features for experts, such as shortcuts and faster pacing, enriches the interface design and improves perceived quality.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07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46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57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hlinkClick r:id="rId3"/>
              </a:rPr>
              <a:t>https://cdn.pixabay.com/photo/2017/01/24/18/02/smart-home-2005993_960_720.png</a:t>
            </a:r>
            <a:endParaRPr lang="de-DE" dirty="0" smtClean="0"/>
          </a:p>
          <a:p>
            <a:r>
              <a:rPr lang="de-DE" dirty="0" smtClean="0">
                <a:hlinkClick r:id="rId4"/>
              </a:rPr>
              <a:t>https://pixabay.com/de/illustrations/smart-home-haus-technik-multimedia-2005993/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users should not have to retype an entire name-address form if they enter an invalid zip code but rather should be guided to repair only the faulty part. </a:t>
            </a:r>
          </a:p>
          <a:p>
            <a:endParaRPr lang="en-US" dirty="0" smtClean="0"/>
          </a:p>
          <a:p>
            <a:pPr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r>
              <a:rPr lang="en-GB" sz="2257" dirty="0" smtClean="0">
                <a:latin typeface="Calibri" charset="0"/>
              </a:rPr>
              <a:t>Create UI that make it hard to make errors </a:t>
            </a:r>
          </a:p>
          <a:p>
            <a:pPr lvl="1">
              <a:lnSpc>
                <a:spcPct val="110000"/>
              </a:lnSpc>
              <a:buClrTx/>
              <a:buFont typeface="Arial"/>
              <a:buChar char="•"/>
            </a:pPr>
            <a:r>
              <a:rPr lang="en-GB" dirty="0" smtClean="0">
                <a:latin typeface="Calibri" charset="0"/>
              </a:rPr>
              <a:t>Menus instead of commands</a:t>
            </a:r>
          </a:p>
          <a:p>
            <a:pPr lvl="1">
              <a:lnSpc>
                <a:spcPct val="110000"/>
              </a:lnSpc>
              <a:buClrTx/>
              <a:buFont typeface="Arial"/>
              <a:buChar char="•"/>
            </a:pPr>
            <a:r>
              <a:rPr lang="en-GB" dirty="0" smtClean="0">
                <a:latin typeface="Calibri" charset="0"/>
              </a:rPr>
              <a:t>Options instead of text fields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r>
              <a:rPr lang="en-GB" sz="2257" dirty="0" smtClean="0">
                <a:latin typeface="Calibri" charset="0"/>
              </a:rPr>
              <a:t>Detect errors or possible errors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r>
              <a:rPr lang="en-GB" sz="2257" dirty="0" smtClean="0">
                <a:latin typeface="Calibri" charset="0"/>
              </a:rPr>
              <a:t>This rule is related to “easy reversal of actions”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r>
              <a:rPr lang="en-GB" sz="2257" dirty="0" smtClean="0">
                <a:latin typeface="Calibri" charset="0"/>
              </a:rPr>
              <a:t>Make it hard for the user to make errors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endParaRPr lang="en-GB" sz="2257" dirty="0" smtClean="0">
              <a:latin typeface="Calibri" charset="0"/>
            </a:endParaRPr>
          </a:p>
          <a:p>
            <a:pPr>
              <a:lnSpc>
                <a:spcPct val="110000"/>
              </a:lnSpc>
              <a:buClr>
                <a:schemeClr val="accent1"/>
              </a:buClr>
              <a:buFont typeface="Arial"/>
              <a:buChar char="•"/>
            </a:pPr>
            <a:r>
              <a:rPr lang="en-GB" sz="2257" dirty="0" smtClean="0">
                <a:latin typeface="Calibri" charset="0"/>
              </a:rPr>
              <a:t>Examples – Detecting errors</a:t>
            </a:r>
          </a:p>
          <a:p>
            <a:pPr lvl="1">
              <a:lnSpc>
                <a:spcPct val="110000"/>
              </a:lnSpc>
              <a:buClrTx/>
              <a:buFont typeface="Arial"/>
              <a:buChar char="•"/>
            </a:pPr>
            <a:r>
              <a:rPr lang="en-GB" dirty="0" smtClean="0">
                <a:latin typeface="Calibri" charset="0"/>
              </a:rPr>
              <a:t>Leaving a editor without saving</a:t>
            </a:r>
          </a:p>
          <a:p>
            <a:pPr lvl="1">
              <a:lnSpc>
                <a:spcPct val="110000"/>
              </a:lnSpc>
              <a:buClrTx/>
              <a:buFont typeface="Arial"/>
              <a:buChar char="•"/>
            </a:pPr>
            <a:r>
              <a:rPr lang="en-GB" dirty="0" smtClean="0">
                <a:latin typeface="Calibri" charset="0"/>
              </a:rPr>
              <a:t>Writing to a file that already exists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2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a basic rule – all actions should be reversible</a:t>
            </a:r>
          </a:p>
          <a:p>
            <a:r>
              <a:rPr lang="en-GB" dirty="0" smtClean="0"/>
              <a:t>Providing UNDO functions (possibly with infinite depth)</a:t>
            </a:r>
          </a:p>
          <a:p>
            <a:r>
              <a:rPr lang="en-GB" dirty="0" smtClean="0"/>
              <a:t>Allow undo of groups of actions</a:t>
            </a:r>
          </a:p>
          <a:p>
            <a:endParaRPr lang="en-GB" dirty="0" smtClean="0"/>
          </a:p>
          <a:p>
            <a:r>
              <a:rPr lang="en-GB" dirty="0" smtClean="0"/>
              <a:t>Undo is not trivial if user is not going sequential</a:t>
            </a:r>
          </a:p>
          <a:p>
            <a:pPr lvl="1"/>
            <a:r>
              <a:rPr lang="en-GB" dirty="0" smtClean="0"/>
              <a:t>E.g. write a text, copy it into the clipboard, undo the writing </a:t>
            </a:r>
            <a:br>
              <a:rPr lang="en-GB" dirty="0" smtClean="0"/>
            </a:br>
            <a:r>
              <a:rPr lang="en-GB" dirty="0" smtClean="0"/>
              <a:t>       </a:t>
            </a:r>
            <a:r>
              <a:rPr lang="en-GB" dirty="0" smtClean="0">
                <a:sym typeface="Wingdings" charset="0"/>
              </a:rPr>
              <a:t> the text is still in the clipboard!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Reversal of action becomes a usage concept</a:t>
            </a:r>
          </a:p>
          <a:p>
            <a:pPr lvl="1"/>
            <a:r>
              <a:rPr lang="en-GB" dirty="0" smtClean="0"/>
              <a:t>Browser back-button is used for navigation (for the user a conceptual reversal of action)</a:t>
            </a:r>
          </a:p>
          <a:p>
            <a:pPr lvl="1"/>
            <a:r>
              <a:rPr lang="en-GB" dirty="0" smtClean="0"/>
              <a:t>Formatting of documents – e.g. “lets see how this look, … don’t like it, … go back to the old state”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2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a basic rule – all actions should be reversible</a:t>
            </a:r>
          </a:p>
          <a:p>
            <a:r>
              <a:rPr lang="en-GB" dirty="0" smtClean="0"/>
              <a:t>Providing UNDO functions (possibly with infinite depth)</a:t>
            </a:r>
          </a:p>
          <a:p>
            <a:r>
              <a:rPr lang="en-GB" dirty="0" smtClean="0"/>
              <a:t>Allow undo of groups of actions</a:t>
            </a:r>
          </a:p>
          <a:p>
            <a:endParaRPr lang="en-GB" dirty="0" smtClean="0"/>
          </a:p>
          <a:p>
            <a:r>
              <a:rPr lang="en-GB" dirty="0" smtClean="0"/>
              <a:t>Undo is not trivial if user is not going sequential</a:t>
            </a:r>
          </a:p>
          <a:p>
            <a:pPr lvl="1"/>
            <a:r>
              <a:rPr lang="en-GB" dirty="0" smtClean="0"/>
              <a:t>E.g. write a text, copy it into the clipboard, undo the writing </a:t>
            </a:r>
            <a:br>
              <a:rPr lang="en-GB" dirty="0" smtClean="0"/>
            </a:br>
            <a:r>
              <a:rPr lang="en-GB" dirty="0" smtClean="0"/>
              <a:t>       </a:t>
            </a:r>
            <a:r>
              <a:rPr lang="en-GB" dirty="0" smtClean="0">
                <a:sym typeface="Wingdings" charset="0"/>
              </a:rPr>
              <a:t> the text is still in the clipboard!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Reversal of action becomes a usage concept</a:t>
            </a:r>
          </a:p>
          <a:p>
            <a:pPr lvl="1"/>
            <a:r>
              <a:rPr lang="en-GB" dirty="0" smtClean="0"/>
              <a:t>Browser back-button is used for navigation (for the user a conceptual reversal of action)</a:t>
            </a:r>
          </a:p>
          <a:p>
            <a:pPr lvl="1"/>
            <a:r>
              <a:rPr lang="en-GB" dirty="0" smtClean="0"/>
              <a:t>Formatting of documents – e.g. “lets see how this look, … don’t like it, … go back to the old state”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94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hlinkClick r:id="rId3"/>
              </a:rPr>
              <a:t>https://cdn.pixabay.com/photo/2017/03/15/20/29/technology-2147367_960_720.jpg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As a basic rule – all actions should be reversible</a:t>
            </a:r>
          </a:p>
          <a:p>
            <a:r>
              <a:rPr lang="en-GB" dirty="0" smtClean="0"/>
              <a:t>Providing UNDO functions (possibly with infinite depth)</a:t>
            </a:r>
          </a:p>
          <a:p>
            <a:r>
              <a:rPr lang="en-GB" dirty="0" smtClean="0"/>
              <a:t>Allow undo of groups of actions</a:t>
            </a:r>
          </a:p>
          <a:p>
            <a:endParaRPr lang="en-GB" dirty="0" smtClean="0"/>
          </a:p>
          <a:p>
            <a:r>
              <a:rPr lang="en-GB" dirty="0" smtClean="0"/>
              <a:t>Undo is not trivial if user is not going sequential</a:t>
            </a:r>
          </a:p>
          <a:p>
            <a:pPr lvl="1"/>
            <a:r>
              <a:rPr lang="en-GB" dirty="0" smtClean="0"/>
              <a:t>E.g. write a text, copy it into the clipboard, undo the writing </a:t>
            </a:r>
            <a:br>
              <a:rPr lang="en-GB" dirty="0" smtClean="0"/>
            </a:br>
            <a:r>
              <a:rPr lang="en-GB" dirty="0" smtClean="0"/>
              <a:t>       </a:t>
            </a:r>
            <a:r>
              <a:rPr lang="en-GB" dirty="0" smtClean="0">
                <a:sym typeface="Wingdings" charset="0"/>
              </a:rPr>
              <a:t> the text is still in the clipboard!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Reversal of action becomes a usage concept</a:t>
            </a:r>
          </a:p>
          <a:p>
            <a:pPr lvl="1"/>
            <a:r>
              <a:rPr lang="en-GB" dirty="0" smtClean="0"/>
              <a:t>Browser back-button is used for navigation (for the user a conceptual reversal of action)</a:t>
            </a:r>
          </a:p>
          <a:p>
            <a:pPr lvl="1"/>
            <a:r>
              <a:rPr lang="en-GB" dirty="0" smtClean="0"/>
              <a:t>Formatting of documents – e.g. “lets see how this look, … don’t like it, … go back to the old state”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43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Name the Eight Golden Rules?</a:t>
            </a:r>
          </a:p>
          <a:p>
            <a:r>
              <a:rPr lang="en-US" dirty="0" smtClean="0"/>
              <a:t>Give an example for </a:t>
            </a:r>
            <a:r>
              <a:rPr lang="en-GB" dirty="0" smtClean="0"/>
              <a:t>offering informative feedback.</a:t>
            </a:r>
          </a:p>
          <a:p>
            <a:r>
              <a:rPr lang="en-GB" dirty="0" smtClean="0"/>
              <a:t>In which contexts may offering feedback be problematic?</a:t>
            </a:r>
          </a:p>
          <a:p>
            <a:r>
              <a:rPr lang="en-US" dirty="0" smtClean="0"/>
              <a:t>Where is easy reversal of action on principle not possible? </a:t>
            </a:r>
          </a:p>
          <a:p>
            <a:r>
              <a:rPr lang="en-US" dirty="0" smtClean="0"/>
              <a:t>How can consistency help with the learnability of systems?</a:t>
            </a:r>
          </a:p>
          <a:p>
            <a:r>
              <a:rPr lang="en-US" dirty="0" smtClean="0"/>
              <a:t>Name three areas in the design of user interfaces where consistency should be realized?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4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63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6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chemeClr val="accent1"/>
              </a:buClr>
              <a:buFont typeface="Arial"/>
              <a:buChar char="•"/>
            </a:pPr>
            <a:r>
              <a:rPr lang="en-GB" sz="2257" dirty="0" smtClean="0">
                <a:latin typeface="Calibri" charset="0"/>
              </a:rPr>
              <a:t>Examples that create problems</a:t>
            </a:r>
          </a:p>
          <a:p>
            <a:pPr lvl="1">
              <a:lnSpc>
                <a:spcPct val="100000"/>
              </a:lnSpc>
              <a:buClrTx/>
              <a:buFont typeface="Arial"/>
              <a:buChar char="•"/>
            </a:pPr>
            <a:r>
              <a:rPr lang="en-GB" dirty="0" smtClean="0">
                <a:latin typeface="Calibri" charset="0"/>
              </a:rPr>
              <a:t>Multi-page forms where the user has to know at form N what she filled in in form N-1</a:t>
            </a:r>
          </a:p>
          <a:p>
            <a:pPr lvl="1">
              <a:lnSpc>
                <a:spcPct val="100000"/>
              </a:lnSpc>
              <a:buClrTx/>
              <a:buFont typeface="Arial"/>
              <a:buChar char="•"/>
            </a:pPr>
            <a:r>
              <a:rPr lang="en-GB" dirty="0" smtClean="0">
                <a:latin typeface="Calibri" charset="0"/>
              </a:rPr>
              <a:t>Abbreviations introduced in one step and used in the following (e.g. user selects a destination – as the name of a city – and the system does the following steps by showing the airport code)</a:t>
            </a:r>
          </a:p>
          <a:p>
            <a:pPr lvl="1">
              <a:lnSpc>
                <a:spcPct val="100000"/>
              </a:lnSpc>
              <a:buClr>
                <a:schemeClr val="accent1"/>
              </a:buClr>
              <a:buFont typeface="Arial"/>
              <a:buChar char="•"/>
            </a:pPr>
            <a:endParaRPr lang="en-GB" dirty="0" smtClean="0">
              <a:latin typeface="Calibri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45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3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3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4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77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657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Name the Eight Golden Rules?</a:t>
            </a:r>
          </a:p>
          <a:p>
            <a:r>
              <a:rPr lang="en-US" dirty="0" smtClean="0"/>
              <a:t>Give an example for </a:t>
            </a:r>
            <a:r>
              <a:rPr lang="en-GB" dirty="0" smtClean="0"/>
              <a:t>offering informative feedback.</a:t>
            </a:r>
          </a:p>
          <a:p>
            <a:r>
              <a:rPr lang="en-GB" dirty="0" smtClean="0"/>
              <a:t>In which contexts may offering feedback be problematic?</a:t>
            </a:r>
          </a:p>
          <a:p>
            <a:r>
              <a:rPr lang="en-US" dirty="0" smtClean="0"/>
              <a:t>Where is easy reversal of action on principle not possible? </a:t>
            </a:r>
          </a:p>
          <a:p>
            <a:r>
              <a:rPr lang="en-US" dirty="0" smtClean="0"/>
              <a:t>How can consistency help with the learnability of systems?</a:t>
            </a:r>
          </a:p>
          <a:p>
            <a:r>
              <a:rPr lang="en-US" dirty="0" smtClean="0"/>
              <a:t>Name three areas in the design of user interfaces where consistency should be realized?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97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3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5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9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60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Consistency</a:t>
            </a:r>
            <a:r>
              <a:rPr lang="de-DE" dirty="0" smtClean="0"/>
              <a:t> </a:t>
            </a:r>
            <a:r>
              <a:rPr lang="de-DE" dirty="0" err="1" smtClean="0"/>
              <a:t>across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applications</a:t>
            </a:r>
            <a:r>
              <a:rPr lang="de-DE" baseline="0" dirty="0" smtClean="0"/>
              <a:t> (office)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7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Consistency</a:t>
            </a:r>
            <a:r>
              <a:rPr lang="de-DE" dirty="0" smtClean="0"/>
              <a:t> </a:t>
            </a:r>
            <a:r>
              <a:rPr lang="de-DE" dirty="0" err="1" smtClean="0"/>
              <a:t>across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applications</a:t>
            </a:r>
            <a:r>
              <a:rPr lang="de-DE" baseline="0" dirty="0" smtClean="0"/>
              <a:t> (office)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7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7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12192000" cy="4309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8163"/>
            <a:ext cx="121932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089025"/>
            <a:ext cx="10801350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D2465A-354B-498C-8F0D-B6E8CD9140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BE2AFC-6727-4FDE-8F51-E24807504BD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F3DD65-D4B6-4CBA-8F49-7C802136F5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F6A13F-5E57-4B54-BFA6-0A43527F20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21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923364"/>
            <a:ext cx="8651875" cy="4310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1800770"/>
            <a:ext cx="8651875" cy="1190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1675F-BC6F-4A23-9EB1-CE0952DF319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47C82-39CB-49C1-943D-69194A0B1C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5E7D11-AB38-4770-AB91-61CB403CD9D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4C1A4AD-9D03-4E85-B564-9656BE5E6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78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ff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422031"/>
            <a:ext cx="10801349" cy="399705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418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23" y="115888"/>
            <a:ext cx="10794052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623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623" y="1089025"/>
            <a:ext cx="7949252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38" y="1592264"/>
            <a:ext cx="3884592" cy="4537073"/>
          </a:xfrm>
          <a:prstGeom prst="rect">
            <a:avLst/>
          </a:prstGeom>
        </p:spPr>
        <p:txBody>
          <a:bodyPr/>
          <a:lstStyle>
            <a:lvl2pPr defTabSz="687600"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7" y="1268412"/>
            <a:ext cx="10801348" cy="4860926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430236"/>
            <a:ext cx="10801350" cy="658789"/>
          </a:xfr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71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968751"/>
            <a:ext cx="8651875" cy="2265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>
            <a:off x="0" y="3846158"/>
            <a:ext cx="8651875" cy="1225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5126"/>
            <a:ext cx="10801349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1811916"/>
            <a:ext cx="7956549" cy="20379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7" y="1089025"/>
            <a:ext cx="10801348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00B0F0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6B8C75-D5B2-4AC9-8C30-F373F3B7AE3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017C71-5FC7-42A7-83BA-25BA02E968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3859DE-9B48-4A38-B4ED-4B67BB10277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64429B62-8741-49E0-AB30-FF383524D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06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51" r:id="rId5"/>
    <p:sldLayoutId id="2147483655" r:id="rId6"/>
    <p:sldLayoutId id="2147483682" r:id="rId7"/>
    <p:sldLayoutId id="2147483657" r:id="rId8"/>
    <p:sldLayoutId id="2147483660" r:id="rId9"/>
    <p:sldLayoutId id="2147483661" r:id="rId10"/>
    <p:sldLayoutId id="2147483680" r:id="rId11"/>
    <p:sldLayoutId id="2147483681" r:id="rId12"/>
    <p:sldLayoutId id="214748368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action-design.org/literature/article/what-is-interaction-desig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FFFFFF">
              <a:alpha val="36078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Eight Golden Rules</a:t>
            </a: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according to Ben Shneiderman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8" name="Bildplatzhalter 17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1" name="Bildplatzhalter 20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0" name="Picture 2" descr="https://upload.wikimedia.org/wikipedia/commons/thumb/d/d0/CC-BY-SA_icon.svg/640px-CC-BY-SA_icon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8" y="6300254"/>
            <a:ext cx="1401584" cy="4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218" name="Picture 2" descr="https://upload.wikimedia.org/wikipedia/commons/b/b1/Goldundco-Anlagegoldbarr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0" b="27390"/>
          <a:stretch/>
        </p:blipFill>
        <p:spPr bwMode="auto">
          <a:xfrm>
            <a:off x="0" y="-9943"/>
            <a:ext cx="12192832" cy="403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/>
        </p:nvSpPr>
        <p:spPr>
          <a:xfrm>
            <a:off x="0" y="3968750"/>
            <a:ext cx="12192000" cy="1462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hteck 6"/>
          <p:cNvSpPr/>
          <p:nvPr/>
        </p:nvSpPr>
        <p:spPr>
          <a:xfrm rot="16200000">
            <a:off x="10079286" y="1742468"/>
            <a:ext cx="391427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</a:t>
            </a:r>
            <a:r>
              <a:rPr lang="de-DE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Gold&amp;Co</a:t>
            </a:r>
            <a:r>
              <a:rPr lang="de-DE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Goldankauf Wien, Handel mit Edelmetallen</a:t>
            </a:r>
          </a:p>
        </p:txBody>
      </p:sp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Seek universal usability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120449"/>
          </a:xfrm>
        </p:spPr>
        <p:txBody>
          <a:bodyPr>
            <a:normAutofit/>
          </a:bodyPr>
          <a:lstStyle/>
          <a:p>
            <a:r>
              <a:rPr lang="en-US" dirty="0" smtClean="0"/>
              <a:t>“Recognize </a:t>
            </a:r>
            <a:r>
              <a:rPr lang="en-US" dirty="0"/>
              <a:t>the needs of </a:t>
            </a:r>
            <a:r>
              <a:rPr lang="en-US" b="1" dirty="0"/>
              <a:t>diverse users </a:t>
            </a:r>
            <a:r>
              <a:rPr lang="en-US" dirty="0"/>
              <a:t>and design for plasticity, facilitating </a:t>
            </a:r>
            <a:r>
              <a:rPr lang="en-US" b="1" dirty="0"/>
              <a:t>transformation of content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b="1" dirty="0" smtClean="0"/>
              <a:t>Novice </a:t>
            </a:r>
            <a:r>
              <a:rPr lang="en-US" b="1" dirty="0"/>
              <a:t>to expert </a:t>
            </a:r>
            <a:r>
              <a:rPr lang="en-US" dirty="0"/>
              <a:t>differences, </a:t>
            </a:r>
            <a:endParaRPr lang="en-US" dirty="0" smtClean="0"/>
          </a:p>
          <a:p>
            <a:pPr lvl="1"/>
            <a:r>
              <a:rPr lang="en-US" b="1" dirty="0" smtClean="0"/>
              <a:t>age</a:t>
            </a:r>
            <a:r>
              <a:rPr lang="en-US" dirty="0" smtClean="0"/>
              <a:t> </a:t>
            </a:r>
            <a:r>
              <a:rPr lang="en-US" dirty="0"/>
              <a:t>ranges, </a:t>
            </a:r>
            <a:r>
              <a:rPr lang="en-US" b="1" dirty="0"/>
              <a:t>disabilities</a:t>
            </a:r>
            <a:r>
              <a:rPr lang="en-US" dirty="0"/>
              <a:t>, </a:t>
            </a:r>
            <a:r>
              <a:rPr lang="en-US" b="1" dirty="0"/>
              <a:t>international</a:t>
            </a:r>
            <a:r>
              <a:rPr lang="en-US" dirty="0"/>
              <a:t> variations, </a:t>
            </a:r>
            <a:endParaRPr lang="en-US" dirty="0" smtClean="0"/>
          </a:p>
          <a:p>
            <a:pPr lvl="1"/>
            <a:r>
              <a:rPr lang="en-US" b="1" dirty="0" smtClean="0"/>
              <a:t>technological</a:t>
            </a:r>
            <a:r>
              <a:rPr lang="en-US" dirty="0" smtClean="0"/>
              <a:t> </a:t>
            </a:r>
            <a:r>
              <a:rPr lang="en-US" dirty="0"/>
              <a:t>diversity </a:t>
            </a:r>
            <a:endParaRPr lang="en-US" dirty="0" smtClean="0"/>
          </a:p>
          <a:p>
            <a:r>
              <a:rPr lang="en-US" dirty="0" smtClean="0"/>
              <a:t>[…] </a:t>
            </a:r>
            <a:r>
              <a:rPr lang="en-US" b="1" dirty="0"/>
              <a:t>spectrum of requirements </a:t>
            </a:r>
            <a:r>
              <a:rPr lang="en-US" dirty="0"/>
              <a:t>that guides design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… see Principle 1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217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Offer informative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120449"/>
          </a:xfrm>
        </p:spPr>
        <p:txBody>
          <a:bodyPr>
            <a:normAutofit/>
          </a:bodyPr>
          <a:lstStyle/>
          <a:p>
            <a:r>
              <a:rPr lang="en-US" dirty="0" smtClean="0"/>
              <a:t>“For </a:t>
            </a:r>
            <a:r>
              <a:rPr lang="en-US" b="1" dirty="0"/>
              <a:t>every user action</a:t>
            </a:r>
            <a:r>
              <a:rPr lang="en-US" dirty="0"/>
              <a:t>, there should be an </a:t>
            </a:r>
            <a:r>
              <a:rPr lang="en-US" b="1" dirty="0"/>
              <a:t>interface feedback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b="1" dirty="0"/>
              <a:t>frequent</a:t>
            </a:r>
            <a:r>
              <a:rPr lang="en-US" dirty="0"/>
              <a:t> and </a:t>
            </a:r>
            <a:r>
              <a:rPr lang="en-US" b="1" dirty="0"/>
              <a:t>minor</a:t>
            </a:r>
            <a:r>
              <a:rPr lang="en-US" dirty="0"/>
              <a:t> actions, </a:t>
            </a:r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response </a:t>
            </a:r>
            <a:r>
              <a:rPr lang="en-US" dirty="0"/>
              <a:t>can be </a:t>
            </a:r>
            <a:r>
              <a:rPr lang="en-US" b="1" dirty="0"/>
              <a:t>modest</a:t>
            </a:r>
            <a:r>
              <a:rPr lang="en-US" dirty="0"/>
              <a:t>, </a:t>
            </a:r>
            <a:r>
              <a:rPr lang="en-US" dirty="0" smtClean="0"/>
              <a:t>whereas </a:t>
            </a:r>
          </a:p>
          <a:p>
            <a:r>
              <a:rPr lang="en-US" dirty="0" smtClean="0"/>
              <a:t>for </a:t>
            </a:r>
            <a:r>
              <a:rPr lang="en-US" b="1" dirty="0"/>
              <a:t>infrequent</a:t>
            </a:r>
            <a:r>
              <a:rPr lang="en-US" dirty="0"/>
              <a:t> and </a:t>
            </a:r>
            <a:r>
              <a:rPr lang="en-US" b="1" dirty="0"/>
              <a:t>major</a:t>
            </a:r>
            <a:r>
              <a:rPr lang="en-US" dirty="0"/>
              <a:t> actions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response should be more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substantial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419422"/>
              </p:ext>
            </p:extLst>
          </p:nvPr>
        </p:nvGraphicFramePr>
        <p:xfrm>
          <a:off x="5780055" y="2258397"/>
          <a:ext cx="3334128" cy="2289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Image" r:id="rId4" imgW="4955877" imgH="3405577" progId="">
                  <p:embed/>
                </p:oleObj>
              </mc:Choice>
              <mc:Fallback>
                <p:oleObj name="Image" r:id="rId4" imgW="4955877" imgH="3405577" progId="">
                  <p:embed/>
                  <p:pic>
                    <p:nvPicPr>
                      <p:cNvPr id="921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055" y="2258397"/>
                        <a:ext cx="3334128" cy="2289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99" y="4938524"/>
            <a:ext cx="8161684" cy="25340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31298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Offer informative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629207"/>
            <a:ext cx="7956551" cy="412044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695326" y="1125969"/>
            <a:ext cx="7956549" cy="5032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9560" r="53214" b="43382"/>
          <a:stretch/>
        </p:blipFill>
        <p:spPr bwMode="auto">
          <a:xfrm>
            <a:off x="695324" y="1120855"/>
            <a:ext cx="4365625" cy="301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4265177" y="2766291"/>
            <a:ext cx="5359114" cy="3149620"/>
            <a:chOff x="695323" y="1159666"/>
            <a:chExt cx="4643671" cy="281457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49" r="31429" b="69118"/>
            <a:stretch>
              <a:fillRect/>
            </a:stretch>
          </p:blipFill>
          <p:spPr bwMode="auto">
            <a:xfrm>
              <a:off x="695323" y="1159666"/>
              <a:ext cx="4643671" cy="2814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uppieren 19"/>
            <p:cNvGrpSpPr/>
            <p:nvPr/>
          </p:nvGrpSpPr>
          <p:grpSpPr>
            <a:xfrm rot="20142177">
              <a:off x="2179720" y="2106329"/>
              <a:ext cx="74025" cy="172715"/>
              <a:chOff x="1019175" y="82191"/>
              <a:chExt cx="104775" cy="251184"/>
            </a:xfrm>
          </p:grpSpPr>
          <p:sp>
            <p:nvSpPr>
              <p:cNvPr id="17" name="Gleichschenkliges Dreieck 16"/>
              <p:cNvSpPr/>
              <p:nvPr/>
            </p:nvSpPr>
            <p:spPr>
              <a:xfrm>
                <a:off x="1019175" y="82191"/>
                <a:ext cx="104775" cy="160697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1049657" y="226578"/>
                <a:ext cx="45719" cy="1067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1048702" y="194969"/>
                <a:ext cx="46674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96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Offer informative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2235902"/>
            <a:ext cx="7956551" cy="351375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695326" y="1125969"/>
            <a:ext cx="7956549" cy="503239"/>
          </a:xfrm>
        </p:spPr>
        <p:txBody>
          <a:bodyPr/>
          <a:lstStyle/>
          <a:p>
            <a:r>
              <a:rPr lang="en-GB" dirty="0"/>
              <a:t>Will </a:t>
            </a:r>
            <a:r>
              <a:rPr lang="en-GB" dirty="0" smtClean="0"/>
              <a:t>ubiquitous computing </a:t>
            </a:r>
            <a:r>
              <a:rPr lang="en-GB" dirty="0"/>
              <a:t>change this</a:t>
            </a:r>
            <a:r>
              <a:rPr lang="en-GB" dirty="0" smtClean="0"/>
              <a:t>?</a:t>
            </a:r>
          </a:p>
          <a:p>
            <a:r>
              <a:rPr lang="en-GB" dirty="0" smtClean="0"/>
              <a:t>Feedback vs. Calm Computing</a:t>
            </a:r>
            <a:endParaRPr lang="en-GB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95324" y="2197923"/>
            <a:ext cx="5595692" cy="3814949"/>
            <a:chOff x="695325" y="2724727"/>
            <a:chExt cx="4851112" cy="3307320"/>
          </a:xfrm>
        </p:grpSpPr>
        <p:pic>
          <p:nvPicPr>
            <p:cNvPr id="12290" name="Picture 2" descr="https://cdn.pixabay.com/photo/2017/01/24/18/02/smart-home-2005993_960_72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77" r="9615"/>
            <a:stretch/>
          </p:blipFill>
          <p:spPr bwMode="auto">
            <a:xfrm>
              <a:off x="695325" y="2724727"/>
              <a:ext cx="4851112" cy="330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cdn.pixabay.com/photo/2017/01/24/18/02/smart-home-2005993_960_72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2" r="20285" b="87123"/>
            <a:stretch/>
          </p:blipFill>
          <p:spPr bwMode="auto">
            <a:xfrm>
              <a:off x="5080001" y="2724727"/>
              <a:ext cx="466436" cy="12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2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Design dialogues to yield closure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US" b="1" dirty="0" smtClean="0"/>
              <a:t>Sequences of actions </a:t>
            </a:r>
            <a:r>
              <a:rPr lang="en-US" dirty="0" smtClean="0"/>
              <a:t>should be organized into groups with a </a:t>
            </a:r>
            <a:r>
              <a:rPr lang="en-US" b="1" dirty="0" smtClean="0"/>
              <a:t>beginning</a:t>
            </a:r>
            <a:r>
              <a:rPr lang="en-US" dirty="0" smtClean="0"/>
              <a:t>, </a:t>
            </a:r>
            <a:r>
              <a:rPr lang="en-US" b="1" dirty="0" smtClean="0"/>
              <a:t>middle</a:t>
            </a:r>
            <a:r>
              <a:rPr lang="en-US" dirty="0" smtClean="0"/>
              <a:t>, and </a:t>
            </a:r>
            <a:r>
              <a:rPr lang="en-US" b="1" dirty="0" smtClean="0"/>
              <a:t>end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Informative </a:t>
            </a:r>
            <a:r>
              <a:rPr lang="en-US" b="1" dirty="0" smtClean="0"/>
              <a:t>feedback at the completion </a:t>
            </a:r>
            <a:r>
              <a:rPr lang="en-US" dirty="0" smtClean="0"/>
              <a:t>of a group of actions gives users the satisfaction of accomplishment, a sense of relief […]</a:t>
            </a:r>
          </a:p>
          <a:p>
            <a:r>
              <a:rPr lang="en-US" dirty="0" smtClean="0"/>
              <a:t>For example, e-commerce websites move users from selecting products to the checkout, ending with a clear confirmation page that completes the transaction.”</a:t>
            </a:r>
          </a:p>
          <a:p>
            <a:r>
              <a:rPr lang="en-US" dirty="0" smtClean="0"/>
              <a:t>Important for actions that are </a:t>
            </a:r>
            <a:r>
              <a:rPr lang="en-US" b="1" dirty="0" smtClean="0"/>
              <a:t>not immediate </a:t>
            </a:r>
            <a:r>
              <a:rPr lang="en-US" dirty="0" smtClean="0"/>
              <a:t>and span over a longer time or multiple steps</a:t>
            </a:r>
          </a:p>
          <a:p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961734"/>
              </p:ext>
            </p:extLst>
          </p:nvPr>
        </p:nvGraphicFramePr>
        <p:xfrm>
          <a:off x="8519649" y="239187"/>
          <a:ext cx="3458116" cy="24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Image" r:id="rId4" imgW="4752559" imgH="3342040" progId="">
                  <p:embed/>
                </p:oleObj>
              </mc:Choice>
              <mc:Fallback>
                <p:oleObj name="Image" r:id="rId4" imgW="4752559" imgH="3342040" progId="">
                  <p:embed/>
                  <p:pic>
                    <p:nvPicPr>
                      <p:cNvPr id="16589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9649" y="239187"/>
                        <a:ext cx="3458116" cy="24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33179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Prevent </a:t>
            </a:r>
            <a:r>
              <a:rPr lang="en-GB" dirty="0" smtClean="0"/>
              <a:t>Errors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120449"/>
          </a:xfrm>
        </p:spPr>
        <p:txBody>
          <a:bodyPr>
            <a:normAutofit/>
          </a:bodyPr>
          <a:lstStyle/>
          <a:p>
            <a:r>
              <a:rPr lang="en-US" dirty="0"/>
              <a:t>As much as possible, </a:t>
            </a:r>
            <a:r>
              <a:rPr lang="en-US" b="1" dirty="0"/>
              <a:t>design</a:t>
            </a:r>
            <a:r>
              <a:rPr lang="en-US" dirty="0"/>
              <a:t> the interface so that </a:t>
            </a:r>
            <a:r>
              <a:rPr lang="en-US" b="1" dirty="0"/>
              <a:t>users cannot make serious </a:t>
            </a:r>
            <a:r>
              <a:rPr lang="en-US" b="1" dirty="0" smtClean="0"/>
              <a:t>errors </a:t>
            </a:r>
            <a:r>
              <a:rPr lang="en-US" dirty="0" smtClean="0"/>
              <a:t>[…]</a:t>
            </a:r>
          </a:p>
          <a:p>
            <a:r>
              <a:rPr lang="en-US" dirty="0" smtClean="0"/>
              <a:t>If </a:t>
            </a:r>
            <a:r>
              <a:rPr lang="en-US" dirty="0"/>
              <a:t>users make an error, the interface should offer simple, constructive, and specific instructions for </a:t>
            </a:r>
            <a:r>
              <a:rPr lang="en-US" b="1" dirty="0" smtClean="0"/>
              <a:t>recovery</a:t>
            </a:r>
            <a:r>
              <a:rPr lang="en-US" dirty="0" smtClean="0"/>
              <a:t>“</a:t>
            </a:r>
          </a:p>
          <a:p>
            <a:r>
              <a:rPr lang="en-US" dirty="0" smtClean="0"/>
              <a:t>Detecting errors</a:t>
            </a:r>
          </a:p>
          <a:p>
            <a:r>
              <a:rPr lang="en-US" dirty="0" smtClean="0"/>
              <a:t>Different </a:t>
            </a:r>
            <a:r>
              <a:rPr lang="en-US" dirty="0"/>
              <a:t>options how to handle it:</a:t>
            </a:r>
          </a:p>
          <a:p>
            <a:pPr lvl="1"/>
            <a:r>
              <a:rPr lang="en-US" dirty="0"/>
              <a:t>Involve the user </a:t>
            </a:r>
            <a:r>
              <a:rPr lang="en-US" dirty="0" smtClean="0"/>
              <a:t>with dialogs (current </a:t>
            </a:r>
            <a:r>
              <a:rPr lang="en-US" dirty="0"/>
              <a:t>practice)</a:t>
            </a:r>
          </a:p>
          <a:p>
            <a:pPr lvl="1"/>
            <a:r>
              <a:rPr lang="en-US" dirty="0"/>
              <a:t>Prevent the error </a:t>
            </a:r>
            <a:r>
              <a:rPr lang="en-US" b="1" dirty="0"/>
              <a:t>or its consequences on system level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(</a:t>
            </a:r>
            <a:r>
              <a:rPr lang="en-US" dirty="0"/>
              <a:t>e.g. create backups/versions when a file is overwritten, keep all files that have been created by the user) </a:t>
            </a:r>
          </a:p>
          <a:p>
            <a:endParaRPr lang="en-US" dirty="0" smtClean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69" y="395486"/>
            <a:ext cx="3559650" cy="9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2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Permit easy reversal of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0742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much as possible, </a:t>
            </a:r>
            <a:r>
              <a:rPr lang="en-US" b="1" dirty="0"/>
              <a:t>actions should be reversible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feature </a:t>
            </a:r>
            <a:r>
              <a:rPr lang="en-US" b="1" dirty="0"/>
              <a:t>relieves anxiety</a:t>
            </a:r>
            <a:r>
              <a:rPr lang="en-US" dirty="0"/>
              <a:t>, since users know that errors can be undone, and </a:t>
            </a:r>
            <a:r>
              <a:rPr lang="en-US" b="1" dirty="0"/>
              <a:t>encourages exploration </a:t>
            </a:r>
            <a:r>
              <a:rPr lang="en-US" dirty="0" smtClean="0"/>
              <a:t>[…]</a:t>
            </a:r>
          </a:p>
          <a:p>
            <a:r>
              <a:rPr lang="en-US" dirty="0" smtClean="0"/>
              <a:t>The </a:t>
            </a:r>
            <a:r>
              <a:rPr lang="en-US" dirty="0"/>
              <a:t>units of reversibility may be a single action, a data-entry task, or a complete group of </a:t>
            </a:r>
            <a:r>
              <a:rPr lang="en-US" dirty="0" smtClean="0"/>
              <a:t>actions”</a:t>
            </a:r>
          </a:p>
          <a:p>
            <a:r>
              <a:rPr lang="en-GB" dirty="0"/>
              <a:t>Providing </a:t>
            </a:r>
            <a:r>
              <a:rPr lang="en-GB" b="1" dirty="0"/>
              <a:t>UNDO functions </a:t>
            </a:r>
            <a:endParaRPr lang="en-GB" b="1" dirty="0" smtClean="0"/>
          </a:p>
          <a:p>
            <a:pPr lvl="1"/>
            <a:r>
              <a:rPr lang="en-GB" dirty="0" smtClean="0"/>
              <a:t>Possibly </a:t>
            </a:r>
            <a:r>
              <a:rPr lang="en-GB" dirty="0"/>
              <a:t>with infinite </a:t>
            </a:r>
            <a:r>
              <a:rPr lang="en-GB" dirty="0" smtClean="0"/>
              <a:t>depth</a:t>
            </a:r>
          </a:p>
          <a:p>
            <a:pPr lvl="1"/>
            <a:r>
              <a:rPr lang="en-GB" dirty="0" smtClean="0"/>
              <a:t>Over sessions</a:t>
            </a:r>
            <a:endParaRPr lang="en-GB" dirty="0"/>
          </a:p>
          <a:p>
            <a:r>
              <a:rPr lang="en-US" dirty="0"/>
              <a:t>Not trivial (conceptually as well as technically)</a:t>
            </a:r>
          </a:p>
          <a:p>
            <a:pPr lvl="1"/>
            <a:r>
              <a:rPr lang="en-GB" i="1" dirty="0"/>
              <a:t>write a text, copy it into the clipboard, undo the writing, </a:t>
            </a:r>
            <a:r>
              <a:rPr lang="en-GB" i="1" dirty="0">
                <a:sym typeface="Wingdings" charset="0"/>
              </a:rPr>
              <a:t>the text is still in the clipboard…</a:t>
            </a:r>
            <a:endParaRPr lang="en-GB" i="1" dirty="0"/>
          </a:p>
          <a:p>
            <a:pPr lvl="1"/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82816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61185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77" y="3670579"/>
            <a:ext cx="1528253" cy="50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9" b="97847" l="3789" r="948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1639" y="115888"/>
            <a:ext cx="2431842" cy="137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Permit easy reversal of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074246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is the cost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/>
              <a:t>Memory? </a:t>
            </a:r>
          </a:p>
          <a:p>
            <a:pPr lvl="1"/>
            <a:r>
              <a:rPr lang="en-US" dirty="0" smtClean="0"/>
              <a:t>Complexity?</a:t>
            </a:r>
            <a:endParaRPr lang="en-US" dirty="0"/>
          </a:p>
          <a:p>
            <a:r>
              <a:rPr lang="en-US" dirty="0" smtClean="0"/>
              <a:t>Why </a:t>
            </a:r>
            <a:r>
              <a:rPr lang="en-US" dirty="0"/>
              <a:t>is UNDO sometimes not easy to implement and it may be even impossible?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Discussion: Why is this not simple?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82816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61185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" b="97847" l="3789" r="948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1639" y="115888"/>
            <a:ext cx="2431842" cy="137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Permit easy reversal of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592264"/>
            <a:ext cx="6652202" cy="4351336"/>
          </a:xfrm>
        </p:spPr>
        <p:txBody>
          <a:bodyPr>
            <a:normAutofit/>
          </a:bodyPr>
          <a:lstStyle/>
          <a:p>
            <a:r>
              <a:rPr lang="en-GB" dirty="0"/>
              <a:t>As a basic rule – all actions should be reversible</a:t>
            </a:r>
          </a:p>
          <a:p>
            <a:r>
              <a:rPr lang="en-GB" dirty="0" smtClean="0"/>
              <a:t>When is this not possible?</a:t>
            </a:r>
          </a:p>
          <a:p>
            <a:pPr lvl="1"/>
            <a:r>
              <a:rPr lang="en-GB" dirty="0" smtClean="0"/>
              <a:t>Communication applications (e.g. email)</a:t>
            </a:r>
          </a:p>
          <a:p>
            <a:pPr lvl="1"/>
            <a:r>
              <a:rPr lang="en-GB" dirty="0" smtClean="0"/>
              <a:t>Smart environments</a:t>
            </a:r>
            <a:endParaRPr lang="en-GB" dirty="0"/>
          </a:p>
          <a:p>
            <a:pPr lvl="1"/>
            <a:r>
              <a:rPr lang="en-GB" dirty="0"/>
              <a:t>Machines</a:t>
            </a:r>
          </a:p>
          <a:p>
            <a:pPr lvl="1"/>
            <a:r>
              <a:rPr lang="en-GB" dirty="0"/>
              <a:t>Cars</a:t>
            </a:r>
          </a:p>
          <a:p>
            <a:r>
              <a:rPr lang="en-GB" dirty="0" smtClean="0"/>
              <a:t>In </a:t>
            </a:r>
            <a:r>
              <a:rPr lang="en-GB" dirty="0"/>
              <a:t>certain settings processes and basic </a:t>
            </a:r>
            <a:r>
              <a:rPr lang="en-GB" b="1" dirty="0"/>
              <a:t>physical laws prevent reversal of actions</a:t>
            </a:r>
            <a:r>
              <a:rPr lang="en-GB" dirty="0"/>
              <a:t>. Here an interaction layer (buffering user interaction) may be possible – but not always (e.g. breaks, emergency stop)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 Ubiquitous Computing?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" b="97847" l="3789" r="948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1639" y="115888"/>
            <a:ext cx="2431842" cy="13755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9587"/>
          <a:stretch/>
        </p:blipFill>
        <p:spPr>
          <a:xfrm>
            <a:off x="7292108" y="2062162"/>
            <a:ext cx="4744553" cy="38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Keep users in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3904145"/>
          </a:xfrm>
        </p:spPr>
        <p:txBody>
          <a:bodyPr>
            <a:normAutofit/>
          </a:bodyPr>
          <a:lstStyle/>
          <a:p>
            <a:r>
              <a:rPr lang="en-US" dirty="0" smtClean="0"/>
              <a:t>“Experienced </a:t>
            </a:r>
            <a:r>
              <a:rPr lang="en-US" dirty="0"/>
              <a:t>users strongly desire the sense that they are </a:t>
            </a:r>
            <a:r>
              <a:rPr lang="en-US" b="1" dirty="0"/>
              <a:t>in charge of the interface </a:t>
            </a:r>
            <a:r>
              <a:rPr lang="en-US" dirty="0"/>
              <a:t>and that the interface responds to their actions.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b="1" dirty="0"/>
              <a:t>don’t want surprises </a:t>
            </a:r>
            <a:r>
              <a:rPr lang="en-US" dirty="0"/>
              <a:t>or changes in familiar </a:t>
            </a:r>
            <a:r>
              <a:rPr lang="en-US" dirty="0" smtClean="0"/>
              <a:t>behavior”</a:t>
            </a:r>
          </a:p>
          <a:p>
            <a:r>
              <a:rPr lang="en-GB" dirty="0"/>
              <a:t>Avoid non-causality</a:t>
            </a:r>
          </a:p>
          <a:p>
            <a:r>
              <a:rPr lang="en-GB" dirty="0"/>
              <a:t>The system should be predictable</a:t>
            </a:r>
          </a:p>
          <a:p>
            <a:r>
              <a:rPr lang="en-GB" dirty="0" smtClean="0"/>
              <a:t>Current developments (AI, </a:t>
            </a:r>
            <a:r>
              <a:rPr lang="en-GB" dirty="0" err="1" smtClean="0"/>
              <a:t>Ubicomp</a:t>
            </a:r>
            <a:r>
              <a:rPr lang="en-GB" dirty="0" smtClean="0"/>
              <a:t>) </a:t>
            </a:r>
            <a:r>
              <a:rPr lang="en-GB" dirty="0"/>
              <a:t>are in contrast:</a:t>
            </a:r>
          </a:p>
          <a:p>
            <a:pPr lvl="1"/>
            <a:r>
              <a:rPr lang="en-GB" dirty="0" smtClean="0"/>
              <a:t>Intelligent </a:t>
            </a:r>
            <a:r>
              <a:rPr lang="en-GB" dirty="0"/>
              <a:t>agents</a:t>
            </a:r>
          </a:p>
          <a:p>
            <a:pPr lvl="1"/>
            <a:r>
              <a:rPr lang="en-GB" dirty="0"/>
              <a:t>Smart environments</a:t>
            </a:r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20813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Learning Goals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 the Golden Rules according to B. </a:t>
            </a:r>
            <a:r>
              <a:rPr lang="en-US" dirty="0" err="1" smtClean="0"/>
              <a:t>Sheiderman</a:t>
            </a:r>
            <a:endParaRPr lang="en-US" dirty="0" smtClean="0"/>
          </a:p>
          <a:p>
            <a:r>
              <a:rPr lang="en-US" dirty="0" smtClean="0"/>
              <a:t>Understand …</a:t>
            </a:r>
          </a:p>
          <a:p>
            <a:pPr lvl="1"/>
            <a:r>
              <a:rPr lang="en-US" dirty="0" smtClean="0"/>
              <a:t>The meaning of the Golden Rules</a:t>
            </a:r>
          </a:p>
          <a:p>
            <a:pPr lvl="1"/>
            <a:r>
              <a:rPr lang="en-US" dirty="0" smtClean="0"/>
              <a:t>How these Golden Rules help to improve the quality of user interfaces</a:t>
            </a:r>
          </a:p>
          <a:p>
            <a:r>
              <a:rPr lang="en-US" dirty="0" smtClean="0"/>
              <a:t>Be able to … </a:t>
            </a:r>
          </a:p>
          <a:p>
            <a:pPr lvl="1"/>
            <a:r>
              <a:rPr lang="en-US" dirty="0" smtClean="0"/>
              <a:t>explain the Golden Rules and give examples </a:t>
            </a:r>
          </a:p>
          <a:p>
            <a:pPr lvl="1"/>
            <a:r>
              <a:rPr lang="en-US" dirty="0" smtClean="0"/>
              <a:t>discuss user interface designs with regard to these Golden Rules</a:t>
            </a:r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79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</a:rPr>
              <a:t>Or just feeling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control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3904145"/>
          </a:xfrm>
        </p:spPr>
        <p:txBody>
          <a:bodyPr>
            <a:normAutofit/>
          </a:bodyPr>
          <a:lstStyle/>
          <a:p>
            <a:r>
              <a:rPr lang="en-US" dirty="0"/>
              <a:t>People have to complete tasks under noisy conditions</a:t>
            </a:r>
          </a:p>
          <a:p>
            <a:pPr lvl="1"/>
            <a:r>
              <a:rPr lang="en-US" dirty="0"/>
              <a:t>Group A can switch off the noise (remark: if the switch is used, the study results cannot be used)</a:t>
            </a:r>
          </a:p>
          <a:p>
            <a:pPr lvl="1"/>
            <a:r>
              <a:rPr lang="en-US" dirty="0"/>
              <a:t>Group B has no influence over the noise</a:t>
            </a:r>
          </a:p>
          <a:p>
            <a:endParaRPr lang="en-US" dirty="0"/>
          </a:p>
          <a:p>
            <a:r>
              <a:rPr lang="en-US" dirty="0"/>
              <a:t>What happens?</a:t>
            </a:r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Keep users in control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95324" y="5949576"/>
            <a:ext cx="69062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Stress: Experiments on Noise and Social Stressors. DC Glass, JE Singer - 1972 - Academic Press</a:t>
            </a:r>
          </a:p>
        </p:txBody>
      </p:sp>
    </p:spTree>
    <p:extLst>
      <p:ext uri="{BB962C8B-B14F-4D97-AF65-F5344CB8AC3E}">
        <p14:creationId xmlns:p14="http://schemas.microsoft.com/office/powerpoint/2010/main" val="13903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</a:rPr>
              <a:t>Or just feeling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control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3904145"/>
          </a:xfrm>
        </p:spPr>
        <p:txBody>
          <a:bodyPr>
            <a:normAutofit/>
          </a:bodyPr>
          <a:lstStyle/>
          <a:p>
            <a:r>
              <a:rPr lang="en-US" dirty="0"/>
              <a:t>People have to complete tasks under noisy conditions</a:t>
            </a:r>
          </a:p>
          <a:p>
            <a:pPr lvl="1"/>
            <a:r>
              <a:rPr lang="en-US" dirty="0"/>
              <a:t>Group A can switch off the noise (remark: if the switch is used, the study results cannot be used)</a:t>
            </a:r>
          </a:p>
          <a:p>
            <a:pPr lvl="1"/>
            <a:r>
              <a:rPr lang="en-US" dirty="0"/>
              <a:t>Group B has no influence over the noise</a:t>
            </a:r>
          </a:p>
          <a:p>
            <a:endParaRPr lang="en-US" dirty="0"/>
          </a:p>
          <a:p>
            <a:r>
              <a:rPr lang="en-US" dirty="0"/>
              <a:t>What happens?</a:t>
            </a:r>
          </a:p>
          <a:p>
            <a:pPr lvl="1"/>
            <a:r>
              <a:rPr lang="en-US" dirty="0"/>
              <a:t>Group A performed significantly better than the group B </a:t>
            </a:r>
          </a:p>
          <a:p>
            <a:pPr lvl="1"/>
            <a:r>
              <a:rPr lang="en-US" dirty="0"/>
              <a:t>Feeling in control helps</a:t>
            </a:r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Keep users in control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95324" y="5949576"/>
            <a:ext cx="69062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Stress: Experiments on Noise and Social Stressors. DC Glass, JE Singer - 1972 - Academic Press</a:t>
            </a:r>
          </a:p>
        </p:txBody>
      </p:sp>
    </p:spTree>
    <p:extLst>
      <p:ext uri="{BB962C8B-B14F-4D97-AF65-F5344CB8AC3E}">
        <p14:creationId xmlns:p14="http://schemas.microsoft.com/office/powerpoint/2010/main" val="24010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Reduce short-term memory load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8282421" cy="4120449"/>
          </a:xfrm>
        </p:spPr>
        <p:txBody>
          <a:bodyPr>
            <a:normAutofit/>
          </a:bodyPr>
          <a:lstStyle/>
          <a:p>
            <a:r>
              <a:rPr lang="en-US" dirty="0" smtClean="0"/>
              <a:t>“Humans</a:t>
            </a:r>
            <a:r>
              <a:rPr lang="en-US" dirty="0"/>
              <a:t>’ </a:t>
            </a:r>
            <a:r>
              <a:rPr lang="en-US" b="1" dirty="0"/>
              <a:t>limited capacity for information processing</a:t>
            </a:r>
            <a:r>
              <a:rPr lang="en-US" dirty="0"/>
              <a:t> in short-term memory </a:t>
            </a:r>
            <a:r>
              <a:rPr lang="en-US" dirty="0" smtClean="0"/>
              <a:t>requires </a:t>
            </a:r>
            <a:r>
              <a:rPr lang="en-US" dirty="0"/>
              <a:t>that designers avoid </a:t>
            </a:r>
            <a:r>
              <a:rPr lang="en-US" dirty="0" smtClean="0"/>
              <a:t>interfaces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which users must remember information from one display and then use that information on another display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“rule </a:t>
            </a:r>
            <a:r>
              <a:rPr lang="en-US" dirty="0"/>
              <a:t>of thumb is that people can remember </a:t>
            </a:r>
            <a:r>
              <a:rPr lang="en-US" dirty="0" smtClean="0"/>
              <a:t>‘</a:t>
            </a:r>
            <a:r>
              <a:rPr lang="en-US" b="1" dirty="0" smtClean="0"/>
              <a:t>seven </a:t>
            </a:r>
            <a:r>
              <a:rPr lang="en-US" b="1" dirty="0"/>
              <a:t>plus or minus two </a:t>
            </a:r>
            <a:r>
              <a:rPr lang="en-US" b="1" dirty="0" smtClean="0"/>
              <a:t>chunks</a:t>
            </a:r>
            <a:r>
              <a:rPr lang="en-US" dirty="0" smtClean="0"/>
              <a:t>’ </a:t>
            </a:r>
            <a:r>
              <a:rPr lang="en-US" dirty="0"/>
              <a:t>of </a:t>
            </a:r>
            <a:r>
              <a:rPr lang="en-US" dirty="0" smtClean="0"/>
              <a:t>information”</a:t>
            </a:r>
          </a:p>
          <a:p>
            <a:r>
              <a:rPr lang="en-US" dirty="0"/>
              <a:t>The system should remember, not the user</a:t>
            </a:r>
          </a:p>
          <a:p>
            <a:pPr lvl="1"/>
            <a:r>
              <a:rPr lang="en-US" dirty="0" smtClean="0"/>
              <a:t>Make </a:t>
            </a:r>
            <a:r>
              <a:rPr lang="en-US" dirty="0"/>
              <a:t>information that is required visible </a:t>
            </a:r>
          </a:p>
          <a:p>
            <a:pPr lvl="1"/>
            <a:r>
              <a:rPr lang="en-US" dirty="0" smtClean="0"/>
              <a:t>Recognition is easier than recall, use memory </a:t>
            </a:r>
            <a:r>
              <a:rPr lang="en-US" dirty="0"/>
              <a:t>aids (visual or audio)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11456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Enable frequent users to use shortcuts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12044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Improves </a:t>
            </a:r>
            <a:r>
              <a:rPr lang="en-GB" b="1" dirty="0"/>
              <a:t>speed</a:t>
            </a:r>
            <a:r>
              <a:rPr lang="en-GB" dirty="0"/>
              <a:t> for </a:t>
            </a:r>
            <a:r>
              <a:rPr lang="en-GB" b="1" dirty="0"/>
              <a:t>experienced</a:t>
            </a:r>
            <a:r>
              <a:rPr lang="en-GB" dirty="0"/>
              <a:t> </a:t>
            </a:r>
            <a:r>
              <a:rPr lang="en-GB" b="1" dirty="0"/>
              <a:t>users</a:t>
            </a:r>
          </a:p>
          <a:p>
            <a:r>
              <a:rPr lang="en-GB" dirty="0"/>
              <a:t>Shortcuts on different levels</a:t>
            </a:r>
          </a:p>
          <a:p>
            <a:pPr lvl="1"/>
            <a:r>
              <a:rPr lang="en-GB" dirty="0"/>
              <a:t>Access to </a:t>
            </a:r>
            <a:r>
              <a:rPr lang="en-GB" b="1" dirty="0"/>
              <a:t>single commands</a:t>
            </a:r>
            <a:r>
              <a:rPr lang="en-GB" dirty="0"/>
              <a:t>, e.g. </a:t>
            </a:r>
            <a:r>
              <a:rPr lang="en-GB" dirty="0" smtClean="0"/>
              <a:t>CTRL+S </a:t>
            </a:r>
            <a:r>
              <a:rPr lang="en-GB" dirty="0"/>
              <a:t>or toolbar</a:t>
            </a:r>
          </a:p>
          <a:p>
            <a:pPr lvl="1"/>
            <a:r>
              <a:rPr lang="en-GB" b="1" dirty="0"/>
              <a:t>Customizing</a:t>
            </a:r>
            <a:r>
              <a:rPr lang="en-GB" dirty="0"/>
              <a:t> of commands and environments, e.g. printer pre-set (duplex, A4, …) </a:t>
            </a:r>
          </a:p>
          <a:p>
            <a:pPr lvl="1"/>
            <a:r>
              <a:rPr lang="en-GB" b="1" dirty="0"/>
              <a:t>Reusing actions</a:t>
            </a:r>
            <a:r>
              <a:rPr lang="en-GB" dirty="0"/>
              <a:t> performed, e.g. history in command lines, macro </a:t>
            </a:r>
            <a:r>
              <a:rPr lang="en-GB" dirty="0" smtClean="0"/>
              <a:t>functionality</a:t>
            </a:r>
            <a:endParaRPr lang="en-GB" dirty="0"/>
          </a:p>
          <a:p>
            <a:r>
              <a:rPr lang="en-GB" dirty="0"/>
              <a:t>Shortcuts to single commands are related to consistency </a:t>
            </a:r>
          </a:p>
          <a:p>
            <a:pPr lvl="1"/>
            <a:r>
              <a:rPr lang="en-GB" dirty="0"/>
              <a:t>CTRL+X, CTRL+C, CTRL+V in Microsoft applications for cut, copy and paste</a:t>
            </a:r>
          </a:p>
          <a:p>
            <a:pPr lvl="1"/>
            <a:r>
              <a:rPr lang="en-GB" dirty="0"/>
              <a:t>However CTRL+S (saving a document) is only implemented in some applications…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835312" y="5931270"/>
            <a:ext cx="78165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https://www.interaction-design.org/literature/article/shneiderman-s-eight-golden-rules-will-help-you-design-better-interfaces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3" b="96628" l="9911" r="93558">
                        <a14:foregroundMark x1="29435" y1="61089" x2="29435" y2="61089"/>
                        <a14:foregroundMark x1="32012" y1="60052" x2="32012" y2="60052"/>
                        <a14:foregroundMark x1="33499" y1="66667" x2="33499" y2="66667"/>
                        <a14:foregroundMark x1="53221" y1="57328" x2="53221" y2="57328"/>
                        <a14:foregroundMark x1="53023" y1="60052" x2="53023" y2="60052"/>
                        <a14:foregroundMark x1="54509" y1="59274" x2="54509" y2="59274"/>
                        <a14:foregroundMark x1="55897" y1="60700" x2="55897" y2="60700"/>
                        <a14:foregroundMark x1="54807" y1="66796" x2="54807" y2="66796"/>
                        <a14:foregroundMark x1="55104" y1="69650" x2="55104" y2="69650"/>
                        <a14:foregroundMark x1="55104" y1="69650" x2="55104" y2="69650"/>
                        <a14:foregroundMark x1="54212" y1="70169" x2="54212" y2="70169"/>
                        <a14:foregroundMark x1="51933" y1="71206" x2="51933" y2="71206"/>
                        <a14:foregroundMark x1="46878" y1="73671" x2="46878" y2="73671"/>
                        <a14:foregroundMark x1="38454" y1="82361" x2="38454" y2="82361"/>
                        <a14:foregroundMark x1="66006" y1="79637" x2="66006" y2="79637"/>
                        <a14:foregroundMark x1="69376" y1="76265" x2="69376" y2="76265"/>
                        <a14:foregroundMark x1="69376" y1="69131" x2="69376" y2="69131"/>
                        <a14:foregroundMark x1="69772" y1="63424" x2="69772" y2="63424"/>
                        <a14:foregroundMark x1="70268" y1="61349" x2="70268" y2="61349"/>
                        <a14:foregroundMark x1="73835" y1="61349" x2="73835" y2="61349"/>
                        <a14:foregroundMark x1="77701" y1="60960" x2="77701" y2="60960"/>
                        <a14:foregroundMark x1="79881" y1="61089" x2="79881" y2="61089"/>
                        <a14:foregroundMark x1="39445" y1="16602" x2="39445" y2="16602"/>
                        <a14:foregroundMark x1="41427" y1="17510" x2="41427" y2="17510"/>
                        <a14:foregroundMark x1="44995" y1="22438" x2="44995" y2="22438"/>
                        <a14:foregroundMark x1="45788" y1="26719" x2="45788" y2="26719"/>
                        <a14:foregroundMark x1="47175" y1="30091" x2="47175" y2="30091"/>
                        <a14:foregroundMark x1="67294" y1="30220" x2="67294" y2="30220"/>
                        <a14:foregroundMark x1="61843" y1="32296" x2="61843" y2="32296"/>
                        <a14:foregroundMark x1="65808" y1="37484" x2="65808" y2="37484"/>
                        <a14:foregroundMark x1="72250" y1="36706" x2="72250" y2="36706"/>
                        <a14:foregroundMark x1="72547" y1="31518" x2="72547" y2="31518"/>
                        <a14:foregroundMark x1="73241" y1="11933" x2="73241" y2="11933"/>
                        <a14:foregroundMark x1="69078" y1="10246" x2="69078" y2="10246"/>
                        <a14:foregroundMark x1="77899" y1="11803" x2="77899" y2="11803"/>
                        <a14:foregroundMark x1="80278" y1="9857" x2="80278" y2="9857"/>
                        <a14:foregroundMark x1="81863" y1="9598" x2="81863" y2="9598"/>
                        <a14:foregroundMark x1="89693" y1="55123" x2="89693" y2="55123"/>
                        <a14:foregroundMark x1="91972" y1="73152" x2="91972" y2="73152"/>
                        <a14:foregroundMark x1="92170" y1="81712" x2="92170" y2="81712"/>
                        <a14:foregroundMark x1="87314" y1="89235" x2="87314" y2="89235"/>
                        <a14:foregroundMark x1="90882" y1="88586" x2="90882" y2="88586"/>
                        <a14:foregroundMark x1="92270" y1="77562" x2="92270" y2="77562"/>
                        <a14:foregroundMark x1="91972" y1="70947" x2="91972" y2="70947"/>
                        <a14:foregroundMark x1="92369" y1="80934" x2="92369" y2="80934"/>
                        <a14:backgroundMark x1="27255" y1="95850" x2="27255" y2="95850"/>
                        <a14:backgroundMark x1="53419" y1="94553" x2="53419" y2="94553"/>
                        <a14:backgroundMark x1="51734" y1="94682" x2="51734" y2="94682"/>
                        <a14:backgroundMark x1="52428" y1="94942" x2="52428" y2="94942"/>
                        <a14:backgroundMark x1="52725" y1="94293" x2="52725" y2="94293"/>
                        <a14:backgroundMark x1="61447" y1="83658" x2="61447" y2="83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272" y="0"/>
            <a:ext cx="3002269" cy="22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Keyboard shortcuts and </a:t>
            </a:r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Example: Enable frequent users to use shortcuts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3" b="96628" l="9911" r="93558">
                        <a14:foregroundMark x1="29435" y1="61089" x2="29435" y2="61089"/>
                        <a14:foregroundMark x1="32012" y1="60052" x2="32012" y2="60052"/>
                        <a14:foregroundMark x1="33499" y1="66667" x2="33499" y2="66667"/>
                        <a14:foregroundMark x1="53221" y1="57328" x2="53221" y2="57328"/>
                        <a14:foregroundMark x1="53023" y1="60052" x2="53023" y2="60052"/>
                        <a14:foregroundMark x1="54509" y1="59274" x2="54509" y2="59274"/>
                        <a14:foregroundMark x1="55897" y1="60700" x2="55897" y2="60700"/>
                        <a14:foregroundMark x1="54807" y1="66796" x2="54807" y2="66796"/>
                        <a14:foregroundMark x1="55104" y1="69650" x2="55104" y2="69650"/>
                        <a14:foregroundMark x1="55104" y1="69650" x2="55104" y2="69650"/>
                        <a14:foregroundMark x1="54212" y1="70169" x2="54212" y2="70169"/>
                        <a14:foregroundMark x1="51933" y1="71206" x2="51933" y2="71206"/>
                        <a14:foregroundMark x1="46878" y1="73671" x2="46878" y2="73671"/>
                        <a14:foregroundMark x1="38454" y1="82361" x2="38454" y2="82361"/>
                        <a14:foregroundMark x1="66006" y1="79637" x2="66006" y2="79637"/>
                        <a14:foregroundMark x1="69376" y1="76265" x2="69376" y2="76265"/>
                        <a14:foregroundMark x1="69376" y1="69131" x2="69376" y2="69131"/>
                        <a14:foregroundMark x1="69772" y1="63424" x2="69772" y2="63424"/>
                        <a14:foregroundMark x1="70268" y1="61349" x2="70268" y2="61349"/>
                        <a14:foregroundMark x1="73835" y1="61349" x2="73835" y2="61349"/>
                        <a14:foregroundMark x1="77701" y1="60960" x2="77701" y2="60960"/>
                        <a14:foregroundMark x1="79881" y1="61089" x2="79881" y2="61089"/>
                        <a14:foregroundMark x1="39445" y1="16602" x2="39445" y2="16602"/>
                        <a14:foregroundMark x1="41427" y1="17510" x2="41427" y2="17510"/>
                        <a14:foregroundMark x1="44995" y1="22438" x2="44995" y2="22438"/>
                        <a14:foregroundMark x1="45788" y1="26719" x2="45788" y2="26719"/>
                        <a14:foregroundMark x1="47175" y1="30091" x2="47175" y2="30091"/>
                        <a14:foregroundMark x1="67294" y1="30220" x2="67294" y2="30220"/>
                        <a14:foregroundMark x1="61843" y1="32296" x2="61843" y2="32296"/>
                        <a14:foregroundMark x1="65808" y1="37484" x2="65808" y2="37484"/>
                        <a14:foregroundMark x1="72250" y1="36706" x2="72250" y2="36706"/>
                        <a14:foregroundMark x1="72547" y1="31518" x2="72547" y2="31518"/>
                        <a14:foregroundMark x1="73241" y1="11933" x2="73241" y2="11933"/>
                        <a14:foregroundMark x1="69078" y1="10246" x2="69078" y2="10246"/>
                        <a14:foregroundMark x1="77899" y1="11803" x2="77899" y2="11803"/>
                        <a14:foregroundMark x1="80278" y1="9857" x2="80278" y2="9857"/>
                        <a14:foregroundMark x1="81863" y1="9598" x2="81863" y2="9598"/>
                        <a14:foregroundMark x1="89693" y1="55123" x2="89693" y2="55123"/>
                        <a14:foregroundMark x1="91972" y1="73152" x2="91972" y2="73152"/>
                        <a14:foregroundMark x1="92170" y1="81712" x2="92170" y2="81712"/>
                        <a14:foregroundMark x1="87314" y1="89235" x2="87314" y2="89235"/>
                        <a14:foregroundMark x1="90882" y1="88586" x2="90882" y2="88586"/>
                        <a14:foregroundMark x1="92270" y1="77562" x2="92270" y2="77562"/>
                        <a14:foregroundMark x1="91972" y1="70947" x2="91972" y2="70947"/>
                        <a14:foregroundMark x1="92369" y1="80934" x2="92369" y2="80934"/>
                        <a14:backgroundMark x1="27255" y1="95850" x2="27255" y2="95850"/>
                        <a14:backgroundMark x1="53419" y1="94553" x2="53419" y2="94553"/>
                        <a14:backgroundMark x1="51734" y1="94682" x2="51734" y2="94682"/>
                        <a14:backgroundMark x1="52428" y1="94942" x2="52428" y2="94942"/>
                        <a14:backgroundMark x1="52725" y1="94293" x2="52725" y2="94293"/>
                        <a14:backgroundMark x1="61447" y1="83658" x2="61447" y2="83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272" y="0"/>
            <a:ext cx="3002269" cy="229410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33900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30" y="3676062"/>
            <a:ext cx="4203281" cy="1785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48" b="66048"/>
          <a:stretch/>
        </p:blipFill>
        <p:spPr bwMode="auto">
          <a:xfrm>
            <a:off x="695324" y="1582057"/>
            <a:ext cx="3989226" cy="304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1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Keyboard shortcuts and Toolbars</a:t>
            </a:r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Example: Enable frequent users to use shortcuts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3" b="96628" l="9911" r="93558">
                        <a14:foregroundMark x1="29435" y1="61089" x2="29435" y2="61089"/>
                        <a14:foregroundMark x1="32012" y1="60052" x2="32012" y2="60052"/>
                        <a14:foregroundMark x1="33499" y1="66667" x2="33499" y2="66667"/>
                        <a14:foregroundMark x1="53221" y1="57328" x2="53221" y2="57328"/>
                        <a14:foregroundMark x1="53023" y1="60052" x2="53023" y2="60052"/>
                        <a14:foregroundMark x1="54509" y1="59274" x2="54509" y2="59274"/>
                        <a14:foregroundMark x1="55897" y1="60700" x2="55897" y2="60700"/>
                        <a14:foregroundMark x1="54807" y1="66796" x2="54807" y2="66796"/>
                        <a14:foregroundMark x1="55104" y1="69650" x2="55104" y2="69650"/>
                        <a14:foregroundMark x1="55104" y1="69650" x2="55104" y2="69650"/>
                        <a14:foregroundMark x1="54212" y1="70169" x2="54212" y2="70169"/>
                        <a14:foregroundMark x1="51933" y1="71206" x2="51933" y2="71206"/>
                        <a14:foregroundMark x1="46878" y1="73671" x2="46878" y2="73671"/>
                        <a14:foregroundMark x1="38454" y1="82361" x2="38454" y2="82361"/>
                        <a14:foregroundMark x1="66006" y1="79637" x2="66006" y2="79637"/>
                        <a14:foregroundMark x1="69376" y1="76265" x2="69376" y2="76265"/>
                        <a14:foregroundMark x1="69376" y1="69131" x2="69376" y2="69131"/>
                        <a14:foregroundMark x1="69772" y1="63424" x2="69772" y2="63424"/>
                        <a14:foregroundMark x1="70268" y1="61349" x2="70268" y2="61349"/>
                        <a14:foregroundMark x1="73835" y1="61349" x2="73835" y2="61349"/>
                        <a14:foregroundMark x1="77701" y1="60960" x2="77701" y2="60960"/>
                        <a14:foregroundMark x1="79881" y1="61089" x2="79881" y2="61089"/>
                        <a14:foregroundMark x1="39445" y1="16602" x2="39445" y2="16602"/>
                        <a14:foregroundMark x1="41427" y1="17510" x2="41427" y2="17510"/>
                        <a14:foregroundMark x1="44995" y1="22438" x2="44995" y2="22438"/>
                        <a14:foregroundMark x1="45788" y1="26719" x2="45788" y2="26719"/>
                        <a14:foregroundMark x1="47175" y1="30091" x2="47175" y2="30091"/>
                        <a14:foregroundMark x1="67294" y1="30220" x2="67294" y2="30220"/>
                        <a14:foregroundMark x1="61843" y1="32296" x2="61843" y2="32296"/>
                        <a14:foregroundMark x1="65808" y1="37484" x2="65808" y2="37484"/>
                        <a14:foregroundMark x1="72250" y1="36706" x2="72250" y2="36706"/>
                        <a14:foregroundMark x1="72547" y1="31518" x2="72547" y2="31518"/>
                        <a14:foregroundMark x1="73241" y1="11933" x2="73241" y2="11933"/>
                        <a14:foregroundMark x1="69078" y1="10246" x2="69078" y2="10246"/>
                        <a14:foregroundMark x1="77899" y1="11803" x2="77899" y2="11803"/>
                        <a14:foregroundMark x1="80278" y1="9857" x2="80278" y2="9857"/>
                        <a14:foregroundMark x1="81863" y1="9598" x2="81863" y2="9598"/>
                        <a14:foregroundMark x1="89693" y1="55123" x2="89693" y2="55123"/>
                        <a14:foregroundMark x1="91972" y1="73152" x2="91972" y2="73152"/>
                        <a14:foregroundMark x1="92170" y1="81712" x2="92170" y2="81712"/>
                        <a14:foregroundMark x1="87314" y1="89235" x2="87314" y2="89235"/>
                        <a14:foregroundMark x1="90882" y1="88586" x2="90882" y2="88586"/>
                        <a14:foregroundMark x1="92270" y1="77562" x2="92270" y2="77562"/>
                        <a14:foregroundMark x1="91972" y1="70947" x2="91972" y2="70947"/>
                        <a14:foregroundMark x1="92369" y1="80934" x2="92369" y2="80934"/>
                        <a14:backgroundMark x1="27255" y1="95850" x2="27255" y2="95850"/>
                        <a14:backgroundMark x1="53419" y1="94553" x2="53419" y2="94553"/>
                        <a14:backgroundMark x1="51734" y1="94682" x2="51734" y2="94682"/>
                        <a14:backgroundMark x1="52428" y1="94942" x2="52428" y2="94942"/>
                        <a14:backgroundMark x1="52725" y1="94293" x2="52725" y2="94293"/>
                        <a14:backgroundMark x1="61447" y1="83658" x2="61447" y2="83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272" y="0"/>
            <a:ext cx="3002269" cy="229410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33900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4" b="77940"/>
          <a:stretch>
            <a:fillRect/>
          </a:stretch>
        </p:blipFill>
        <p:spPr bwMode="auto">
          <a:xfrm>
            <a:off x="688755" y="1592264"/>
            <a:ext cx="8231204" cy="266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92" b="89706"/>
          <a:stretch>
            <a:fillRect/>
          </a:stretch>
        </p:blipFill>
        <p:spPr bwMode="auto">
          <a:xfrm>
            <a:off x="695324" y="4820961"/>
            <a:ext cx="8229601" cy="106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Shortcut Gestures on </a:t>
            </a:r>
            <a:r>
              <a:rPr lang="en-US" dirty="0" smtClean="0"/>
              <a:t>Smartphones</a:t>
            </a:r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Example: Enable </a:t>
            </a:r>
            <a:r>
              <a:rPr lang="en-GB" dirty="0"/>
              <a:t>frequent users to use shortcuts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3" b="96628" l="9911" r="93558">
                        <a14:foregroundMark x1="29435" y1="61089" x2="29435" y2="61089"/>
                        <a14:foregroundMark x1="32012" y1="60052" x2="32012" y2="60052"/>
                        <a14:foregroundMark x1="33499" y1="66667" x2="33499" y2="66667"/>
                        <a14:foregroundMark x1="53221" y1="57328" x2="53221" y2="57328"/>
                        <a14:foregroundMark x1="53023" y1="60052" x2="53023" y2="60052"/>
                        <a14:foregroundMark x1="54509" y1="59274" x2="54509" y2="59274"/>
                        <a14:foregroundMark x1="55897" y1="60700" x2="55897" y2="60700"/>
                        <a14:foregroundMark x1="54807" y1="66796" x2="54807" y2="66796"/>
                        <a14:foregroundMark x1="55104" y1="69650" x2="55104" y2="69650"/>
                        <a14:foregroundMark x1="55104" y1="69650" x2="55104" y2="69650"/>
                        <a14:foregroundMark x1="54212" y1="70169" x2="54212" y2="70169"/>
                        <a14:foregroundMark x1="51933" y1="71206" x2="51933" y2="71206"/>
                        <a14:foregroundMark x1="46878" y1="73671" x2="46878" y2="73671"/>
                        <a14:foregroundMark x1="38454" y1="82361" x2="38454" y2="82361"/>
                        <a14:foregroundMark x1="66006" y1="79637" x2="66006" y2="79637"/>
                        <a14:foregroundMark x1="69376" y1="76265" x2="69376" y2="76265"/>
                        <a14:foregroundMark x1="69376" y1="69131" x2="69376" y2="69131"/>
                        <a14:foregroundMark x1="69772" y1="63424" x2="69772" y2="63424"/>
                        <a14:foregroundMark x1="70268" y1="61349" x2="70268" y2="61349"/>
                        <a14:foregroundMark x1="73835" y1="61349" x2="73835" y2="61349"/>
                        <a14:foregroundMark x1="77701" y1="60960" x2="77701" y2="60960"/>
                        <a14:foregroundMark x1="79881" y1="61089" x2="79881" y2="61089"/>
                        <a14:foregroundMark x1="39445" y1="16602" x2="39445" y2="16602"/>
                        <a14:foregroundMark x1="41427" y1="17510" x2="41427" y2="17510"/>
                        <a14:foregroundMark x1="44995" y1="22438" x2="44995" y2="22438"/>
                        <a14:foregroundMark x1="45788" y1="26719" x2="45788" y2="26719"/>
                        <a14:foregroundMark x1="47175" y1="30091" x2="47175" y2="30091"/>
                        <a14:foregroundMark x1="67294" y1="30220" x2="67294" y2="30220"/>
                        <a14:foregroundMark x1="61843" y1="32296" x2="61843" y2="32296"/>
                        <a14:foregroundMark x1="65808" y1="37484" x2="65808" y2="37484"/>
                        <a14:foregroundMark x1="72250" y1="36706" x2="72250" y2="36706"/>
                        <a14:foregroundMark x1="72547" y1="31518" x2="72547" y2="31518"/>
                        <a14:foregroundMark x1="73241" y1="11933" x2="73241" y2="11933"/>
                        <a14:foregroundMark x1="69078" y1="10246" x2="69078" y2="10246"/>
                        <a14:foregroundMark x1="77899" y1="11803" x2="77899" y2="11803"/>
                        <a14:foregroundMark x1="80278" y1="9857" x2="80278" y2="9857"/>
                        <a14:foregroundMark x1="81863" y1="9598" x2="81863" y2="9598"/>
                        <a14:foregroundMark x1="89693" y1="55123" x2="89693" y2="55123"/>
                        <a14:foregroundMark x1="91972" y1="73152" x2="91972" y2="73152"/>
                        <a14:foregroundMark x1="92170" y1="81712" x2="92170" y2="81712"/>
                        <a14:foregroundMark x1="87314" y1="89235" x2="87314" y2="89235"/>
                        <a14:foregroundMark x1="90882" y1="88586" x2="90882" y2="88586"/>
                        <a14:foregroundMark x1="92270" y1="77562" x2="92270" y2="77562"/>
                        <a14:foregroundMark x1="91972" y1="70947" x2="91972" y2="70947"/>
                        <a14:foregroundMark x1="92369" y1="80934" x2="92369" y2="80934"/>
                        <a14:backgroundMark x1="27255" y1="95850" x2="27255" y2="95850"/>
                        <a14:backgroundMark x1="53419" y1="94553" x2="53419" y2="94553"/>
                        <a14:backgroundMark x1="51734" y1="94682" x2="51734" y2="94682"/>
                        <a14:backgroundMark x1="52428" y1="94942" x2="52428" y2="94942"/>
                        <a14:backgroundMark x1="52725" y1="94293" x2="52725" y2="94293"/>
                        <a14:backgroundMark x1="61447" y1="83658" x2="61447" y2="83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5272" y="0"/>
            <a:ext cx="3002269" cy="229410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3778681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2168" t="2837" r="2983" b="3537"/>
          <a:stretch/>
        </p:blipFill>
        <p:spPr>
          <a:xfrm>
            <a:off x="695324" y="1592264"/>
            <a:ext cx="8070584" cy="373711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95324" y="5788168"/>
            <a:ext cx="8303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Poppinga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B., Sahami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Shirazi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Henze, N., Heuten, W., &amp; Boll, S. (2014, September). Understanding shortcut gestures on mobile touch devices. In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Proc. of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16th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int. conf.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Human-computer interaction with mobile devices &amp; services (pp. 173-182). ACM.</a:t>
            </a:r>
          </a:p>
        </p:txBody>
      </p:sp>
    </p:spTree>
    <p:extLst>
      <p:ext uri="{BB962C8B-B14F-4D97-AF65-F5344CB8AC3E}">
        <p14:creationId xmlns:p14="http://schemas.microsoft.com/office/powerpoint/2010/main" val="21378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humans stay in control?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592263"/>
            <a:ext cx="7086312" cy="4120449"/>
          </a:xfrm>
        </p:spPr>
        <p:txBody>
          <a:bodyPr>
            <a:normAutofit/>
          </a:bodyPr>
          <a:lstStyle/>
          <a:p>
            <a:r>
              <a:rPr lang="en-US" dirty="0" smtClean="0"/>
              <a:t>“In </a:t>
            </a:r>
            <a:r>
              <a:rPr lang="en-US" dirty="0"/>
              <a:t>the future, we believe that a large class of </a:t>
            </a:r>
            <a:r>
              <a:rPr lang="en-US" b="1" dirty="0"/>
              <a:t>automated and autonomous systems</a:t>
            </a:r>
            <a:r>
              <a:rPr lang="en-US" dirty="0"/>
              <a:t> allow for </a:t>
            </a:r>
            <a:r>
              <a:rPr lang="en-US" b="1" dirty="0"/>
              <a:t>joint control</a:t>
            </a:r>
            <a:r>
              <a:rPr lang="en-US" dirty="0"/>
              <a:t>, where the majority of decisions are automated but </a:t>
            </a:r>
            <a:r>
              <a:rPr lang="en-US" b="1" dirty="0"/>
              <a:t>where users can intervene.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153" y="213378"/>
            <a:ext cx="3977742" cy="542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hteck 11"/>
          <p:cNvSpPr/>
          <p:nvPr/>
        </p:nvSpPr>
        <p:spPr>
          <a:xfrm>
            <a:off x="695324" y="5712712"/>
            <a:ext cx="6490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Schmidt, A., &amp; Herrmann, T. (2017). Intervention user interfaces: a new interaction paradigm for automated systems.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interactions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24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(5), 40-45.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9349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humans stay in control?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592263"/>
            <a:ext cx="7086312" cy="4120449"/>
          </a:xfrm>
        </p:spPr>
        <p:txBody>
          <a:bodyPr>
            <a:normAutofit/>
          </a:bodyPr>
          <a:lstStyle/>
          <a:p>
            <a:r>
              <a:rPr lang="en-US" dirty="0"/>
              <a:t>Ensure </a:t>
            </a:r>
            <a:r>
              <a:rPr lang="en-US" dirty="0" err="1"/>
              <a:t>expectability</a:t>
            </a:r>
            <a:r>
              <a:rPr lang="en-US" dirty="0"/>
              <a:t> and predictability.</a:t>
            </a:r>
          </a:p>
          <a:p>
            <a:r>
              <a:rPr lang="en-US" dirty="0"/>
              <a:t>Communicate options for interventions. </a:t>
            </a:r>
          </a:p>
          <a:p>
            <a:r>
              <a:rPr lang="en-US" dirty="0"/>
              <a:t>Allow easy exploration of interventions. </a:t>
            </a:r>
          </a:p>
          <a:p>
            <a:r>
              <a:rPr lang="en-US" dirty="0"/>
              <a:t>Easy reversal of automated and intervention actions.</a:t>
            </a:r>
          </a:p>
          <a:p>
            <a:r>
              <a:rPr lang="en-US" dirty="0"/>
              <a:t>Minimize required attention.</a:t>
            </a:r>
          </a:p>
          <a:p>
            <a:r>
              <a:rPr lang="en-US" dirty="0"/>
              <a:t>Communicate how control is shared.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Design Principles for Intervention user interfaces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153" y="213378"/>
            <a:ext cx="3977742" cy="542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hteck 3"/>
          <p:cNvSpPr/>
          <p:nvPr/>
        </p:nvSpPr>
        <p:spPr>
          <a:xfrm>
            <a:off x="695324" y="5712712"/>
            <a:ext cx="6490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Schmidt, A., &amp; Herrmann, T. (2017). Intervention user interfaces: a new interaction paradigm for automated systems.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interactions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24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(5), 40-45.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42133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Design Rules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Principles</a:t>
            </a:r>
          </a:p>
          <a:p>
            <a:pPr lvl="1"/>
            <a:r>
              <a:rPr lang="en-US" dirty="0"/>
              <a:t>abstract design rules</a:t>
            </a:r>
          </a:p>
          <a:p>
            <a:r>
              <a:rPr lang="en-US" b="1" dirty="0"/>
              <a:t>Golden rules and heuristics</a:t>
            </a:r>
          </a:p>
          <a:p>
            <a:pPr lvl="1"/>
            <a:r>
              <a:rPr lang="en-US" dirty="0"/>
              <a:t>more concrete than principles</a:t>
            </a:r>
          </a:p>
          <a:p>
            <a:r>
              <a:rPr lang="en-US" b="1" dirty="0"/>
              <a:t>Standards</a:t>
            </a:r>
          </a:p>
          <a:p>
            <a:pPr lvl="1"/>
            <a:r>
              <a:rPr lang="en-US" dirty="0"/>
              <a:t>(very) detailed design rules</a:t>
            </a:r>
          </a:p>
          <a:p>
            <a:r>
              <a:rPr lang="en-US" b="1" dirty="0"/>
              <a:t>Design patterns</a:t>
            </a:r>
          </a:p>
          <a:p>
            <a:pPr lvl="1"/>
            <a:r>
              <a:rPr lang="en-US" dirty="0"/>
              <a:t>generic solution for a specific problem</a:t>
            </a:r>
          </a:p>
          <a:p>
            <a:r>
              <a:rPr lang="en-US" b="1" dirty="0"/>
              <a:t>Style guides</a:t>
            </a:r>
          </a:p>
          <a:p>
            <a:pPr lvl="1"/>
            <a:r>
              <a:rPr lang="en-US" dirty="0"/>
              <a:t>provided for devices, operating</a:t>
            </a:r>
            <a:br>
              <a:rPr lang="en-US" dirty="0"/>
            </a:br>
            <a:r>
              <a:rPr lang="en-US" dirty="0"/>
              <a:t>systems, widget libraries</a:t>
            </a:r>
            <a:br>
              <a:rPr lang="en-US" dirty="0"/>
            </a:br>
            <a:endParaRPr lang="en-US" dirty="0"/>
          </a:p>
          <a:p>
            <a:r>
              <a:rPr lang="en-GB" b="1" dirty="0"/>
              <a:t>Authority</a:t>
            </a:r>
            <a:r>
              <a:rPr lang="en-GB" dirty="0"/>
              <a:t>: whether or not a rule must be followed or whether it is just suggested</a:t>
            </a:r>
          </a:p>
          <a:p>
            <a:r>
              <a:rPr lang="en-GB" b="1" dirty="0"/>
              <a:t>Generality</a:t>
            </a:r>
            <a:r>
              <a:rPr lang="en-GB" dirty="0"/>
              <a:t>: applied to many design situations or focused on specific application situation.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29</a:t>
            </a:fld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5540335" y="668588"/>
            <a:ext cx="3554443" cy="3172836"/>
            <a:chOff x="5258626" y="1316037"/>
            <a:chExt cx="3554443" cy="3172836"/>
          </a:xfrm>
        </p:grpSpPr>
        <p:sp>
          <p:nvSpPr>
            <p:cNvPr id="4" name="Rechteck 3"/>
            <p:cNvSpPr/>
            <p:nvPr/>
          </p:nvSpPr>
          <p:spPr>
            <a:xfrm>
              <a:off x="5258626" y="1316037"/>
              <a:ext cx="3554443" cy="3172836"/>
            </a:xfrm>
            <a:prstGeom prst="rect">
              <a:avLst/>
            </a:prstGeom>
            <a:solidFill>
              <a:srgbClr val="BF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5456424" y="1433757"/>
              <a:ext cx="3195451" cy="2938006"/>
              <a:chOff x="5887126" y="3086100"/>
              <a:chExt cx="3477141" cy="2938851"/>
            </a:xfrm>
          </p:grpSpPr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6364950" y="5607050"/>
                <a:ext cx="288581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H="1" flipV="1">
                <a:off x="6364950" y="3086100"/>
                <a:ext cx="0" cy="2520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7044267" y="5483225"/>
                <a:ext cx="200148" cy="461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GB"/>
              </a:p>
            </p:txBody>
          </p:sp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6442340" y="5654676"/>
                <a:ext cx="2729310" cy="370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800"/>
                  <a:t>increasing authority</a:t>
                </a:r>
                <a:endParaRPr lang="en-US" sz="1800"/>
              </a:p>
            </p:txBody>
          </p:sp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 rot="16200000">
                <a:off x="4859272" y="4186981"/>
                <a:ext cx="2455863" cy="400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800"/>
                  <a:t>increasing generality</a:t>
                </a:r>
                <a:endParaRPr lang="en-US" sz="1800"/>
              </a:p>
            </p:txBody>
          </p: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6442339" y="3159126"/>
                <a:ext cx="1256042" cy="36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/>
                  <a:t>principles</a:t>
                </a:r>
                <a:endParaRPr lang="en-US" sz="1800"/>
              </a:p>
            </p:txBody>
          </p:sp>
          <p:sp>
            <p:nvSpPr>
              <p:cNvPr id="16" name="Text Box 13"/>
              <p:cNvSpPr txBox="1">
                <a:spLocks noChangeArrowheads="1"/>
              </p:cNvSpPr>
              <p:nvPr/>
            </p:nvSpPr>
            <p:spPr bwMode="auto">
              <a:xfrm>
                <a:off x="8066543" y="4149726"/>
                <a:ext cx="1297724" cy="36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GB" sz="1800"/>
                  <a:t>standards</a:t>
                </a:r>
                <a:endParaRPr lang="en-US" sz="1800"/>
              </a:p>
            </p:txBody>
          </p:sp>
          <p:sp>
            <p:nvSpPr>
              <p:cNvPr id="17" name="Text Box 14"/>
              <p:cNvSpPr txBox="1">
                <a:spLocks noChangeArrowheads="1"/>
              </p:cNvSpPr>
              <p:nvPr/>
            </p:nvSpPr>
            <p:spPr bwMode="auto">
              <a:xfrm>
                <a:off x="7684029" y="5078413"/>
                <a:ext cx="1520032" cy="36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/>
                  <a:t>style guides</a:t>
                </a:r>
                <a:endParaRPr lang="en-US" sz="1800"/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6825854" y="3810001"/>
                <a:ext cx="1561715" cy="36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/>
                  <a:t>golden rules</a:t>
                </a:r>
                <a:endParaRPr lang="en-US" sz="1800"/>
              </a:p>
            </p:txBody>
          </p:sp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7069465" y="4575176"/>
                <a:ext cx="1784024" cy="36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GB" sz="1800" dirty="0"/>
                  <a:t>design pattern</a:t>
                </a:r>
                <a:endParaRPr lang="en-US" sz="1800" dirty="0"/>
              </a:p>
            </p:txBody>
          </p:sp>
        </p:grpSp>
      </p:grpSp>
      <p:cxnSp>
        <p:nvCxnSpPr>
          <p:cNvPr id="22" name="Gerader Verbinder 21"/>
          <p:cNvCxnSpPr/>
          <p:nvPr/>
        </p:nvCxnSpPr>
        <p:spPr>
          <a:xfrm flipV="1">
            <a:off x="-46182" y="4941456"/>
            <a:ext cx="12238182" cy="600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0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for UI-Design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3707100"/>
          </a:xfrm>
        </p:spPr>
        <p:txBody>
          <a:bodyPr>
            <a:normAutofit/>
          </a:bodyPr>
          <a:lstStyle/>
          <a:p>
            <a:r>
              <a:rPr lang="en-US" b="1" dirty="0" smtClean="0"/>
              <a:t>Principle </a:t>
            </a:r>
            <a:r>
              <a:rPr lang="en-US" b="1" dirty="0"/>
              <a:t>1: Recognize User Diversity</a:t>
            </a:r>
          </a:p>
          <a:p>
            <a:r>
              <a:rPr lang="en-US" dirty="0"/>
              <a:t>Principle 2: Follow the Eight Golden Rules</a:t>
            </a:r>
          </a:p>
          <a:p>
            <a:r>
              <a:rPr lang="en-US" dirty="0"/>
              <a:t>Principle 3: Prevent Errors</a:t>
            </a:r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en-US" dirty="0"/>
              <a:t>by </a:t>
            </a:r>
            <a:r>
              <a:rPr lang="en-US" dirty="0" smtClean="0"/>
              <a:t>Ben Shneiderman et al.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194" name="Picture 2" descr="https://hci-lecture.org/wp-content/uploads/2020/04/knowTheUser-1024x57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1"/>
          <a:stretch/>
        </p:blipFill>
        <p:spPr bwMode="auto">
          <a:xfrm>
            <a:off x="797937" y="3138079"/>
            <a:ext cx="4840864" cy="2741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understand this block?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8200198" cy="4858232"/>
          </a:xfrm>
        </p:spPr>
        <p:txBody>
          <a:bodyPr>
            <a:normAutofit/>
          </a:bodyPr>
          <a:lstStyle/>
          <a:p>
            <a:r>
              <a:rPr lang="en-US" dirty="0" smtClean="0"/>
              <a:t>Name the Eight Golden Rules?</a:t>
            </a:r>
          </a:p>
          <a:p>
            <a:r>
              <a:rPr lang="en-US" dirty="0" smtClean="0"/>
              <a:t>Give an example for </a:t>
            </a:r>
            <a:r>
              <a:rPr lang="en-GB" dirty="0" smtClean="0"/>
              <a:t>offering </a:t>
            </a:r>
            <a:r>
              <a:rPr lang="en-GB" dirty="0"/>
              <a:t>informative </a:t>
            </a:r>
            <a:r>
              <a:rPr lang="en-GB" dirty="0" smtClean="0"/>
              <a:t>feedback.</a:t>
            </a:r>
          </a:p>
          <a:p>
            <a:r>
              <a:rPr lang="en-GB" dirty="0" smtClean="0"/>
              <a:t>In which contexts may offering feedback be problematic?</a:t>
            </a:r>
            <a:endParaRPr lang="en-GB" dirty="0"/>
          </a:p>
          <a:p>
            <a:r>
              <a:rPr lang="en-US" dirty="0" smtClean="0"/>
              <a:t>Where is easy reversal of action on principle not possible? </a:t>
            </a:r>
          </a:p>
          <a:p>
            <a:r>
              <a:rPr lang="en-US" dirty="0" smtClean="0"/>
              <a:t>How can consistency help with the learnability of systems?</a:t>
            </a:r>
          </a:p>
          <a:p>
            <a:r>
              <a:rPr lang="en-US" dirty="0" smtClean="0"/>
              <a:t>Name three areas in the design of user interfaces where consistency should be realized?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3A54-0455-4A5D-AFB3-FDC48B477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Can you answer these questions?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8" name="Grafik 14">
            <a:extLst>
              <a:ext uri="{FF2B5EF4-FFF2-40B4-BE49-F238E27FC236}">
                <a16:creationId xmlns:a16="http://schemas.microsoft.com/office/drawing/2014/main" id="{BA18BD1D-9A86-4B9F-9E6D-85A142FED8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34" y="189706"/>
            <a:ext cx="1148241" cy="11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5" y="1592264"/>
            <a:ext cx="7956550" cy="4537074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B. 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Eight Golden Rules of Interface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Design.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 Stress: Experiments on Noise and Social Stressors. DC Glass, JE Singer - 1972 - Academic Press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Euphemia Wong.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Shneiderman’s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Eight Golden Rules Will Help You Design Better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Interfaces. 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https://www.interaction-design.org/literature/article/shneiderman-s-eight-golden-rules-will-help-you-design-better-interfaces</a:t>
            </a:r>
          </a:p>
          <a:p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Poppinga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B., Sahami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Shirazi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Henze, N., Heuten, W., &amp; Boll, S. (2014, September). Understanding shortcut gestures on mobile touch devices. In Proc. of the 16th int. conf. on Human-computer interaction with mobile devices &amp; services (pp. 173-182). ACM.</a:t>
            </a:r>
          </a:p>
          <a:p>
            <a:r>
              <a:rPr lang="en-US" sz="2400" dirty="0" smtClean="0">
                <a:solidFill>
                  <a:srgbClr val="222222"/>
                </a:solidFill>
              </a:rPr>
              <a:t>Schmidt</a:t>
            </a:r>
            <a:r>
              <a:rPr lang="en-US" sz="2400" dirty="0">
                <a:solidFill>
                  <a:srgbClr val="222222"/>
                </a:solidFill>
              </a:rPr>
              <a:t>, A., &amp; Herrmann, T. (2017). Intervention user interfaces: a new interaction paradigm for automated systems. </a:t>
            </a:r>
            <a:r>
              <a:rPr lang="en-US" sz="2400" i="1" dirty="0">
                <a:solidFill>
                  <a:srgbClr val="222222"/>
                </a:solidFill>
              </a:rPr>
              <a:t>interactions</a:t>
            </a:r>
            <a:r>
              <a:rPr lang="en-US" sz="2400" dirty="0">
                <a:solidFill>
                  <a:srgbClr val="222222"/>
                </a:solidFill>
              </a:rPr>
              <a:t>, </a:t>
            </a:r>
            <a:r>
              <a:rPr lang="en-US" sz="2400" i="1" dirty="0">
                <a:solidFill>
                  <a:srgbClr val="222222"/>
                </a:solidFill>
              </a:rPr>
              <a:t>24</a:t>
            </a:r>
            <a:r>
              <a:rPr lang="en-US" sz="2400" dirty="0">
                <a:solidFill>
                  <a:srgbClr val="222222"/>
                </a:solidFill>
              </a:rPr>
              <a:t>(5), 40-45.</a:t>
            </a:r>
            <a:endParaRPr lang="de-DE" sz="24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hlinkClick r:id="rId3"/>
            </a:endParaRPr>
          </a:p>
          <a:p>
            <a:endParaRPr lang="de-DE" dirty="0" smtClean="0"/>
          </a:p>
          <a:p>
            <a:endParaRPr lang="en-US" dirty="0" smtClean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smtClean="0"/>
              <a:t>Albrecht Schmidt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25" y="-44790"/>
            <a:ext cx="10801349" cy="399705"/>
          </a:xfrm>
        </p:spPr>
        <p:txBody>
          <a:bodyPr/>
          <a:lstStyle/>
          <a:p>
            <a:r>
              <a:rPr lang="en-US" dirty="0" smtClean="0"/>
              <a:t>License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Albrecht Schmidt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95325" y="285203"/>
            <a:ext cx="1088148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This file is licensed under the Creative Commons Attribution-Share Alike 4.0 </a:t>
            </a:r>
            <a:r>
              <a:rPr lang="en-US" sz="2000" dirty="0" smtClean="0"/>
              <a:t>(CC BY-SA) license: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https://creativecommons.org/licenses/by-sa/4.0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Attribution: Albrecht Schmidt</a:t>
            </a:r>
            <a:endParaRPr lang="en-US" sz="2000" dirty="0"/>
          </a:p>
        </p:txBody>
      </p:sp>
      <p:sp>
        <p:nvSpPr>
          <p:cNvPr id="7" name="Rechteck 6"/>
          <p:cNvSpPr/>
          <p:nvPr/>
        </p:nvSpPr>
        <p:spPr>
          <a:xfrm>
            <a:off x="695325" y="5830855"/>
            <a:ext cx="4879541" cy="40011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2000" dirty="0" smtClean="0"/>
              <a:t>For more content see: https</a:t>
            </a:r>
            <a:r>
              <a:rPr lang="en-US" sz="2000" dirty="0"/>
              <a:t>://</a:t>
            </a:r>
            <a:r>
              <a:rPr lang="en-US" sz="2000" dirty="0" smtClean="0"/>
              <a:t>hci-lecture.de</a:t>
            </a:r>
            <a:endParaRPr lang="en-US" sz="2000" dirty="0"/>
          </a:p>
        </p:txBody>
      </p:sp>
      <p:pic>
        <p:nvPicPr>
          <p:cNvPr id="9" name="Picture 2" descr="https://upload.wikimedia.org/wikipedia/commons/thumb/5/57/CC-BY-SA_icon_white.svg/800px-CC-BY-SA_icon_white.svg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8" y="6299798"/>
            <a:ext cx="1399149" cy="4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for UI-Design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3707100"/>
          </a:xfrm>
        </p:spPr>
        <p:txBody>
          <a:bodyPr>
            <a:normAutofit/>
          </a:bodyPr>
          <a:lstStyle/>
          <a:p>
            <a:r>
              <a:rPr lang="en-US" dirty="0" smtClean="0"/>
              <a:t>Principle </a:t>
            </a:r>
            <a:r>
              <a:rPr lang="en-US" dirty="0"/>
              <a:t>1: Recognize User Diversity</a:t>
            </a:r>
          </a:p>
          <a:p>
            <a:r>
              <a:rPr lang="en-US" b="1" dirty="0"/>
              <a:t>Principle 2: Follow the Eight Golden Rules</a:t>
            </a:r>
          </a:p>
          <a:p>
            <a:r>
              <a:rPr lang="en-US" dirty="0"/>
              <a:t>Principle 3: Prevent Errors</a:t>
            </a:r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en-US" dirty="0"/>
              <a:t>by </a:t>
            </a:r>
            <a:r>
              <a:rPr lang="en-US" dirty="0" smtClean="0"/>
              <a:t>Ben Shneiderman et al.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0242" name="Picture 2" descr="http://www.cs.umd.edu/hcil/DTUI6/book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22" y="2908499"/>
            <a:ext cx="2651479" cy="318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864705" y="5417882"/>
            <a:ext cx="4442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Follow the 8 Golden Rules*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12044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Strive for consistency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Seek universal usability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Offer informative feedback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Design dialogues to yield closure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Prevent Errors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Permit easy reversal of actions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Keep users in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Reduce short-term memory </a:t>
            </a:r>
            <a:r>
              <a:rPr lang="en-GB" dirty="0" smtClean="0"/>
              <a:t>load</a:t>
            </a:r>
          </a:p>
          <a:p>
            <a:r>
              <a:rPr lang="en-GB" dirty="0" smtClean="0"/>
              <a:t>  Enable </a:t>
            </a:r>
            <a:r>
              <a:rPr lang="en-GB" dirty="0"/>
              <a:t>frequent users to use </a:t>
            </a:r>
            <a:r>
              <a:rPr lang="en-GB" dirty="0" smtClean="0"/>
              <a:t>shortcuts (was 2.)</a:t>
            </a:r>
            <a:endParaRPr lang="en-GB" dirty="0"/>
          </a:p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[*we list 9 here, </a:t>
            </a:r>
            <a:r>
              <a:rPr lang="en-GB" dirty="0" smtClean="0"/>
              <a:t>there </a:t>
            </a:r>
            <a:r>
              <a:rPr lang="en-GB" dirty="0"/>
              <a:t>are different </a:t>
            </a:r>
            <a:r>
              <a:rPr lang="en-GB" dirty="0" smtClean="0"/>
              <a:t>versions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21485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Strive for consistency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“Consistent </a:t>
            </a:r>
            <a:r>
              <a:rPr lang="en-US" b="1" dirty="0"/>
              <a:t>sequences of actions </a:t>
            </a:r>
            <a:r>
              <a:rPr lang="en-US" dirty="0"/>
              <a:t>should be required in similar situations</a:t>
            </a:r>
            <a:r>
              <a:rPr lang="en-US" dirty="0" smtClean="0"/>
              <a:t>;</a:t>
            </a:r>
          </a:p>
          <a:p>
            <a:r>
              <a:rPr lang="en-US" dirty="0" smtClean="0"/>
              <a:t>identical </a:t>
            </a:r>
            <a:r>
              <a:rPr lang="en-US" b="1" dirty="0"/>
              <a:t>terminology</a:t>
            </a:r>
            <a:r>
              <a:rPr lang="en-US" dirty="0"/>
              <a:t> should be used in prompts, menus, and help screens;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consistent </a:t>
            </a:r>
            <a:r>
              <a:rPr lang="en-US" b="1" dirty="0"/>
              <a:t>color, layout, capitalization</a:t>
            </a:r>
            <a:r>
              <a:rPr lang="en-US" dirty="0"/>
              <a:t>, fonts, and so on, should be employed throughout. </a:t>
            </a:r>
            <a:endParaRPr lang="en-US" dirty="0" smtClean="0"/>
          </a:p>
          <a:p>
            <a:r>
              <a:rPr lang="en-US" b="1" dirty="0" smtClean="0"/>
              <a:t>Exceptions</a:t>
            </a:r>
            <a:r>
              <a:rPr lang="en-US" dirty="0"/>
              <a:t>, such as required confirmation of the delete command or no echoing of passwords, should be </a:t>
            </a:r>
            <a:r>
              <a:rPr lang="en-US" dirty="0" smtClean="0"/>
              <a:t>comprehensible </a:t>
            </a:r>
            <a:r>
              <a:rPr lang="en-US" dirty="0"/>
              <a:t>and limited in </a:t>
            </a:r>
            <a:r>
              <a:rPr lang="en-US" dirty="0" smtClean="0"/>
              <a:t>number”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64705" y="5712713"/>
            <a:ext cx="72158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Shneiderman, B.,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Plaisant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C., Cohen, M., Jacobs, S.,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Elmqvist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&amp; </a:t>
            </a:r>
            <a:r>
              <a:rPr 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Diakopoulos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 (2016). Designing the user interface: strategies for effective human-computer interaction. Pearson. http://www.cs.umd.edu/hcil/DTUI6/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864705" y="5496408"/>
            <a:ext cx="31085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https://www.cs.umd.edu/~ben/goldenrules.html</a:t>
            </a:r>
          </a:p>
        </p:txBody>
      </p:sp>
    </p:spTree>
    <p:extLst>
      <p:ext uri="{BB962C8B-B14F-4D97-AF65-F5344CB8AC3E}">
        <p14:creationId xmlns:p14="http://schemas.microsoft.com/office/powerpoint/2010/main" val="41449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Strive for consistency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Example: Consistency across applications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57" b="76469"/>
          <a:stretch>
            <a:fillRect/>
          </a:stretch>
        </p:blipFill>
        <p:spPr bwMode="auto">
          <a:xfrm>
            <a:off x="695324" y="1517878"/>
            <a:ext cx="7956551" cy="20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2" b="70732"/>
          <a:stretch>
            <a:fillRect/>
          </a:stretch>
        </p:blipFill>
        <p:spPr>
          <a:xfrm>
            <a:off x="695324" y="3748105"/>
            <a:ext cx="7956551" cy="238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4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ilesystem-consistenc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744"/>
          <a:stretch/>
        </p:blipFill>
        <p:spPr>
          <a:xfrm>
            <a:off x="834472" y="587106"/>
            <a:ext cx="10551133" cy="554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Strive for consistency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Example: Inconsistent Semantics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566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7713-B192-49E0-92C0-6BF3F528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Inconsistencies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F70FF-1E95-4E24-93E1-18E22E554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3"/>
            <a:ext cx="7956551" cy="41118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Dragging </a:t>
            </a:r>
            <a:r>
              <a:rPr lang="en-US" dirty="0"/>
              <a:t>file operations?</a:t>
            </a:r>
          </a:p>
          <a:p>
            <a:pPr lvl="1"/>
            <a:r>
              <a:rPr lang="en-US" dirty="0"/>
              <a:t>folder on same disk vs. folder on different disk</a:t>
            </a:r>
          </a:p>
          <a:p>
            <a:pPr lvl="1"/>
            <a:r>
              <a:rPr lang="en-US" dirty="0"/>
              <a:t>file to trash can vs. disk to trash </a:t>
            </a:r>
            <a:r>
              <a:rPr lang="en-US" dirty="0" smtClean="0"/>
              <a:t>can</a:t>
            </a:r>
            <a:endParaRPr lang="en-US" dirty="0"/>
          </a:p>
          <a:p>
            <a:r>
              <a:rPr lang="en-US" dirty="0" err="1"/>
              <a:t>Fitts</a:t>
            </a:r>
            <a:r>
              <a:rPr lang="en-US" dirty="0"/>
              <a:t>’ Law suggests bigger buttons for more often used </a:t>
            </a:r>
            <a:r>
              <a:rPr lang="en-US" dirty="0" smtClean="0"/>
              <a:t>operations</a:t>
            </a:r>
            <a:endParaRPr lang="en-US" dirty="0"/>
          </a:p>
          <a:p>
            <a:r>
              <a:rPr lang="en-US" dirty="0"/>
              <a:t>Inconsistency </a:t>
            </a:r>
            <a:r>
              <a:rPr lang="en-US" dirty="0" smtClean="0"/>
              <a:t>across platforms, e.g.</a:t>
            </a:r>
          </a:p>
          <a:p>
            <a:pPr lvl="1"/>
            <a:r>
              <a:rPr lang="en-US" dirty="0" err="1" smtClean="0"/>
              <a:t>MacOS</a:t>
            </a:r>
            <a:r>
              <a:rPr lang="en-US" dirty="0" smtClean="0"/>
              <a:t> vs. Windows</a:t>
            </a:r>
          </a:p>
          <a:p>
            <a:pPr lvl="1"/>
            <a:r>
              <a:rPr lang="en-US" dirty="0" smtClean="0"/>
              <a:t>Websites on different platforms</a:t>
            </a:r>
          </a:p>
          <a:p>
            <a:pPr lvl="1"/>
            <a:r>
              <a:rPr lang="en-US" dirty="0" smtClean="0"/>
              <a:t>Mobile device vs. TV vs. PC</a:t>
            </a:r>
          </a:p>
          <a:p>
            <a:r>
              <a:rPr lang="en-US" dirty="0" smtClean="0"/>
              <a:t>Inconsistency could be used </a:t>
            </a:r>
            <a:br>
              <a:rPr lang="en-US" dirty="0" smtClean="0"/>
            </a:br>
            <a:r>
              <a:rPr lang="en-US" dirty="0" smtClean="0"/>
              <a:t>for getting attention</a:t>
            </a:r>
          </a:p>
          <a:p>
            <a:pPr lvl="1"/>
            <a:r>
              <a:rPr lang="en-US" dirty="0" smtClean="0"/>
              <a:t>Mock-up example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Always strive </a:t>
            </a:r>
            <a:r>
              <a:rPr lang="en-GB" dirty="0"/>
              <a:t>for </a:t>
            </a:r>
            <a:r>
              <a:rPr lang="en-GB" dirty="0" smtClean="0"/>
              <a:t>consistency?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5F99B-E078-4B6F-9146-4BAE7B822C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Eight Golden Rules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6457E-E0CD-4DD5-B84C-EABA4D1CA2B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smtClean="0"/>
              <a:t>Albrecht Schmidt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F5F-E4B9-470E-B2E4-C70F3B9261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72" y="3200920"/>
            <a:ext cx="2706003" cy="110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4857611" y="4554681"/>
            <a:ext cx="3794264" cy="1545385"/>
            <a:chOff x="7179469" y="390570"/>
            <a:chExt cx="3794264" cy="15453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469" y="390570"/>
              <a:ext cx="3794264" cy="1545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/>
            <a:srcRect b="8963"/>
            <a:stretch/>
          </p:blipFill>
          <p:spPr>
            <a:xfrm>
              <a:off x="7886885" y="1471838"/>
              <a:ext cx="1852428" cy="298699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7" t="67871" r="24709" b="8174"/>
            <a:stretch/>
          </p:blipFill>
          <p:spPr bwMode="auto">
            <a:xfrm>
              <a:off x="9739313" y="1446572"/>
              <a:ext cx="913946" cy="349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7" t="74702" r="58851" b="15178"/>
            <a:stretch/>
          </p:blipFill>
          <p:spPr bwMode="auto">
            <a:xfrm>
              <a:off x="7506064" y="1471837"/>
              <a:ext cx="380821" cy="28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/>
            <a:srcRect l="-1" t="-1" r="65527" b="-728"/>
            <a:stretch/>
          </p:blipFill>
          <p:spPr>
            <a:xfrm>
              <a:off x="8682822" y="1088586"/>
              <a:ext cx="716111" cy="191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2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teractionlab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ADDF"/>
      </a:accent1>
      <a:accent2>
        <a:srgbClr val="8ABE3F"/>
      </a:accent2>
      <a:accent3>
        <a:srgbClr val="FEC63E"/>
      </a:accent3>
      <a:accent4>
        <a:srgbClr val="EA7B34"/>
      </a:accent4>
      <a:accent5>
        <a:srgbClr val="3E444C"/>
      </a:accent5>
      <a:accent6>
        <a:srgbClr val="70AD47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3289</Words>
  <Application>Microsoft Office PowerPoint</Application>
  <PresentationFormat>Breitbild</PresentationFormat>
  <Paragraphs>431</Paragraphs>
  <Slides>32</Slides>
  <Notes>32</Notes>
  <HiddenSlides>1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HelveticaNeueLT Std Med</vt:lpstr>
      <vt:lpstr>Wingdings</vt:lpstr>
      <vt:lpstr>Office Theme</vt:lpstr>
      <vt:lpstr>Image</vt:lpstr>
      <vt:lpstr>Eight Golden Rules</vt:lpstr>
      <vt:lpstr>Learning Goals</vt:lpstr>
      <vt:lpstr>Principles for UI-Design</vt:lpstr>
      <vt:lpstr>Principles for UI-Design</vt:lpstr>
      <vt:lpstr>Follow the 8 Golden Rules*</vt:lpstr>
      <vt:lpstr>Strive for consistency</vt:lpstr>
      <vt:lpstr>Strive for consistency</vt:lpstr>
      <vt:lpstr>Strive for consistency</vt:lpstr>
      <vt:lpstr>Inconsistencies</vt:lpstr>
      <vt:lpstr>Seek universal usability</vt:lpstr>
      <vt:lpstr>Offer informative feedback</vt:lpstr>
      <vt:lpstr>Offer informative feedback</vt:lpstr>
      <vt:lpstr>Offer informative feedback</vt:lpstr>
      <vt:lpstr>Design dialogues to yield closure</vt:lpstr>
      <vt:lpstr>Prevent Errors</vt:lpstr>
      <vt:lpstr>Permit easy reversal of actions</vt:lpstr>
      <vt:lpstr>Permit easy reversal of actions</vt:lpstr>
      <vt:lpstr>Permit easy reversal of actions</vt:lpstr>
      <vt:lpstr>Keep users in control</vt:lpstr>
      <vt:lpstr>Or just feeling in control</vt:lpstr>
      <vt:lpstr>Or just feeling in control</vt:lpstr>
      <vt:lpstr>Reduce short-term memory load</vt:lpstr>
      <vt:lpstr>Enable frequent users to use shortcuts</vt:lpstr>
      <vt:lpstr>Keyboard shortcuts and History</vt:lpstr>
      <vt:lpstr>Keyboard shortcuts and Toolbars</vt:lpstr>
      <vt:lpstr>Shortcut Gestures on Smartphones</vt:lpstr>
      <vt:lpstr>How can humans stay in control?</vt:lpstr>
      <vt:lpstr>How can humans stay in control?</vt:lpstr>
      <vt:lpstr>Types of Design Rules</vt:lpstr>
      <vt:lpstr>Did you understand this block?</vt:lpstr>
      <vt:lpstr>Reference</vt:lpstr>
      <vt:lpstr>License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Albrecht Schmidt</cp:lastModifiedBy>
  <cp:revision>606</cp:revision>
  <cp:lastPrinted>2020-04-11T08:25:43Z</cp:lastPrinted>
  <dcterms:created xsi:type="dcterms:W3CDTF">2017-10-10T14:10:45Z</dcterms:created>
  <dcterms:modified xsi:type="dcterms:W3CDTF">2020-04-27T19:04:14Z</dcterms:modified>
</cp:coreProperties>
</file>