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100" r:id="rId3"/>
    <p:sldId id="1333" r:id="rId4"/>
    <p:sldId id="1334" r:id="rId5"/>
    <p:sldId id="1335" r:id="rId6"/>
    <p:sldId id="1336" r:id="rId7"/>
    <p:sldId id="1338" r:id="rId8"/>
    <p:sldId id="1339" r:id="rId9"/>
    <p:sldId id="1340" r:id="rId10"/>
    <p:sldId id="926" r:id="rId11"/>
    <p:sldId id="955" r:id="rId12"/>
    <p:sldId id="928" r:id="rId13"/>
  </p:sldIdLst>
  <p:sldSz cx="12192000" cy="6858000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DE"/>
    <a:srgbClr val="BFEBFB"/>
    <a:srgbClr val="00B0F0"/>
    <a:srgbClr val="FFFFFF"/>
    <a:srgbClr val="000000"/>
    <a:srgbClr val="F3F2F3"/>
    <a:srgbClr val="E5231E"/>
    <a:srgbClr val="21ADDF"/>
    <a:srgbClr val="46B067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9" autoAdjust="0"/>
    <p:restoredTop sz="93124" autoAdjust="0"/>
  </p:normalViewPr>
  <p:slideViewPr>
    <p:cSldViewPr snapToGrid="0" showGuides="1">
      <p:cViewPr varScale="1">
        <p:scale>
          <a:sx n="107" d="100"/>
          <a:sy n="107" d="100"/>
        </p:scale>
        <p:origin x="984" y="1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01.05.2020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mode-modelle-frauen-m%C3%A4dchen-bunte-2561837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geldschein-10-euro-geld-banknote-16630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https://pixabay.com/de/photos/mode-modelle-frauen-m%C3%A4dchen-bunte-2561837/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https://pixabay.com/de/photos/geldschein-10-euro-geld-banknote-166307/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36078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Bildplatzhalter 20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2" descr="https://upload.wikimedia.org/wikipedia/commons/thumb/d/d0/CC-BY-SA_icon.svg/640px-CC-BY-SA_icon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300254"/>
            <a:ext cx="1401584" cy="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t="24246" b="31976"/>
          <a:stretch/>
        </p:blipFill>
        <p:spPr>
          <a:xfrm>
            <a:off x="0" y="-10633"/>
            <a:ext cx="12192000" cy="3976577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/>
        </p:nvSpPr>
        <p:spPr>
          <a:xfrm>
            <a:off x="0" y="3968750"/>
            <a:ext cx="12192000" cy="146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understand this block?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200198" cy="4858232"/>
          </a:xfrm>
        </p:spPr>
        <p:txBody>
          <a:bodyPr>
            <a:normAutofit/>
          </a:bodyPr>
          <a:lstStyle/>
          <a:p>
            <a:r>
              <a:rPr lang="en-US" dirty="0" smtClean="0"/>
              <a:t>What different constrains are relevant for the design of user interfaces?</a:t>
            </a:r>
          </a:p>
          <a:p>
            <a:r>
              <a:rPr lang="en-US" dirty="0" smtClean="0"/>
              <a:t>Explain cultural constraints in the context of </a:t>
            </a:r>
            <a:r>
              <a:rPr lang="en-US" dirty="0" err="1" smtClean="0"/>
              <a:t>Uis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important when we design mappings? How can mappings increase or decrease usability?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Can you answer these questions?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14">
            <a:extLst>
              <a:ext uri="{FF2B5EF4-FFF2-40B4-BE49-F238E27FC236}">
                <a16:creationId xmlns:a16="http://schemas.microsoft.com/office/drawing/2014/main" id="{BA18BD1D-9A86-4B9F-9E6D-85A142FED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34" y="189706"/>
            <a:ext cx="1148241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7956550" cy="45370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Norman, D. A. (2013). The design of everyday things: Revised and expanded edition. New York: Doubleday.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Albrecht Schmidt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4790"/>
            <a:ext cx="10801349" cy="399705"/>
          </a:xfrm>
        </p:spPr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285203"/>
            <a:ext cx="10881482" cy="14773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Albrecht Schmidt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 smtClean="0"/>
              <a:t>For more content see: https</a:t>
            </a:r>
            <a:r>
              <a:rPr lang="en-US" sz="2000" dirty="0"/>
              <a:t>://</a:t>
            </a:r>
            <a:r>
              <a:rPr lang="en-US" sz="2000" dirty="0" smtClean="0"/>
              <a:t>hci-lecture.de</a:t>
            </a:r>
            <a:endParaRPr lang="en-US" sz="2000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Learning Goals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…</a:t>
            </a:r>
          </a:p>
          <a:p>
            <a:pPr lvl="1"/>
            <a:r>
              <a:rPr lang="en-US" dirty="0" smtClean="0"/>
              <a:t>What constraints are in the context of interaction design and user interfaces </a:t>
            </a:r>
          </a:p>
          <a:p>
            <a:pPr lvl="1"/>
            <a:r>
              <a:rPr lang="en-US" dirty="0" smtClean="0"/>
              <a:t>How mappings impact the easy of use</a:t>
            </a:r>
          </a:p>
          <a:p>
            <a:r>
              <a:rPr lang="en-US" dirty="0" smtClean="0"/>
              <a:t>Be able to …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mappings and constraints as mechanisms in the design of user interfaces to prevent errors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9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USB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39" y="115888"/>
            <a:ext cx="6321230" cy="57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9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Constraints &amp; </a:t>
            </a:r>
            <a:r>
              <a:rPr lang="en-US" dirty="0" smtClean="0"/>
              <a:t>Affordances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 Memory Stick </a:t>
            </a:r>
            <a:r>
              <a:rPr lang="en-US" dirty="0" smtClean="0"/>
              <a:t>vs</a:t>
            </a:r>
            <a:r>
              <a:rPr lang="en-US" dirty="0"/>
              <a:t>. DVD vs. </a:t>
            </a:r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How many ways can you put them in?</a:t>
            </a:r>
            <a:endParaRPr lang="en-US" dirty="0"/>
          </a:p>
          <a:p>
            <a:pPr lvl="1"/>
            <a:r>
              <a:rPr lang="en-US" dirty="0"/>
              <a:t>If there is more than one option (physically) cater for these cases</a:t>
            </a:r>
          </a:p>
          <a:p>
            <a:endParaRPr lang="en-US" dirty="0"/>
          </a:p>
          <a:p>
            <a:r>
              <a:rPr lang="en-US" dirty="0"/>
              <a:t>Dials vs. Buttons vs. Sliders</a:t>
            </a:r>
          </a:p>
          <a:p>
            <a:pPr lvl="1"/>
            <a:r>
              <a:rPr lang="en-US" dirty="0"/>
              <a:t>Dials are turned</a:t>
            </a:r>
          </a:p>
          <a:p>
            <a:pPr lvl="1"/>
            <a:r>
              <a:rPr lang="en-US" dirty="0"/>
              <a:t>Buttons are pressed</a:t>
            </a:r>
          </a:p>
          <a:p>
            <a:pPr lvl="1"/>
            <a:r>
              <a:rPr lang="en-US" dirty="0"/>
              <a:t>Sliders are pushed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515">
            <a:off x="6411650" y="1216846"/>
            <a:ext cx="1957722" cy="10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Physical constraints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Basic physical limitations</a:t>
            </a:r>
          </a:p>
          <a:p>
            <a:pPr>
              <a:lnSpc>
                <a:spcPct val="80000"/>
              </a:lnSpc>
            </a:pPr>
            <a:r>
              <a:rPr lang="en-GB" dirty="0"/>
              <a:t>Semantic constraints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Assumption to create something meaningful</a:t>
            </a:r>
          </a:p>
          <a:p>
            <a:pPr>
              <a:lnSpc>
                <a:spcPct val="80000"/>
              </a:lnSpc>
            </a:pPr>
            <a:r>
              <a:rPr lang="en-GB" dirty="0"/>
              <a:t>Cultural constraints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Borders and context provided by cultural conventions</a:t>
            </a:r>
          </a:p>
          <a:p>
            <a:pPr>
              <a:lnSpc>
                <a:spcPct val="80000"/>
              </a:lnSpc>
            </a:pPr>
            <a:r>
              <a:rPr lang="en-GB" dirty="0"/>
              <a:t>Logical constraints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Restrictions due to reasoning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Applying </a:t>
            </a:r>
            <a:r>
              <a:rPr lang="en-GB" dirty="0"/>
              <a:t>constraints is a design </a:t>
            </a:r>
            <a:r>
              <a:rPr lang="en-GB" dirty="0" smtClean="0"/>
              <a:t>decision! </a:t>
            </a:r>
            <a:br>
              <a:rPr lang="en-GB" dirty="0" smtClean="0"/>
            </a:br>
            <a:r>
              <a:rPr lang="en-GB" dirty="0" smtClean="0"/>
              <a:t>A Practical </a:t>
            </a:r>
            <a:r>
              <a:rPr lang="en-GB" dirty="0"/>
              <a:t>way to realise the principle “prevent errors”</a:t>
            </a:r>
          </a:p>
        </p:txBody>
      </p:sp>
      <p:sp>
        <p:nvSpPr>
          <p:cNvPr id="8" name="Rechteck 7"/>
          <p:cNvSpPr/>
          <p:nvPr/>
        </p:nvSpPr>
        <p:spPr>
          <a:xfrm>
            <a:off x="606425" y="5973926"/>
            <a:ext cx="70802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Norman, D. A. (2013). The design of everyday things: Revised and expanded edition. New York: Doubleday.</a:t>
            </a:r>
          </a:p>
        </p:txBody>
      </p:sp>
    </p:spTree>
    <p:extLst>
      <p:ext uri="{BB962C8B-B14F-4D97-AF65-F5344CB8AC3E}">
        <p14:creationId xmlns:p14="http://schemas.microsoft.com/office/powerpoint/2010/main" val="16028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8304"/>
          <a:stretch/>
        </p:blipFill>
        <p:spPr>
          <a:xfrm>
            <a:off x="3854514" y="0"/>
            <a:ext cx="8337486" cy="6261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Cultural Constraints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198892" cy="45370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dirty="0"/>
              <a:t>Universal or culturally specific</a:t>
            </a:r>
          </a:p>
          <a:p>
            <a:pPr>
              <a:lnSpc>
                <a:spcPct val="80000"/>
              </a:lnSpc>
            </a:pPr>
            <a:r>
              <a:rPr lang="en-GB" dirty="0"/>
              <a:t>Arbitrary conventions that have been learned</a:t>
            </a:r>
          </a:p>
          <a:p>
            <a:pPr>
              <a:lnSpc>
                <a:spcPct val="80000"/>
              </a:lnSpc>
            </a:pPr>
            <a:r>
              <a:rPr lang="en-GB" dirty="0"/>
              <a:t>Users’ expectations build on cultural </a:t>
            </a:r>
            <a:r>
              <a:rPr lang="en-GB" dirty="0" smtClean="0"/>
              <a:t>constraints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Example </a:t>
            </a:r>
            <a:r>
              <a:rPr lang="en-US" dirty="0" smtClean="0"/>
              <a:t>Colors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Red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Green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Blue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9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6201588" cy="4537074"/>
          </a:xfrm>
        </p:spPr>
        <p:txBody>
          <a:bodyPr/>
          <a:lstStyle/>
          <a:p>
            <a:pPr marL="339632" indent="-339632" defTabSz="905685"/>
            <a:r>
              <a:rPr lang="en-GB" dirty="0"/>
              <a:t>Relationship between controls and action</a:t>
            </a:r>
          </a:p>
          <a:p>
            <a:pPr marL="339632" indent="-339632" defTabSz="905685"/>
            <a:r>
              <a:rPr lang="en-GB" dirty="0"/>
              <a:t>Mappings should be</a:t>
            </a:r>
          </a:p>
          <a:p>
            <a:pPr marL="735868" lvl="1" indent="-283026" defTabSz="905685"/>
            <a:r>
              <a:rPr lang="en-GB" dirty="0"/>
              <a:t>Understandable </a:t>
            </a:r>
            <a:br>
              <a:rPr lang="en-GB" dirty="0"/>
            </a:br>
            <a:r>
              <a:rPr lang="en-GB" dirty="0"/>
              <a:t>(e.g. moving the mouse up move the slider up)</a:t>
            </a:r>
          </a:p>
          <a:p>
            <a:pPr marL="735868" lvl="1" indent="-283026" defTabSz="905685"/>
            <a:r>
              <a:rPr lang="en-GB" dirty="0"/>
              <a:t>Consistent</a:t>
            </a:r>
          </a:p>
          <a:p>
            <a:pPr marL="735868" lvl="1" indent="-283026" defTabSz="905685"/>
            <a:r>
              <a:rPr lang="en-GB" dirty="0"/>
              <a:t>Recognizable or at least quickly</a:t>
            </a:r>
            <a:br>
              <a:rPr lang="en-GB" dirty="0"/>
            </a:br>
            <a:r>
              <a:rPr lang="en-GB" dirty="0"/>
              <a:t>learnable and easy to recall</a:t>
            </a:r>
          </a:p>
          <a:p>
            <a:pPr marL="735868" lvl="1" indent="-283026" defTabSz="905685"/>
            <a:r>
              <a:rPr lang="en-GB" dirty="0"/>
              <a:t>Natural, meaning to be consistent </a:t>
            </a:r>
            <a:br>
              <a:rPr lang="en-GB" dirty="0"/>
            </a:br>
            <a:r>
              <a:rPr lang="en-GB" dirty="0"/>
              <a:t>with knowledge the user already has</a:t>
            </a:r>
          </a:p>
          <a:p>
            <a:pPr marL="339632" indent="-339632" defTabSz="905685"/>
            <a:r>
              <a:rPr lang="en-GB" dirty="0"/>
              <a:t>Example: cooker</a:t>
            </a:r>
          </a:p>
          <a:p>
            <a:pPr marL="339632" indent="-339632" defTabSz="905685"/>
            <a:r>
              <a:rPr lang="en-GB" dirty="0"/>
              <a:t>For these issues see also Gestalt theory!</a:t>
            </a:r>
            <a:endParaRPr lang="en-GB" sz="1604" dirty="0"/>
          </a:p>
        </p:txBody>
      </p:sp>
      <p:grpSp>
        <p:nvGrpSpPr>
          <p:cNvPr id="8" name="Group 21"/>
          <p:cNvGrpSpPr/>
          <p:nvPr/>
        </p:nvGrpSpPr>
        <p:grpSpPr>
          <a:xfrm>
            <a:off x="6973450" y="887791"/>
            <a:ext cx="2224240" cy="2160588"/>
            <a:chOff x="6783388" y="908050"/>
            <a:chExt cx="2260600" cy="2160588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6783388" y="908050"/>
              <a:ext cx="2260600" cy="21605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8031163" y="981075"/>
              <a:ext cx="936625" cy="792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938963" y="981075"/>
              <a:ext cx="936625" cy="792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8031163" y="1844675"/>
              <a:ext cx="936625" cy="792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6938963" y="1844675"/>
              <a:ext cx="936625" cy="792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7251700" y="2781300"/>
              <a:ext cx="155575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7485063" y="2781300"/>
              <a:ext cx="155575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718425" y="2781300"/>
              <a:ext cx="157163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016750" y="2781300"/>
              <a:ext cx="157163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6896913" y="3696079"/>
            <a:ext cx="2610046" cy="2160587"/>
            <a:chOff x="6705600" y="3716338"/>
            <a:chExt cx="2652713" cy="2160587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6705600" y="3716338"/>
              <a:ext cx="2652713" cy="2160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8108950" y="3789363"/>
              <a:ext cx="935038" cy="792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096125" y="3789363"/>
              <a:ext cx="935038" cy="792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8342313" y="4652963"/>
              <a:ext cx="936625" cy="792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783388" y="4652963"/>
              <a:ext cx="935037" cy="792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7797800" y="5445125"/>
              <a:ext cx="157163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8031163" y="5446713"/>
              <a:ext cx="157162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188325" y="5589588"/>
              <a:ext cx="157163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7640638" y="5589588"/>
              <a:ext cx="157162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5"/>
            </a:p>
          </p:txBody>
        </p:sp>
      </p:grpSp>
    </p:spTree>
    <p:extLst>
      <p:ext uri="{BB962C8B-B14F-4D97-AF65-F5344CB8AC3E}">
        <p14:creationId xmlns:p14="http://schemas.microsoft.com/office/powerpoint/2010/main" val="5599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8" y="115888"/>
            <a:ext cx="4288881" cy="973137"/>
          </a:xfrm>
        </p:spPr>
        <p:txBody>
          <a:bodyPr/>
          <a:lstStyle/>
          <a:p>
            <a:r>
              <a:rPr lang="en-GB" dirty="0"/>
              <a:t>Mapping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720048" y="1089025"/>
            <a:ext cx="4288882" cy="503239"/>
          </a:xfrm>
        </p:spPr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9" name="Picture 4" descr="plai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60" y="101753"/>
            <a:ext cx="3585119" cy="3160503"/>
          </a:xfrm>
          <a:prstGeom prst="rect">
            <a:avLst/>
          </a:prstGeom>
          <a:noFill/>
        </p:spPr>
      </p:pic>
      <p:pic>
        <p:nvPicPr>
          <p:cNvPr id="30" name="Picture 4" descr="gri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60" y="3620963"/>
            <a:ext cx="3554933" cy="2462245"/>
          </a:xfrm>
          <a:prstGeom prst="rect">
            <a:avLst/>
          </a:prstGeom>
          <a:noFill/>
        </p:spPr>
      </p:pic>
      <p:grpSp>
        <p:nvGrpSpPr>
          <p:cNvPr id="32" name="Gruppieren 31"/>
          <p:cNvGrpSpPr/>
          <p:nvPr/>
        </p:nvGrpSpPr>
        <p:grpSpPr>
          <a:xfrm>
            <a:off x="4563295" y="2381418"/>
            <a:ext cx="5059678" cy="3701790"/>
            <a:chOff x="4484051" y="1904999"/>
            <a:chExt cx="6218187" cy="4306889"/>
          </a:xfrm>
        </p:grpSpPr>
        <p:pic>
          <p:nvPicPr>
            <p:cNvPr id="33" name="Picture 4" descr="grid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4051" y="1904999"/>
              <a:ext cx="6218187" cy="4306889"/>
            </a:xfrm>
            <a:prstGeom prst="rect">
              <a:avLst/>
            </a:prstGeom>
            <a:noFill/>
          </p:spPr>
        </p:pic>
        <p:pic>
          <p:nvPicPr>
            <p:cNvPr id="34" name="Picture 4" descr="grid1"/>
            <p:cNvPicPr>
              <a:picLocks noChangeAspect="1" noChangeArrowheads="1"/>
            </p:cNvPicPr>
            <p:nvPr/>
          </p:nvPicPr>
          <p:blipFill rotWithShape="1">
            <a:blip r:embed="rId4"/>
            <a:srcRect l="32155" t="82543"/>
            <a:stretch/>
          </p:blipFill>
          <p:spPr bwMode="auto">
            <a:xfrm>
              <a:off x="4562988" y="2338692"/>
              <a:ext cx="6083693" cy="3052735"/>
            </a:xfrm>
            <a:prstGeom prst="rect">
              <a:avLst/>
            </a:prstGeom>
            <a:noFill/>
          </p:spPr>
        </p:pic>
        <p:pic>
          <p:nvPicPr>
            <p:cNvPr id="35" name="Picture 4" descr="grid1"/>
            <p:cNvPicPr>
              <a:picLocks noChangeAspect="1" noChangeArrowheads="1"/>
            </p:cNvPicPr>
            <p:nvPr/>
          </p:nvPicPr>
          <p:blipFill rotWithShape="1">
            <a:blip r:embed="rId4"/>
            <a:srcRect t="11751" b="57478"/>
            <a:stretch/>
          </p:blipFill>
          <p:spPr bwMode="auto">
            <a:xfrm>
              <a:off x="5123499" y="2286720"/>
              <a:ext cx="4104818" cy="874846"/>
            </a:xfrm>
            <a:prstGeom prst="rect">
              <a:avLst/>
            </a:prstGeom>
            <a:noFill/>
          </p:spPr>
        </p:pic>
        <p:sp>
          <p:nvSpPr>
            <p:cNvPr id="36" name="TextBox 2"/>
            <p:cNvSpPr txBox="1"/>
            <p:nvPr/>
          </p:nvSpPr>
          <p:spPr>
            <a:xfrm>
              <a:off x="5215747" y="3066287"/>
              <a:ext cx="3193362" cy="309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4" dirty="0"/>
                <a:t>Click anywhere on the envelop to place it</a:t>
              </a:r>
            </a:p>
          </p:txBody>
        </p:sp>
        <p:pic>
          <p:nvPicPr>
            <p:cNvPr id="37" name="Picture 8" descr="PaperTrails_A2Red_Envelope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130" y="3313594"/>
              <a:ext cx="4755317" cy="227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8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Mapping</a:t>
            </a:r>
            <a:endParaRPr lang="de-DE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695326" y="1592263"/>
            <a:ext cx="4390480" cy="4537075"/>
          </a:xfrm>
        </p:spPr>
        <p:txBody>
          <a:bodyPr/>
          <a:lstStyle/>
          <a:p>
            <a:r>
              <a:rPr lang="en-GB" dirty="0" smtClean="0"/>
              <a:t>“Natural” mappings can be found in many areas</a:t>
            </a:r>
          </a:p>
          <a:p>
            <a:r>
              <a:rPr lang="en-GB" dirty="0" smtClean="0"/>
              <a:t>It is not always obvious what the “natural” mapping is</a:t>
            </a:r>
          </a:p>
          <a:p>
            <a:r>
              <a:rPr lang="en-GB" dirty="0" smtClean="0"/>
              <a:t>Correlation with cultural constraints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mtClean="0"/>
              <a:t>Example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Constraints and Mappings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56847"/>
              </p:ext>
            </p:extLst>
          </p:nvPr>
        </p:nvGraphicFramePr>
        <p:xfrm>
          <a:off x="6192607" y="2740222"/>
          <a:ext cx="1950896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Image" r:id="rId4" imgW="2630427" imgH="1245323" progId="">
                  <p:embed/>
                </p:oleObj>
              </mc:Choice>
              <mc:Fallback>
                <p:oleObj name="Image" r:id="rId4" imgW="2630427" imgH="1245323" progId="">
                  <p:embed/>
                  <p:pic>
                    <p:nvPicPr>
                      <p:cNvPr id="67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607" y="2740222"/>
                        <a:ext cx="1950896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62393"/>
              </p:ext>
            </p:extLst>
          </p:nvPr>
        </p:nvGraphicFramePr>
        <p:xfrm>
          <a:off x="5277296" y="1342211"/>
          <a:ext cx="286620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Image" r:id="rId6" imgW="3837628" imgH="1397318" progId="">
                  <p:embed/>
                </p:oleObj>
              </mc:Choice>
              <mc:Fallback>
                <p:oleObj name="Image" r:id="rId6" imgW="3837628" imgH="1397318" progId="">
                  <p:embed/>
                  <p:pic>
                    <p:nvPicPr>
                      <p:cNvPr id="67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296" y="1342211"/>
                        <a:ext cx="286620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04320"/>
              </p:ext>
            </p:extLst>
          </p:nvPr>
        </p:nvGraphicFramePr>
        <p:xfrm>
          <a:off x="640519" y="4347352"/>
          <a:ext cx="4255088" cy="161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Image" r:id="rId8" imgW="5451465" imgH="2033180" progId="">
                  <p:embed/>
                </p:oleObj>
              </mc:Choice>
              <mc:Fallback>
                <p:oleObj name="Image" r:id="rId8" imgW="5451465" imgH="2033180" progId="">
                  <p:embed/>
                  <p:pic>
                    <p:nvPicPr>
                      <p:cNvPr id="67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19" y="4347352"/>
                        <a:ext cx="4255088" cy="161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42183"/>
              </p:ext>
            </p:extLst>
          </p:nvPr>
        </p:nvGraphicFramePr>
        <p:xfrm>
          <a:off x="5277296" y="4347352"/>
          <a:ext cx="4130388" cy="161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Image" r:id="rId10" imgW="5489587" imgH="2109425" progId="">
                  <p:embed/>
                </p:oleObj>
              </mc:Choice>
              <mc:Fallback>
                <p:oleObj name="Image" r:id="rId10" imgW="5489587" imgH="2109425" progId="">
                  <p:embed/>
                  <p:pic>
                    <p:nvPicPr>
                      <p:cNvPr id="67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296" y="4347352"/>
                        <a:ext cx="4130388" cy="161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6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Breitbild</PresentationFormat>
  <Paragraphs>120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HelveticaNeueLT Std Med</vt:lpstr>
      <vt:lpstr>Wingdings</vt:lpstr>
      <vt:lpstr>Office Theme</vt:lpstr>
      <vt:lpstr>Image</vt:lpstr>
      <vt:lpstr>Constraints and Mappings</vt:lpstr>
      <vt:lpstr>Learning Goals</vt:lpstr>
      <vt:lpstr>Example: USB</vt:lpstr>
      <vt:lpstr>Physical Constraints &amp; Affordances</vt:lpstr>
      <vt:lpstr>Constraints</vt:lpstr>
      <vt:lpstr>Cultural Constraints</vt:lpstr>
      <vt:lpstr>Mapping</vt:lpstr>
      <vt:lpstr>Mapping</vt:lpstr>
      <vt:lpstr>Mapping</vt:lpstr>
      <vt:lpstr>Did you understand this block?</vt:lpstr>
      <vt:lpstr>Reference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Albrecht Schmidt</cp:lastModifiedBy>
  <cp:revision>629</cp:revision>
  <cp:lastPrinted>2020-04-11T08:25:43Z</cp:lastPrinted>
  <dcterms:created xsi:type="dcterms:W3CDTF">2017-10-10T14:10:45Z</dcterms:created>
  <dcterms:modified xsi:type="dcterms:W3CDTF">2020-05-01T14:37:40Z</dcterms:modified>
</cp:coreProperties>
</file>