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902" r:id="rId3"/>
    <p:sldId id="923" r:id="rId4"/>
    <p:sldId id="906" r:id="rId5"/>
    <p:sldId id="910" r:id="rId6"/>
    <p:sldId id="911" r:id="rId7"/>
    <p:sldId id="922" r:id="rId8"/>
    <p:sldId id="912" r:id="rId9"/>
    <p:sldId id="915" r:id="rId10"/>
    <p:sldId id="916" r:id="rId11"/>
    <p:sldId id="917" r:id="rId12"/>
    <p:sldId id="918" r:id="rId13"/>
    <p:sldId id="90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F3F2F3"/>
    <a:srgbClr val="BFEBFB"/>
    <a:srgbClr val="E5231E"/>
    <a:srgbClr val="21ADDF"/>
    <a:srgbClr val="46B067"/>
    <a:srgbClr val="F39200"/>
    <a:srgbClr val="961914"/>
    <a:srgbClr val="316E9F"/>
    <a:srgbClr val="4B8E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0" autoAdjust="0"/>
    <p:restoredTop sz="95673" autoAdjust="0"/>
  </p:normalViewPr>
  <p:slideViewPr>
    <p:cSldViewPr snapToGrid="0" showGuides="1">
      <p:cViewPr varScale="1">
        <p:scale>
          <a:sx n="92" d="100"/>
          <a:sy n="92" d="100"/>
        </p:scale>
        <p:origin x="968" y="56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3492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2A8FC9D-F43F-46DF-AB84-D16B4FE96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C44FE1A-0908-41E4-95DB-BFB4F1D675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DD77A-0ADA-4BD8-8ADF-1A2DE6CE050A}" type="datetimeFigureOut">
              <a:rPr lang="de-DE" smtClean="0"/>
              <a:t>14.04.2020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24E1856-71BD-48F8-BDDC-5816DF8B7A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3A80C8-98B0-4B0C-886B-24F26E010D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5F6FB-A8E3-4A20-9907-C2813BF103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727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2847B-1B09-4FB9-A3F6-7C5481EE238A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34EE8-1DD6-4929-B7B8-30F750D483F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87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Sotheby%E2%80%99s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Sotheby%E2%80%99s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Sotheby%E2%80%99s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972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Bowies Maschine wurde im November 2016 bei </a:t>
            </a:r>
            <a:r>
              <a:rPr lang="de-DE" dirty="0">
                <a:hlinkClick r:id="rId3" tooltip="Sotheby’s"/>
              </a:rPr>
              <a:t>Sotheby's</a:t>
            </a:r>
            <a:r>
              <a:rPr lang="de-DE" dirty="0"/>
              <a:t> für 45.000 Pfund versteigert.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41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Bowies Maschine wurde im November 2016 bei </a:t>
            </a:r>
            <a:r>
              <a:rPr lang="de-DE" dirty="0">
                <a:hlinkClick r:id="rId3" tooltip="Sotheby’s"/>
              </a:rPr>
              <a:t>Sotheby's</a:t>
            </a:r>
            <a:r>
              <a:rPr lang="de-DE" dirty="0"/>
              <a:t> für 45.000 Pfund versteigert.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27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84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15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61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87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18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45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Duden: Kitsch: in Inhalt und Form geschmacklos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58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Duden: Kitsch: in Inhalt und Form geschmacklos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26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00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Bowies Maschine wurde im November 2016 bei </a:t>
            </a:r>
            <a:r>
              <a:rPr lang="de-DE" dirty="0">
                <a:hlinkClick r:id="rId3" tooltip="Sotheby’s"/>
              </a:rPr>
              <a:t>Sotheby's</a:t>
            </a:r>
            <a:r>
              <a:rPr lang="de-DE" dirty="0"/>
              <a:t> für 45.000 Pfund versteigert.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20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3154BEC2-D09B-4CD1-9EA2-89FC05B25B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89025"/>
            <a:ext cx="12192000" cy="2879725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4A09D3-9A56-4D70-AB01-BC424B382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7" y="3968749"/>
            <a:ext cx="7956548" cy="11984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17D1ED-732F-4E2D-9A7F-62AAA6BF4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5202085"/>
            <a:ext cx="11496675" cy="92725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A04D85-A798-4EE8-983B-ABFCB9D55E4A}"/>
              </a:ext>
            </a:extLst>
          </p:cNvPr>
          <p:cNvSpPr/>
          <p:nvPr userDrawn="1"/>
        </p:nvSpPr>
        <p:spPr>
          <a:xfrm>
            <a:off x="0" y="3968750"/>
            <a:ext cx="12192000" cy="1380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1FF7F2E1-BDFC-4820-BDEF-EFCE2E04CA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13687" y="371953"/>
            <a:ext cx="2534303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957E0D45-AD1A-4F04-B48D-D5ED9B2EC5E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5325" y="371953"/>
            <a:ext cx="2749020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9" name="Picture Placeholder 24">
            <a:extLst>
              <a:ext uri="{FF2B5EF4-FFF2-40B4-BE49-F238E27FC236}">
                <a16:creationId xmlns:a16="http://schemas.microsoft.com/office/drawing/2014/main" id="{EA9F3FA5-4FE9-4C17-AD95-3D4AB505126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54506" y="371953"/>
            <a:ext cx="2749020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5" name="Textplatzhalter 33">
            <a:extLst>
              <a:ext uri="{FF2B5EF4-FFF2-40B4-BE49-F238E27FC236}">
                <a16:creationId xmlns:a16="http://schemas.microsoft.com/office/drawing/2014/main" id="{56E6E3EB-54DB-4637-AC45-F5DBF43AA3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6" name="Picture Placeholder 24">
            <a:extLst>
              <a:ext uri="{FF2B5EF4-FFF2-40B4-BE49-F238E27FC236}">
                <a16:creationId xmlns:a16="http://schemas.microsoft.com/office/drawing/2014/main" id="{AC0CF571-5E53-43BD-818C-433ACA21680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747657" y="371952"/>
            <a:ext cx="2534303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5EA87B94-F2A0-427E-B660-8569B5EA0977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B20FE661-9432-4351-A938-CD716F2DC45E}" type="datetime1">
              <a:rPr lang="en-US" smtClean="0"/>
              <a:t>4/14/2020</a:t>
            </a:fld>
            <a:endParaRPr lang="de-DE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407E4E8E-7AEA-4798-B41B-E44C9A4442FB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1BF9F099-A708-492B-9666-B1030F072A27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6122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2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B15FE-2D2F-4B97-B98A-CD16A1CC5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923364"/>
            <a:ext cx="12192000" cy="43097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2AD0B1-3165-4B2D-B899-6312064BE865}"/>
              </a:ext>
            </a:extLst>
          </p:cNvPr>
          <p:cNvSpPr/>
          <p:nvPr userDrawn="1"/>
        </p:nvSpPr>
        <p:spPr>
          <a:xfrm>
            <a:off x="0" y="1808163"/>
            <a:ext cx="12193200" cy="115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3CB6C37-C5A3-4C73-9F3D-27E4BE6A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65126"/>
            <a:ext cx="10801349" cy="723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AD510D0-BC02-41A3-BF1B-4BEBF1628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5" y="1089025"/>
            <a:ext cx="10801350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ED2465A-354B-498C-8F0D-B6E8CD91408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30612BE-EB6B-4124-ADFE-524509FE9753}" type="datetime1">
              <a:rPr lang="en-US" smtClean="0"/>
              <a:t>4/14/2020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9BE2AFC-6727-4FDE-8F51-E24807504BD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Katrin Wolf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CF3DD65-D4B6-4CBA-8F49-7C802136F51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6" name="Textplatzhalter 33">
            <a:extLst>
              <a:ext uri="{FF2B5EF4-FFF2-40B4-BE49-F238E27FC236}">
                <a16:creationId xmlns:a16="http://schemas.microsoft.com/office/drawing/2014/main" id="{F4F6A13F-5E57-4B54-BFA6-0A43527F200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561022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8211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B15FE-2D2F-4B97-B98A-CD16A1CC5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923364"/>
            <a:ext cx="8651875" cy="4310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2AD0B1-3165-4B2D-B899-6312064BE865}"/>
              </a:ext>
            </a:extLst>
          </p:cNvPr>
          <p:cNvSpPr/>
          <p:nvPr userDrawn="1"/>
        </p:nvSpPr>
        <p:spPr>
          <a:xfrm>
            <a:off x="0" y="1800770"/>
            <a:ext cx="8651875" cy="11903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3CB6C37-C5A3-4C73-9F3D-27E4BE6A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65126"/>
            <a:ext cx="10801349" cy="723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AD510D0-BC02-41A3-BF1B-4BEBF1628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7" y="1089025"/>
            <a:ext cx="10801348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D61675F-BC6F-4A23-9EB1-CE0952DF319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6993032-E825-44B3-A183-AF44DFB6ECC9}" type="datetime1">
              <a:rPr lang="en-US" smtClean="0"/>
              <a:t>4/14/2020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4E47C82-39CB-49C1-943D-69194A0B1C6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Katrin Wolf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15E7D11-AB38-4770-AB91-61CB403CD9D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6" name="Textplatzhalter 33">
            <a:extLst>
              <a:ext uri="{FF2B5EF4-FFF2-40B4-BE49-F238E27FC236}">
                <a16:creationId xmlns:a16="http://schemas.microsoft.com/office/drawing/2014/main" id="{F4C1A4AD-9D03-4E85-B564-9656BE5E6AE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561022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0781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FEB98-94C9-482E-B2D1-1E5EBBCAB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71EF9CA-16DE-40AA-BC35-DDCB0EDB4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A525-64A9-4C4F-A52F-6DBFDD976E8A}" type="datetime1">
              <a:rPr lang="en-US" smtClean="0"/>
              <a:t>4/14/2020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05D478-1E0C-4E3C-B26E-DCA0722F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Katrin Wolf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C453C7-A396-4A2D-A2E5-8E461029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1902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f-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FEB98-94C9-482E-B2D1-1E5EBBCAB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-422031"/>
            <a:ext cx="10801349" cy="399705"/>
          </a:xfrm>
        </p:spPr>
        <p:txBody>
          <a:bodyPr/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71EF9CA-16DE-40AA-BC35-DDCB0EDB4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A525-64A9-4C4F-A52F-6DBFDD976E8A}" type="datetime1">
              <a:rPr lang="en-US" smtClean="0"/>
              <a:t>4/14/2020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05D478-1E0C-4E3C-B26E-DCA0722F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Katrin Wolf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C453C7-A396-4A2D-A2E5-8E461029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33">
            <a:extLst>
              <a:ext uri="{FF2B5EF4-FFF2-40B4-BE49-F238E27FC236}">
                <a16:creationId xmlns:a16="http://schemas.microsoft.com/office/drawing/2014/main" id="{1CC2D235-C613-4A23-9CE8-CC0F66C7F0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6705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115888"/>
            <a:ext cx="7956548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4" y="1592264"/>
            <a:ext cx="7956551" cy="4537074"/>
          </a:xfrm>
          <a:prstGeom prst="rect">
            <a:avLst/>
          </a:prstGeom>
        </p:spPr>
        <p:txBody>
          <a:bodyPr/>
          <a:lstStyle>
            <a:lvl1pPr defTabSz="284400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32D37C9-8C47-46F1-90DE-4D249E5D2F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6" y="1089025"/>
            <a:ext cx="7956549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1CC2D235-C613-4A23-9CE8-CC0F66C7F0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AA33FBA-7D22-4532-AC9C-95B8E02232C8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FDD35FE9-67CB-4E22-B791-B28F44EF27AB}" type="datetime1">
              <a:rPr lang="en-US" smtClean="0"/>
              <a:t>4/14/2020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9B7E09D-1A2C-4AFD-A321-1D82FF3C9B3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Katrin Wolf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605FDB6-1F62-4B0D-821E-1DDA79D2403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7904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623" y="115888"/>
            <a:ext cx="10794052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2623" y="1592264"/>
            <a:ext cx="3806041" cy="4537074"/>
          </a:xfrm>
          <a:prstGeom prst="rect">
            <a:avLst/>
          </a:prstGeom>
        </p:spPr>
        <p:txBody>
          <a:bodyPr/>
          <a:lstStyle>
            <a:lvl1pPr defTabSz="284400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32D37C9-8C47-46F1-90DE-4D249E5D2F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2623" y="1089025"/>
            <a:ext cx="7949252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7FF797D-D68B-448F-9EF9-8565E16D3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138" y="1592264"/>
            <a:ext cx="3884592" cy="4537073"/>
          </a:xfrm>
          <a:prstGeom prst="rect">
            <a:avLst/>
          </a:prstGeom>
        </p:spPr>
        <p:txBody>
          <a:bodyPr/>
          <a:lstStyle>
            <a:lvl2pPr defTabSz="687600"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platzhalter 33">
            <a:extLst>
              <a:ext uri="{FF2B5EF4-FFF2-40B4-BE49-F238E27FC236}">
                <a16:creationId xmlns:a16="http://schemas.microsoft.com/office/drawing/2014/main" id="{CF808356-F1D3-4E54-96FE-067E960513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4285318-182B-4275-82AD-58FC8AEAF9F0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271F914B-0619-4EC3-A545-3440B74C3516}" type="datetime1">
              <a:rPr lang="en-US" smtClean="0"/>
              <a:t>4/14/2020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0C33625-2406-4F76-A793-8CCD27FB720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Katrin Wolf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2A0482F7-AF8F-4B8B-9F26-77EADFAB94A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4797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115888"/>
            <a:ext cx="10801348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7" y="1268412"/>
            <a:ext cx="10801348" cy="4860926"/>
          </a:xfrm>
          <a:prstGeom prst="rect">
            <a:avLst/>
          </a:prstGeom>
        </p:spPr>
        <p:txBody>
          <a:bodyPr/>
          <a:lstStyle>
            <a:lvl1pPr defTabSz="284400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platzhalter 33">
            <a:extLst>
              <a:ext uri="{FF2B5EF4-FFF2-40B4-BE49-F238E27FC236}">
                <a16:creationId xmlns:a16="http://schemas.microsoft.com/office/drawing/2014/main" id="{4670F045-806E-425A-86B4-32E0D5E863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6BF1CC-3BAD-4BB9-B717-3F5D044B8E8E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84FDAA4A-79CC-4CBB-9EC8-B3B7030C7E3E}" type="datetime1">
              <a:rPr lang="en-US" smtClean="0"/>
              <a:t>4/14/2020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AE4930-1E0B-4443-8FCC-3EF9232EF91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Katrin Wolf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39AC7A-0B0A-4434-9B1F-404C0CCD4F1C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83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F9339-D1CD-4C3D-9D0E-B6D872D3D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089026"/>
            <a:ext cx="10801349" cy="287972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8CBDE-B184-4EA4-86DB-E669BB3BB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4089747"/>
            <a:ext cx="10801349" cy="203959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4AFD0E6B-074F-4856-ADAE-6AFDE0AD3B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830643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1BDC80-AA5D-4A78-98B0-C69933D7F526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90E70D50-D682-4476-973E-767091493DC8}" type="datetime1">
              <a:rPr lang="en-US" smtClean="0"/>
              <a:t>4/14/2020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0564B3-250D-42F0-9534-FD2B09C5F1B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Katrin Wolf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36E6DB-4130-41F6-84C1-5598BFB23A9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7752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FDFE9C0-FC18-49FC-9D3B-448B3038E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9AEA-DA17-4F44-ABD9-A9EE010785F0}" type="datetime1">
              <a:rPr lang="en-US" smtClean="0"/>
              <a:t>4/14/2020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CA537D9-DB87-462B-9880-94A85866F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Katrin Wolf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16211B0-F335-4163-9F0F-D0713D57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25091D95-C517-4494-818D-3614D52BC3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561022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C5E7AB-4BE1-4D53-9C5E-D580649BC0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23728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0" name="Textplatzhalter 33">
            <a:extLst>
              <a:ext uri="{FF2B5EF4-FFF2-40B4-BE49-F238E27FC236}">
                <a16:creationId xmlns:a16="http://schemas.microsoft.com/office/drawing/2014/main" id="{94CAE3FC-6193-4A75-93E4-FCAA1502D07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5325" y="5448563"/>
            <a:ext cx="10801350" cy="658789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5185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FDFE9C0-FC18-49FC-9D3B-448B3038E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9AEA-DA17-4F44-ABD9-A9EE010785F0}" type="datetime1">
              <a:rPr lang="en-US" smtClean="0"/>
              <a:t>4/14/2020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CA537D9-DB87-462B-9880-94A85866F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Katrin Wolf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16211B0-F335-4163-9F0F-D0713D57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25091D95-C517-4494-818D-3614D52BC3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561022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C5E7AB-4BE1-4D53-9C5E-D580649BC0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2372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0" name="Textplatzhalter 33">
            <a:extLst>
              <a:ext uri="{FF2B5EF4-FFF2-40B4-BE49-F238E27FC236}">
                <a16:creationId xmlns:a16="http://schemas.microsoft.com/office/drawing/2014/main" id="{94CAE3FC-6193-4A75-93E4-FCAA1502D07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5325" y="430236"/>
            <a:ext cx="10801350" cy="658789"/>
          </a:xfr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8712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B15FE-2D2F-4B97-B98A-CD16A1CC5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3000786" cy="623776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3CB6C37-C5A3-4C73-9F3D-27E4BE6A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4790" y="365126"/>
            <a:ext cx="5341224" cy="723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F5D411-2DE6-483B-87D6-5859236197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34790" y="1592264"/>
            <a:ext cx="5341224" cy="44924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AD510D0-BC02-41A3-BF1B-4BEBF1628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34790" y="1089025"/>
            <a:ext cx="5341224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29C9F29-9467-4790-A990-E3BA7DDC215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99F3A75-0F37-4CCE-BF8F-C7D2800B495D}" type="datetime1">
              <a:rPr lang="en-US" smtClean="0"/>
              <a:t>4/14/2020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D1AA870-E424-487E-9777-032CB20FB80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Katrin Wolf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B620C02-7CF1-46A5-9245-1E7D7C8FFA6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6" name="Textplatzhalter 33">
            <a:extLst>
              <a:ext uri="{FF2B5EF4-FFF2-40B4-BE49-F238E27FC236}">
                <a16:creationId xmlns:a16="http://schemas.microsoft.com/office/drawing/2014/main" id="{F242F43B-6E1D-4F28-8F19-19918A2E6F6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561022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5104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B15FE-2D2F-4B97-B98A-CD16A1CC5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3968751"/>
            <a:ext cx="8651875" cy="22650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3CB6C37-C5A3-4C73-9F3D-27E4BE6A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65126"/>
            <a:ext cx="10801349" cy="723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F5D411-2DE6-483B-87D6-5859236197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1811916"/>
            <a:ext cx="7956549" cy="20379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AD510D0-BC02-41A3-BF1B-4BEBF1628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7" y="1089025"/>
            <a:ext cx="10801348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46B8C75-D5B2-4AC9-8C30-F373F3B7AE3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8C5DC6-7951-4AE0-9F11-0BA28A415A5F}" type="datetime1">
              <a:rPr lang="en-US" smtClean="0"/>
              <a:t>4/14/2020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F017C71-5FC7-42A7-83BA-25BA02E968C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Katrin Wolf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C3859DE-9B48-4A38-B4ED-4B67BB10277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6" name="Textplatzhalter 33">
            <a:extLst>
              <a:ext uri="{FF2B5EF4-FFF2-40B4-BE49-F238E27FC236}">
                <a16:creationId xmlns:a16="http://schemas.microsoft.com/office/drawing/2014/main" id="{64429B62-8741-49E0-AB30-FF383524DCD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561022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3064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1">
            <a:extLst>
              <a:ext uri="{FF2B5EF4-FFF2-40B4-BE49-F238E27FC236}">
                <a16:creationId xmlns:a16="http://schemas.microsoft.com/office/drawing/2014/main" id="{A914B142-9A3C-4A05-98CF-6ECAAF874762}"/>
              </a:ext>
            </a:extLst>
          </p:cNvPr>
          <p:cNvSpPr/>
          <p:nvPr userDrawn="1"/>
        </p:nvSpPr>
        <p:spPr>
          <a:xfrm>
            <a:off x="8668084" y="6237963"/>
            <a:ext cx="3523915" cy="62003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33A2633-E822-4B21-A181-3E155CEA4670}"/>
              </a:ext>
            </a:extLst>
          </p:cNvPr>
          <p:cNvSpPr/>
          <p:nvPr userDrawn="1"/>
        </p:nvSpPr>
        <p:spPr>
          <a:xfrm>
            <a:off x="0" y="6237963"/>
            <a:ext cx="8651874" cy="62003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909326-5AF4-4A88-97FF-ECA036979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592263"/>
            <a:ext cx="7956550" cy="453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0EB72566-25B1-4AC5-8DFD-74DB68298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36525"/>
            <a:ext cx="10801349" cy="9525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Datumsplatzhalter 19">
            <a:extLst>
              <a:ext uri="{FF2B5EF4-FFF2-40B4-BE49-F238E27FC236}">
                <a16:creationId xmlns:a16="http://schemas.microsoft.com/office/drawing/2014/main" id="{13EFEA2E-EA03-4D81-9489-7647000D9B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05550" y="6352598"/>
            <a:ext cx="12255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bg1"/>
                </a:solidFill>
              </a:defRPr>
            </a:lvl1pPr>
          </a:lstStyle>
          <a:p>
            <a:fld id="{2E72350C-EE76-435C-9172-0688999591A6}" type="datetime1">
              <a:rPr lang="en-US" smtClean="0"/>
              <a:t>4/14/2020</a:t>
            </a:fld>
            <a:endParaRPr lang="de-DE" dirty="0"/>
          </a:p>
        </p:txBody>
      </p:sp>
      <p:sp>
        <p:nvSpPr>
          <p:cNvPr id="21" name="Fußzeilenplatzhalter 20">
            <a:extLst>
              <a:ext uri="{FF2B5EF4-FFF2-40B4-BE49-F238E27FC236}">
                <a16:creationId xmlns:a16="http://schemas.microsoft.com/office/drawing/2014/main" id="{DFBBA49C-F52C-4DF5-97C3-1E373625C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91074" y="6352598"/>
            <a:ext cx="3245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363600"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60C13802-11A0-4808-BF6B-86CEA24AB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86675" y="6359905"/>
            <a:ext cx="783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bg1"/>
                </a:solidFill>
              </a:defRPr>
            </a:lvl1pPr>
          </a:lstStyle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755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2" r:id="rId4"/>
    <p:sldLayoutId id="2147483651" r:id="rId5"/>
    <p:sldLayoutId id="2147483655" r:id="rId6"/>
    <p:sldLayoutId id="2147483682" r:id="rId7"/>
    <p:sldLayoutId id="2147483657" r:id="rId8"/>
    <p:sldLayoutId id="2147483660" r:id="rId9"/>
    <p:sldLayoutId id="2147483661" r:id="rId10"/>
    <p:sldLayoutId id="2147483680" r:id="rId11"/>
    <p:sldLayoutId id="2147483681" r:id="rId12"/>
    <p:sldLayoutId id="2147483683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5750" marR="0" indent="-285750" algn="l" defTabSz="284400" rtl="0" eaLnBrk="1" fontAlgn="auto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SzPts val="2400"/>
        <a:buFont typeface="Wingdings" panose="05000000000000000000" pitchFamily="2" charset="2"/>
        <a:buChar char="§"/>
        <a:tabLst/>
        <a:defRPr lang="en-US" sz="2200" kern="1200" noProof="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8163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8038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7913" indent="-182563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pos="7582" userDrawn="1">
          <p15:clr>
            <a:srgbClr val="F26B43"/>
          </p15:clr>
        </p15:guide>
        <p15:guide id="3" pos="2933" userDrawn="1">
          <p15:clr>
            <a:srgbClr val="F26B43"/>
          </p15:clr>
        </p15:guide>
        <p15:guide id="4" pos="5450" userDrawn="1">
          <p15:clr>
            <a:srgbClr val="F26B43"/>
          </p15:clr>
        </p15:guide>
        <p15:guide id="5" orient="horz" pos="2500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orient="horz" pos="3997" userDrawn="1">
          <p15:clr>
            <a:srgbClr val="F26B43"/>
          </p15:clr>
        </p15:guide>
        <p15:guide id="8" orient="horz" pos="73" userDrawn="1">
          <p15:clr>
            <a:srgbClr val="F26B43"/>
          </p15:clr>
        </p15:guide>
        <p15:guide id="9" orient="horz" pos="686" userDrawn="1">
          <p15:clr>
            <a:srgbClr val="F26B43"/>
          </p15:clr>
        </p15:guide>
        <p15:guide id="10" orient="horz" pos="1003" userDrawn="1">
          <p15:clr>
            <a:srgbClr val="F26B43"/>
          </p15:clr>
        </p15:guide>
        <p15:guide id="11" pos="7242" userDrawn="1">
          <p15:clr>
            <a:srgbClr val="F26B43"/>
          </p15:clr>
        </p15:guide>
        <p15:guide id="12" orient="horz" pos="799" userDrawn="1">
          <p15:clr>
            <a:srgbClr val="F26B43"/>
          </p15:clr>
        </p15:guide>
        <p15:guide id="13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platzhalter 13" descr="Ein Bild, das Person, drinnen, Tisch, Text enthält.&#10;&#10;Mit sehr hoher Zuverlässigkeit generierte Beschreibung">
            <a:extLst>
              <a:ext uri="{FF2B5EF4-FFF2-40B4-BE49-F238E27FC236}">
                <a16:creationId xmlns:a16="http://schemas.microsoft.com/office/drawing/2014/main" id="{2ED45A7A-F6CD-4349-8C0F-B9B7109FA2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16" b="31216"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0875452-D548-4EEC-BA89-DE48BBA114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Introduction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Design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A381266-C22C-44E9-AF7C-EC48CA7C57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de-DE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FB4B8C9-AE9F-45D9-908E-C9725B18C6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2FA77E99-930E-4BF8-AD23-D122D2721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09768B6F-72F5-4334-94C4-24442370BA5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8" name="Fußzeilenplatzhalter 27">
            <a:extLst>
              <a:ext uri="{FF2B5EF4-FFF2-40B4-BE49-F238E27FC236}">
                <a16:creationId xmlns:a16="http://schemas.microsoft.com/office/drawing/2014/main" id="{A14D6A10-FCBD-43C4-9B24-CD6428E5EA6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791074" y="6352598"/>
            <a:ext cx="3245350" cy="365125"/>
          </a:xfrm>
        </p:spPr>
        <p:txBody>
          <a:bodyPr/>
          <a:lstStyle/>
          <a:p>
            <a:r>
              <a:rPr lang="de-DE" dirty="0"/>
              <a:t>Katrin Wolf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949606A8-74C1-4D5C-9083-2C32D4B3A7A7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7686675" y="6359905"/>
            <a:ext cx="783138" cy="365125"/>
          </a:xfrm>
        </p:spPr>
        <p:txBody>
          <a:bodyPr/>
          <a:lstStyle/>
          <a:p>
            <a:fld id="{002E4239-9C90-407D-B00F-DCBF08F5A84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C2D478FC-73A2-4952-A3FE-4CD8679761A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25" name="Rectangle 7">
            <a:extLst>
              <a:ext uri="{FF2B5EF4-FFF2-40B4-BE49-F238E27FC236}">
                <a16:creationId xmlns:a16="http://schemas.microsoft.com/office/drawing/2014/main" id="{8313B69C-47FF-475E-8B61-845683C92909}"/>
              </a:ext>
            </a:extLst>
          </p:cNvPr>
          <p:cNvSpPr/>
          <p:nvPr/>
        </p:nvSpPr>
        <p:spPr>
          <a:xfrm>
            <a:off x="0" y="5844404"/>
            <a:ext cx="12192000" cy="40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0" tIns="108000" rIns="3600000" bIns="108000" rtlCol="0" anchor="b" anchorCtr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Image Source 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https://torange.biz/stylish-background-40604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FCA28DB7-A5CF-4C19-9875-070FE4F87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695327" y="6343404"/>
            <a:ext cx="1160554" cy="40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1766234D-69AF-4EB9-9EDA-B21D4080A7C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17" b="37208"/>
          <a:stretch/>
        </p:blipFill>
        <p:spPr>
          <a:xfrm>
            <a:off x="0" y="-4050"/>
            <a:ext cx="12192000" cy="397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74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0E2F64D-B812-4675-80BC-C1E00724E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Design </a:t>
            </a:r>
            <a:r>
              <a:rPr lang="de-DE" dirty="0" err="1"/>
              <a:t>milestones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093C161-0442-46F6-A181-18BA71F1C8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Braun T3 Pocket portable </a:t>
            </a:r>
            <a:r>
              <a:rPr lang="de-DE" dirty="0" err="1"/>
              <a:t>transistor</a:t>
            </a:r>
            <a:r>
              <a:rPr lang="de-DE" dirty="0"/>
              <a:t> </a:t>
            </a:r>
            <a:r>
              <a:rPr lang="de-DE" dirty="0" err="1"/>
              <a:t>radio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Dieter Rams (1958)</a:t>
            </a:r>
          </a:p>
          <a:p>
            <a:r>
              <a:rPr lang="en-US" dirty="0"/>
              <a:t>Apple’s iPod by Jonathan </a:t>
            </a:r>
            <a:r>
              <a:rPr lang="en-US" dirty="0" err="1"/>
              <a:t>Ive</a:t>
            </a:r>
            <a:r>
              <a:rPr lang="en-US" dirty="0"/>
              <a:t>: homage to the T3 design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AFFE6E0-57D7-412D-B258-59FE778E87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6956651-FCA9-4662-A9FE-2BA0CBEDC55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Katrin Wolf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3F15632-4DCF-4E9B-ACF4-12852011475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219C43C-16BD-4D5C-9B16-A7F113279D3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 err="1"/>
              <a:t>Introduction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Design</a:t>
            </a: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85F5F020-B6D5-4A1A-B98C-9CDB8BC7E685}"/>
              </a:ext>
            </a:extLst>
          </p:cNvPr>
          <p:cNvSpPr/>
          <p:nvPr/>
        </p:nvSpPr>
        <p:spPr>
          <a:xfrm>
            <a:off x="2643963" y="5659738"/>
            <a:ext cx="9548037" cy="587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0" tIns="108000" rIns="3600000" bIns="108000" rtlCol="0" anchor="b" anchorCtr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 Source 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https://commons.wikimedia.org/wiki/File:Jon_Ive_and_</a:t>
            </a:r>
          </a:p>
          <a:p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Dieter_Rams_works.jpg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by </a:t>
            </a: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ArenysDep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70C06908-9385-4A4C-B4D1-9EB7F59091D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13" name="Bildplatzhalter 11">
            <a:extLst>
              <a:ext uri="{FF2B5EF4-FFF2-40B4-BE49-F238E27FC236}">
                <a16:creationId xmlns:a16="http://schemas.microsoft.com/office/drawing/2014/main" id="{4DE93D6E-A46B-4719-9E14-663B59FBF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" b="1600"/>
          <a:stretch>
            <a:fillRect/>
          </a:stretch>
        </p:blipFill>
        <p:spPr>
          <a:xfrm>
            <a:off x="0" y="1"/>
            <a:ext cx="3000786" cy="623375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004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0E2F64D-B812-4675-80BC-C1E00724E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Design </a:t>
            </a:r>
            <a:r>
              <a:rPr lang="de-DE" dirty="0" err="1"/>
              <a:t>milestones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093C161-0442-46F6-A181-18BA71F1C8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 dirty="0"/>
              <a:t>iPod portable </a:t>
            </a:r>
            <a:r>
              <a:rPr lang="de-DE" dirty="0" err="1"/>
              <a:t>music</a:t>
            </a:r>
            <a:r>
              <a:rPr lang="de-DE" dirty="0"/>
              <a:t> </a:t>
            </a:r>
            <a:r>
              <a:rPr lang="de-DE" dirty="0" err="1"/>
              <a:t>player</a:t>
            </a:r>
            <a:r>
              <a:rPr lang="de-DE" dirty="0"/>
              <a:t> (2001)</a:t>
            </a:r>
          </a:p>
          <a:p>
            <a:r>
              <a:rPr lang="de-DE" dirty="0"/>
              <a:t>Jonathan Ive: </a:t>
            </a:r>
            <a:r>
              <a:rPr lang="de-DE" dirty="0" err="1"/>
              <a:t>Red</a:t>
            </a:r>
            <a:r>
              <a:rPr lang="de-DE" dirty="0"/>
              <a:t> </a:t>
            </a:r>
            <a:r>
              <a:rPr lang="de-DE" dirty="0" err="1"/>
              <a:t>Dot</a:t>
            </a:r>
            <a:r>
              <a:rPr lang="de-DE" dirty="0"/>
              <a:t> Design Award</a:t>
            </a:r>
          </a:p>
          <a:p>
            <a:r>
              <a:rPr lang="en-US" dirty="0"/>
              <a:t>More than an aesthetic design: entire ecosystem including an online shop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AFFE6E0-57D7-412D-B258-59FE778E87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6956651-FCA9-4662-A9FE-2BA0CBEDC55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Katrin Wolf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3F15632-4DCF-4E9B-ACF4-12852011475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219C43C-16BD-4D5C-9B16-A7F113279D3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 err="1"/>
              <a:t>Introduction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Design</a:t>
            </a: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85F5F020-B6D5-4A1A-B98C-9CDB8BC7E685}"/>
              </a:ext>
            </a:extLst>
          </p:cNvPr>
          <p:cNvSpPr/>
          <p:nvPr/>
        </p:nvSpPr>
        <p:spPr>
          <a:xfrm>
            <a:off x="2643963" y="5659738"/>
            <a:ext cx="9548037" cy="587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0" tIns="108000" rIns="3600000" bIns="108000" rtlCol="0" anchor="b" anchorCtr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 Source 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https://commons.wikimedia.org/wiki/File:Jon_Ive_and_</a:t>
            </a:r>
          </a:p>
          <a:p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Dieter_Rams_works.jpg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by </a:t>
            </a: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ArenysDep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70C06908-9385-4A4C-B4D1-9EB7F59091D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12" name="Bildplatzhalter 8">
            <a:extLst>
              <a:ext uri="{FF2B5EF4-FFF2-40B4-BE49-F238E27FC236}">
                <a16:creationId xmlns:a16="http://schemas.microsoft.com/office/drawing/2014/main" id="{10625427-32AA-4076-BF13-40F29C4735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" b="1600"/>
          <a:stretch>
            <a:fillRect/>
          </a:stretch>
        </p:blipFill>
        <p:spPr>
          <a:xfrm>
            <a:off x="0" y="1"/>
            <a:ext cx="3000786" cy="623375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383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Perspectives</a:t>
            </a:r>
            <a:r>
              <a:rPr lang="de-DE" dirty="0"/>
              <a:t> on Design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43A54-0455-4A5D-AFB3-FDC48B4773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 err="1"/>
              <a:t>Introduction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Design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Katrin Wolf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9DC6F5D-502D-4FD0-BCFA-1058A0333C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334072E-3131-4B5A-9183-E511F2166E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7" b="14645"/>
          <a:stretch/>
        </p:blipFill>
        <p:spPr>
          <a:xfrm>
            <a:off x="0" y="0"/>
            <a:ext cx="8651875" cy="6247179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3EE400C-1D7A-4661-AF73-801726257344}"/>
              </a:ext>
            </a:extLst>
          </p:cNvPr>
          <p:cNvSpPr txBox="1">
            <a:spLocks/>
          </p:cNvSpPr>
          <p:nvPr/>
        </p:nvSpPr>
        <p:spPr>
          <a:xfrm>
            <a:off x="847724" y="1744664"/>
            <a:ext cx="7956551" cy="4537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marR="0" indent="-285750" algn="l" defTabSz="28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SzPts val="2400"/>
              <a:buFont typeface="Wingdings" panose="05000000000000000000" pitchFamily="2" charset="2"/>
              <a:buChar char="§"/>
              <a:tabLst/>
              <a:defRPr lang="en-US" sz="2200" kern="1200" noProof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8163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7913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620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de-DE" sz="2400" dirty="0"/>
          </a:p>
          <a:p>
            <a:pPr marL="0" indent="0">
              <a:buFont typeface="Wingdings" panose="05000000000000000000" pitchFamily="2" charset="2"/>
              <a:buNone/>
            </a:pPr>
            <a:endParaRPr lang="de-DE" sz="2400" dirty="0"/>
          </a:p>
          <a:p>
            <a:pPr marL="0" indent="0">
              <a:buFont typeface="Wingdings" panose="05000000000000000000" pitchFamily="2" charset="2"/>
              <a:buNone/>
            </a:pPr>
            <a:endParaRPr lang="de-DE" sz="2400" dirty="0"/>
          </a:p>
          <a:p>
            <a:pPr marL="0" indent="0">
              <a:buFont typeface="Wingdings" panose="05000000000000000000" pitchFamily="2" charset="2"/>
              <a:buNone/>
            </a:pPr>
            <a:endParaRPr lang="de-DE" sz="2400" dirty="0"/>
          </a:p>
          <a:p>
            <a:pPr marL="0" indent="0">
              <a:buFont typeface="Wingdings" panose="05000000000000000000" pitchFamily="2" charset="2"/>
              <a:buNone/>
            </a:pPr>
            <a:endParaRPr lang="de-DE" sz="2400" dirty="0"/>
          </a:p>
          <a:p>
            <a:pPr marL="0" indent="0">
              <a:buFont typeface="Wingdings" panose="05000000000000000000" pitchFamily="2" charset="2"/>
              <a:buNone/>
            </a:pPr>
            <a:endParaRPr lang="de-DE" sz="2400" dirty="0"/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highlight>
                  <a:srgbClr val="000000"/>
                </a:highlight>
              </a:rPr>
              <a:t>Design is a funny word. Some people think design means how it </a:t>
            </a:r>
            <a:r>
              <a:rPr lang="en-US" sz="2000" b="1" dirty="0">
                <a:solidFill>
                  <a:schemeClr val="bg1"/>
                </a:solidFill>
                <a:highlight>
                  <a:srgbClr val="000000"/>
                </a:highlight>
              </a:rPr>
              <a:t>looks</a:t>
            </a:r>
            <a:r>
              <a:rPr lang="en-US" sz="2000" dirty="0">
                <a:solidFill>
                  <a:schemeClr val="bg1"/>
                </a:solidFill>
                <a:highlight>
                  <a:srgbClr val="000000"/>
                </a:highlight>
              </a:rPr>
              <a:t>. But of course, if you dig deeper, it's really how it </a:t>
            </a:r>
            <a:r>
              <a:rPr lang="en-US" sz="2000" b="1" dirty="0">
                <a:solidFill>
                  <a:schemeClr val="bg1"/>
                </a:solidFill>
                <a:highlight>
                  <a:srgbClr val="000000"/>
                </a:highlight>
              </a:rPr>
              <a:t>works</a:t>
            </a:r>
            <a:r>
              <a:rPr lang="en-US" sz="2000" dirty="0">
                <a:solidFill>
                  <a:schemeClr val="bg1"/>
                </a:solidFill>
                <a:highlight>
                  <a:srgbClr val="000000"/>
                </a:highlight>
              </a:rPr>
              <a:t>.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de-DE" sz="1100" dirty="0">
                <a:solidFill>
                  <a:schemeClr val="bg1"/>
                </a:solidFill>
              </a:rPr>
              <a:t>																				   </a:t>
            </a:r>
            <a:r>
              <a:rPr lang="de-DE" sz="1100" dirty="0" err="1">
                <a:solidFill>
                  <a:schemeClr val="bg1"/>
                </a:solidFill>
              </a:rPr>
              <a:t>Seve</a:t>
            </a:r>
            <a:r>
              <a:rPr lang="de-DE" sz="1100" dirty="0">
                <a:solidFill>
                  <a:schemeClr val="bg1"/>
                </a:solidFill>
              </a:rPr>
              <a:t> Jobs 1996  </a:t>
            </a: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DF18A16E-3508-40CE-93A3-79157769ED52}"/>
              </a:ext>
            </a:extLst>
          </p:cNvPr>
          <p:cNvSpPr/>
          <p:nvPr/>
        </p:nvSpPr>
        <p:spPr>
          <a:xfrm>
            <a:off x="0" y="5844404"/>
            <a:ext cx="12192000" cy="40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0" tIns="108000" rIns="3600000" bIns="108000" rtlCol="0" anchor="b" anchorCtr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Ima</a:t>
            </a:r>
            <a:r>
              <a:rPr lang="en-US" sz="1200" dirty="0">
                <a:solidFill>
                  <a:schemeClr val="bg1"/>
                </a:solidFill>
              </a:rPr>
              <a:t>ge Source </a:t>
            </a:r>
            <a:r>
              <a:rPr lang="de-DE" sz="1200" dirty="0">
                <a:solidFill>
                  <a:schemeClr val="bg1"/>
                </a:solidFill>
              </a:rPr>
              <a:t>https://www.flickr.com/photos/8010717@N02/6216457030 </a:t>
            </a:r>
            <a:r>
              <a:rPr lang="de-DE" sz="1200" dirty="0" err="1">
                <a:solidFill>
                  <a:schemeClr val="bg1"/>
                </a:solidFill>
              </a:rPr>
              <a:t>by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Segagman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62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License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Katrin Wolf</a:t>
            </a:r>
          </a:p>
        </p:txBody>
      </p:sp>
      <p:sp>
        <p:nvSpPr>
          <p:cNvPr id="6" name="Rechteck 5"/>
          <p:cNvSpPr/>
          <p:nvPr/>
        </p:nvSpPr>
        <p:spPr>
          <a:xfrm>
            <a:off x="695325" y="67112"/>
            <a:ext cx="10881482" cy="142032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This file is licensed under the Creative Commons Attribution-Share Alike 4.0 (CC BY-SA) license: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https://creativecommons.org/licenses/by-sa/4.0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Attribution: Katrin Wolf</a:t>
            </a:r>
          </a:p>
        </p:txBody>
      </p:sp>
      <p:sp>
        <p:nvSpPr>
          <p:cNvPr id="7" name="Rechteck 6"/>
          <p:cNvSpPr/>
          <p:nvPr/>
        </p:nvSpPr>
        <p:spPr>
          <a:xfrm>
            <a:off x="695325" y="5878480"/>
            <a:ext cx="4462760" cy="369332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dirty="0"/>
              <a:t>For more content see: https</a:t>
            </a:r>
            <a:r>
              <a:rPr lang="en-US"/>
              <a:t>://hci-lecture.de</a:t>
            </a:r>
            <a:endParaRPr lang="en-US" dirty="0"/>
          </a:p>
        </p:txBody>
      </p:sp>
      <p:pic>
        <p:nvPicPr>
          <p:cNvPr id="9" name="Picture 2" descr="https://upload.wikimedia.org/wikipedia/commons/thumb/5/57/CC-BY-SA_icon_white.svg/800px-CC-BY-SA_icon_white.svg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28" y="6299798"/>
            <a:ext cx="1399149" cy="49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505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Learning Goals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F70FF-1E95-4E24-93E1-18E22E554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/>
            <a:r>
              <a:rPr lang="en-US" sz="2400" dirty="0"/>
              <a:t>Understanding what design is about</a:t>
            </a:r>
          </a:p>
          <a:p>
            <a:pPr marL="342900" indent="-342900"/>
            <a:r>
              <a:rPr lang="en-US" sz="2400" dirty="0"/>
              <a:t>Understanding the complexity of design</a:t>
            </a:r>
          </a:p>
          <a:p>
            <a:pPr marL="342900" indent="-342900"/>
            <a:r>
              <a:rPr lang="en-US" sz="2400" dirty="0"/>
              <a:t>Discussing design from different perspectives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43A54-0455-4A5D-AFB3-FDC48B4773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 err="1"/>
              <a:t>Introduction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Design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Katrin Wolf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671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Definition: Design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F70FF-1E95-4E24-93E1-18E22E554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A </a:t>
            </a:r>
            <a:r>
              <a:rPr lang="en-US" sz="2400" b="1" dirty="0"/>
              <a:t>design </a:t>
            </a:r>
            <a:r>
              <a:rPr lang="en-US" sz="2400" dirty="0"/>
              <a:t>is </a:t>
            </a:r>
          </a:p>
          <a:p>
            <a:pPr lvl="1"/>
            <a:endParaRPr lang="en-US" sz="2200" b="1" dirty="0"/>
          </a:p>
          <a:p>
            <a:pPr lvl="1"/>
            <a:r>
              <a:rPr lang="en-US" sz="2200" b="1" dirty="0"/>
              <a:t>a plan </a:t>
            </a:r>
            <a:r>
              <a:rPr lang="en-US" dirty="0"/>
              <a:t>for the construction of an object or system </a:t>
            </a:r>
            <a:r>
              <a:rPr lang="en-US" sz="2200" dirty="0"/>
              <a:t>or for the implementation of an activity or process, </a:t>
            </a:r>
          </a:p>
          <a:p>
            <a:pPr lvl="1"/>
            <a:endParaRPr lang="en-US" sz="2200" dirty="0"/>
          </a:p>
          <a:p>
            <a:pPr lvl="1"/>
            <a:r>
              <a:rPr lang="en-US" sz="2200" b="1" dirty="0"/>
              <a:t>or the result of that plan </a:t>
            </a:r>
            <a:r>
              <a:rPr lang="en-US" sz="2200" dirty="0"/>
              <a:t>or specification in the form of a prototype, product or process.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43A54-0455-4A5D-AFB3-FDC48B4773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 err="1"/>
              <a:t>Introduction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Design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Katrin Wolf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FB2DCA-FAAF-480E-9837-78F97F3E0E37}"/>
              </a:ext>
            </a:extLst>
          </p:cNvPr>
          <p:cNvSpPr/>
          <p:nvPr/>
        </p:nvSpPr>
        <p:spPr>
          <a:xfrm>
            <a:off x="0" y="5844404"/>
            <a:ext cx="12192000" cy="40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0" tIns="108000" rIns="3600000" bIns="108000" rtlCol="0" anchor="b" anchorCtr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Cambridge Dictionary of American English</a:t>
            </a:r>
          </a:p>
        </p:txBody>
      </p:sp>
      <p:sp>
        <p:nvSpPr>
          <p:cNvPr id="9" name="Sprechblase: rechteckig 8">
            <a:extLst>
              <a:ext uri="{FF2B5EF4-FFF2-40B4-BE49-F238E27FC236}">
                <a16:creationId xmlns:a16="http://schemas.microsoft.com/office/drawing/2014/main" id="{9DB43A82-F9AB-443C-9E42-DEA593A48338}"/>
              </a:ext>
            </a:extLst>
          </p:cNvPr>
          <p:cNvSpPr/>
          <p:nvPr/>
        </p:nvSpPr>
        <p:spPr>
          <a:xfrm>
            <a:off x="1378527" y="2014829"/>
            <a:ext cx="1738746" cy="469898"/>
          </a:xfrm>
          <a:prstGeom prst="wedgeRectCallo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Die Gestaltung</a:t>
            </a:r>
          </a:p>
        </p:txBody>
      </p:sp>
      <p:sp>
        <p:nvSpPr>
          <p:cNvPr id="10" name="Sprechblase: rechteckig 9">
            <a:extLst>
              <a:ext uri="{FF2B5EF4-FFF2-40B4-BE49-F238E27FC236}">
                <a16:creationId xmlns:a16="http://schemas.microsoft.com/office/drawing/2014/main" id="{690747BE-6A4A-4124-B29B-0A00E092EC6A}"/>
              </a:ext>
            </a:extLst>
          </p:cNvPr>
          <p:cNvSpPr/>
          <p:nvPr/>
        </p:nvSpPr>
        <p:spPr>
          <a:xfrm>
            <a:off x="1378527" y="3209963"/>
            <a:ext cx="1738746" cy="469898"/>
          </a:xfrm>
          <a:prstGeom prst="wedgeRectCallout">
            <a:avLst>
              <a:gd name="adj1" fmla="val 21000"/>
              <a:gd name="adj2" fmla="val 6987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Die Gestalt</a:t>
            </a:r>
          </a:p>
        </p:txBody>
      </p:sp>
    </p:spTree>
    <p:extLst>
      <p:ext uri="{BB962C8B-B14F-4D97-AF65-F5344CB8AC3E}">
        <p14:creationId xmlns:p14="http://schemas.microsoft.com/office/powerpoint/2010/main" val="150398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Design </a:t>
            </a:r>
            <a:r>
              <a:rPr lang="de-DE" dirty="0" err="1"/>
              <a:t>Disciplines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F70FF-1E95-4E24-93E1-18E22E554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1592264"/>
            <a:ext cx="3646088" cy="4537074"/>
          </a:xfrm>
        </p:spPr>
        <p:txBody>
          <a:bodyPr>
            <a:normAutofit/>
          </a:bodyPr>
          <a:lstStyle/>
          <a:p>
            <a:pPr lvl="1"/>
            <a:r>
              <a:rPr lang="de-DE" altLang="de-DE" sz="2200" dirty="0"/>
              <a:t>Architektur</a:t>
            </a:r>
          </a:p>
          <a:p>
            <a:pPr lvl="1" fontAlgn="base">
              <a:buSzTx/>
            </a:pPr>
            <a:r>
              <a:rPr lang="de-DE" altLang="de-DE" sz="2200" dirty="0"/>
              <a:t>Corporate Design</a:t>
            </a:r>
          </a:p>
          <a:p>
            <a:pPr lvl="1" fontAlgn="base">
              <a:buSzTx/>
            </a:pPr>
            <a:r>
              <a:rPr lang="de-DE" altLang="de-DE" sz="2200" dirty="0"/>
              <a:t>Datenbankdesign</a:t>
            </a:r>
          </a:p>
          <a:p>
            <a:pPr lvl="1" fontAlgn="base">
              <a:buSzTx/>
            </a:pPr>
            <a:r>
              <a:rPr lang="de-DE" altLang="de-DE" sz="2200" dirty="0"/>
              <a:t>Fotodesign</a:t>
            </a:r>
          </a:p>
          <a:p>
            <a:pPr lvl="1" fontAlgn="base">
              <a:buSzTx/>
            </a:pPr>
            <a:r>
              <a:rPr lang="de-DE" altLang="de-DE" sz="2200" dirty="0"/>
              <a:t>Game Design</a:t>
            </a:r>
          </a:p>
          <a:p>
            <a:pPr lvl="1" fontAlgn="base">
              <a:buSzTx/>
            </a:pPr>
            <a:r>
              <a:rPr lang="de-DE" altLang="de-DE" sz="2200" dirty="0"/>
              <a:t>Grafikdesign</a:t>
            </a:r>
          </a:p>
          <a:p>
            <a:pPr lvl="1" fontAlgn="base">
              <a:buSzTx/>
            </a:pPr>
            <a:r>
              <a:rPr lang="de-DE" altLang="de-DE" sz="2200" dirty="0"/>
              <a:t>Kommunikationsdesign</a:t>
            </a:r>
          </a:p>
          <a:p>
            <a:pPr lvl="1" fontAlgn="base">
              <a:buSzTx/>
            </a:pPr>
            <a:r>
              <a:rPr lang="de-DE" altLang="de-DE" sz="2200" dirty="0"/>
              <a:t>Interaktionsdesign</a:t>
            </a:r>
          </a:p>
          <a:p>
            <a:pPr lvl="1" fontAlgn="base">
              <a:buSzTx/>
            </a:pPr>
            <a:r>
              <a:rPr lang="de-DE" altLang="de-DE" sz="2200" dirty="0"/>
              <a:t>Interface Design</a:t>
            </a:r>
          </a:p>
          <a:p>
            <a:pPr lvl="1" fontAlgn="base">
              <a:buSzTx/>
            </a:pPr>
            <a:r>
              <a:rPr lang="de-DE" altLang="de-DE" sz="2200" dirty="0"/>
              <a:t>Lichtdesign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43A54-0455-4A5D-AFB3-FDC48B4773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 err="1"/>
              <a:t>Introduction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Design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Katrin Wolf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237EBDE-E436-492F-A0B1-5494BE97AC4D}"/>
              </a:ext>
            </a:extLst>
          </p:cNvPr>
          <p:cNvSpPr txBox="1">
            <a:spLocks/>
          </p:cNvSpPr>
          <p:nvPr/>
        </p:nvSpPr>
        <p:spPr>
          <a:xfrm>
            <a:off x="4341413" y="1592264"/>
            <a:ext cx="3646088" cy="4537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marR="0" indent="-285750" algn="l" defTabSz="28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SzPts val="2400"/>
              <a:buFont typeface="Wingdings" panose="05000000000000000000" pitchFamily="2" charset="2"/>
              <a:buChar char="§"/>
              <a:tabLst/>
              <a:defRPr lang="en-US" sz="2200" kern="1200" noProof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8163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7913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620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base"/>
            <a:r>
              <a:rPr lang="de-DE" altLang="de-DE" sz="2200" dirty="0"/>
              <a:t>Mediendesign</a:t>
            </a:r>
          </a:p>
          <a:p>
            <a:pPr lvl="1" fontAlgn="base"/>
            <a:r>
              <a:rPr lang="de-DE" altLang="de-DE" sz="2200" dirty="0"/>
              <a:t>Modedesign, Bekleidungsdesign</a:t>
            </a:r>
          </a:p>
          <a:p>
            <a:pPr lvl="1" fontAlgn="base"/>
            <a:r>
              <a:rPr lang="de-DE" altLang="de-DE" sz="2200" dirty="0"/>
              <a:t>Produktdesign</a:t>
            </a:r>
          </a:p>
          <a:p>
            <a:pPr lvl="1" fontAlgn="base"/>
            <a:r>
              <a:rPr lang="de-DE" altLang="de-DE" sz="2200" dirty="0"/>
              <a:t>Schmuckdesign</a:t>
            </a:r>
          </a:p>
          <a:p>
            <a:pPr lvl="1" fontAlgn="base"/>
            <a:r>
              <a:rPr lang="de-DE" altLang="de-DE" sz="2200" dirty="0"/>
              <a:t>Service Design</a:t>
            </a:r>
          </a:p>
          <a:p>
            <a:pPr lvl="1" fontAlgn="base"/>
            <a:r>
              <a:rPr lang="de-DE" altLang="de-DE" sz="2200" dirty="0"/>
              <a:t>Sound Design</a:t>
            </a:r>
          </a:p>
          <a:p>
            <a:pPr lvl="1" fontAlgn="base"/>
            <a:r>
              <a:rPr lang="de-DE" altLang="de-DE" sz="2200" dirty="0"/>
              <a:t>Textildesign</a:t>
            </a:r>
          </a:p>
          <a:p>
            <a:pPr lvl="1" fontAlgn="base"/>
            <a:r>
              <a:rPr lang="de-DE" altLang="de-DE" sz="2200" dirty="0"/>
              <a:t>Orientierungsdesign</a:t>
            </a:r>
          </a:p>
          <a:p>
            <a:pPr lvl="1" fontAlgn="base"/>
            <a:r>
              <a:rPr lang="de-DE" altLang="de-DE" sz="2200" dirty="0"/>
              <a:t>Webdesign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E7FC31A-3910-4AEC-8188-D0440FB94D5E}"/>
              </a:ext>
            </a:extLst>
          </p:cNvPr>
          <p:cNvSpPr/>
          <p:nvPr/>
        </p:nvSpPr>
        <p:spPr>
          <a:xfrm>
            <a:off x="1280160" y="3363402"/>
            <a:ext cx="1852654" cy="38166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D6CCAF0-A3AE-4AFE-B800-AF14579DE196}"/>
              </a:ext>
            </a:extLst>
          </p:cNvPr>
          <p:cNvSpPr/>
          <p:nvPr/>
        </p:nvSpPr>
        <p:spPr>
          <a:xfrm>
            <a:off x="1280159" y="4671494"/>
            <a:ext cx="2396879" cy="38166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E55B58F-2DB0-4972-9178-7A1C0AC2873E}"/>
              </a:ext>
            </a:extLst>
          </p:cNvPr>
          <p:cNvSpPr/>
          <p:nvPr/>
        </p:nvSpPr>
        <p:spPr>
          <a:xfrm>
            <a:off x="1280160" y="5134540"/>
            <a:ext cx="2154804" cy="38166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2EDD8C9E-9C7A-4990-97E5-1EEB401A56B7}"/>
              </a:ext>
            </a:extLst>
          </p:cNvPr>
          <p:cNvSpPr/>
          <p:nvPr/>
        </p:nvSpPr>
        <p:spPr>
          <a:xfrm>
            <a:off x="4966017" y="2773245"/>
            <a:ext cx="1919813" cy="38166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7EC13F2-E616-4EA4-92E0-E23C2B954C75}"/>
              </a:ext>
            </a:extLst>
          </p:cNvPr>
          <p:cNvSpPr/>
          <p:nvPr/>
        </p:nvSpPr>
        <p:spPr>
          <a:xfrm>
            <a:off x="4966016" y="5407959"/>
            <a:ext cx="1474541" cy="38166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57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Form </a:t>
            </a:r>
            <a:r>
              <a:rPr lang="de-DE" dirty="0" err="1">
                <a:solidFill>
                  <a:schemeClr val="bg1"/>
                </a:solidFill>
              </a:rPr>
              <a:t>follows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function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43A54-0455-4A5D-AFB3-FDC48B4773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 err="1"/>
              <a:t>Introduction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Design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Katrin Wolf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9DC6F5D-502D-4FD0-BCFA-1058A0333C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2" name="Picture 2" descr="https://upload.wikimedia.org/wikipedia/commons/e/ec/Louis_Sullivan_-_Wainwright_Building%2C_Seventh_%2B_Chestnut_Streets%2C_Saint_Louis%2C_St._Louis_City_County%2C_MO.jpg">
            <a:extLst>
              <a:ext uri="{FF2B5EF4-FFF2-40B4-BE49-F238E27FC236}">
                <a16:creationId xmlns:a16="http://schemas.microsoft.com/office/drawing/2014/main" id="{B21D844E-A539-44EF-8A14-9EF3E75020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1593"/>
          <a:stretch/>
        </p:blipFill>
        <p:spPr bwMode="auto">
          <a:xfrm>
            <a:off x="0" y="0"/>
            <a:ext cx="12192000" cy="624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51669D5-254E-4F02-8039-4D241E6121EA}"/>
              </a:ext>
            </a:extLst>
          </p:cNvPr>
          <p:cNvSpPr txBox="1">
            <a:spLocks/>
          </p:cNvSpPr>
          <p:nvPr/>
        </p:nvSpPr>
        <p:spPr>
          <a:xfrm>
            <a:off x="847724" y="1744664"/>
            <a:ext cx="7956551" cy="4537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marR="0" indent="-285750" algn="l" defTabSz="28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SzPts val="2400"/>
              <a:buFont typeface="Wingdings" panose="05000000000000000000" pitchFamily="2" charset="2"/>
              <a:buChar char="§"/>
              <a:tabLst/>
              <a:defRPr lang="en-US" sz="2200" kern="1200" noProof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8163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7913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620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de-DE" sz="2400" dirty="0"/>
          </a:p>
          <a:p>
            <a:pPr marL="0" indent="0">
              <a:buFont typeface="Wingdings" panose="05000000000000000000" pitchFamily="2" charset="2"/>
              <a:buNone/>
            </a:pPr>
            <a:endParaRPr lang="de-DE" sz="2400" dirty="0"/>
          </a:p>
          <a:p>
            <a:pPr marL="0" indent="0">
              <a:buFont typeface="Wingdings" panose="05000000000000000000" pitchFamily="2" charset="2"/>
              <a:buNone/>
            </a:pPr>
            <a:endParaRPr lang="de-DE" sz="2400" dirty="0"/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de-DE" sz="3600" dirty="0">
                <a:solidFill>
                  <a:schemeClr val="bg1"/>
                </a:solidFill>
                <a:highlight>
                  <a:srgbClr val="000000"/>
                </a:highlight>
              </a:rPr>
              <a:t>form </a:t>
            </a:r>
            <a:r>
              <a:rPr lang="de-DE" sz="3600" dirty="0" err="1">
                <a:solidFill>
                  <a:schemeClr val="bg1"/>
                </a:solidFill>
                <a:highlight>
                  <a:srgbClr val="000000"/>
                </a:highlight>
              </a:rPr>
              <a:t>follows</a:t>
            </a:r>
            <a:r>
              <a:rPr lang="de-DE" sz="3600" dirty="0">
                <a:solidFill>
                  <a:schemeClr val="bg1"/>
                </a:solidFill>
                <a:highlight>
                  <a:srgbClr val="000000"/>
                </a:highlight>
              </a:rPr>
              <a:t> </a:t>
            </a:r>
            <a:r>
              <a:rPr lang="de-DE" sz="3600" dirty="0" err="1">
                <a:solidFill>
                  <a:schemeClr val="bg1"/>
                </a:solidFill>
                <a:highlight>
                  <a:srgbClr val="000000"/>
                </a:highlight>
              </a:rPr>
              <a:t>function</a:t>
            </a:r>
            <a:endParaRPr lang="de-DE" sz="3600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de-DE" sz="1100" dirty="0">
                <a:solidFill>
                  <a:schemeClr val="bg1"/>
                </a:solidFill>
                <a:highlight>
                  <a:srgbClr val="000000"/>
                </a:highlight>
              </a:rPr>
              <a:t>										   Louis Sullivan 1896  </a:t>
            </a: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A231185F-87D0-4DE6-B231-3ADCFFBEAA03}"/>
              </a:ext>
            </a:extLst>
          </p:cNvPr>
          <p:cNvSpPr/>
          <p:nvPr/>
        </p:nvSpPr>
        <p:spPr>
          <a:xfrm>
            <a:off x="0" y="5659738"/>
            <a:ext cx="12192000" cy="587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0" tIns="108000" rIns="3600000" bIns="108000" rtlCol="0" anchor="b" anchorCtr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Image Source </a:t>
            </a:r>
            <a:r>
              <a:rPr lang="de-DE" sz="1200" dirty="0"/>
              <a:t>https://commons.wikimedia.org/wiki/File:Louis_Sullivan_-_Wainwright_Building,_ Seventh_%2B_Chestnut_Streets,_Saint_Louis,_St._Louis_City_County,_MO.jpg</a:t>
            </a:r>
            <a:r>
              <a:rPr lang="en-US" sz="1200" dirty="0">
                <a:solidFill>
                  <a:schemeClr val="bg1"/>
                </a:solidFill>
              </a:rPr>
              <a:t> by </a:t>
            </a:r>
            <a:r>
              <a:rPr lang="de-DE" sz="1200" dirty="0">
                <a:solidFill>
                  <a:schemeClr val="bg1"/>
                </a:solidFill>
              </a:rPr>
              <a:t>Paul Piaget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68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Examples</a:t>
            </a:r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43A54-0455-4A5D-AFB3-FDC48B4773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 err="1"/>
              <a:t>Introduction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Design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Katrin Wolf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9DC6F5D-502D-4FD0-BCFA-1058A0333C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6F392E-BFB5-4F54-A28B-A822F00836DD}"/>
              </a:ext>
            </a:extLst>
          </p:cNvPr>
          <p:cNvSpPr txBox="1">
            <a:spLocks/>
          </p:cNvSpPr>
          <p:nvPr/>
        </p:nvSpPr>
        <p:spPr>
          <a:xfrm>
            <a:off x="847724" y="1744664"/>
            <a:ext cx="7956551" cy="4537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marR="0" indent="-285750" algn="l" defTabSz="28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SzPts val="2400"/>
              <a:buFont typeface="Wingdings" panose="05000000000000000000" pitchFamily="2" charset="2"/>
              <a:buChar char="§"/>
              <a:tabLst/>
              <a:defRPr lang="en-US" sz="2200" kern="1200" noProof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8163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7913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620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de-DE" sz="2400" dirty="0"/>
          </a:p>
          <a:p>
            <a:pPr marL="0" indent="0">
              <a:buFont typeface="Wingdings" panose="05000000000000000000" pitchFamily="2" charset="2"/>
              <a:buNone/>
            </a:pPr>
            <a:endParaRPr lang="de-DE" sz="2400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5A628BCA-0344-4FB7-B07F-77876BFB96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9" b="16338"/>
          <a:stretch/>
        </p:blipFill>
        <p:spPr>
          <a:xfrm>
            <a:off x="0" y="-78168"/>
            <a:ext cx="12204769" cy="6346614"/>
          </a:xfrm>
          <a:prstGeom prst="rect">
            <a:avLst/>
          </a:prstGeom>
        </p:spPr>
      </p:pic>
      <p:sp>
        <p:nvSpPr>
          <p:cNvPr id="17" name="Rectangle 7">
            <a:extLst>
              <a:ext uri="{FF2B5EF4-FFF2-40B4-BE49-F238E27FC236}">
                <a16:creationId xmlns:a16="http://schemas.microsoft.com/office/drawing/2014/main" id="{864B9B75-1F17-41DC-80C3-7EE923ABD86D}"/>
              </a:ext>
            </a:extLst>
          </p:cNvPr>
          <p:cNvSpPr/>
          <p:nvPr/>
        </p:nvSpPr>
        <p:spPr>
          <a:xfrm>
            <a:off x="0" y="5865670"/>
            <a:ext cx="12192000" cy="402775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0" tIns="108000" rIns="3600000" bIns="108000" rtlCol="0" anchor="b" anchorCtr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Image Source </a:t>
            </a:r>
            <a:r>
              <a:rPr lang="de-DE" sz="1200" dirty="0"/>
              <a:t>https://pxhere.com/en/photo/539113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818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Examples</a:t>
            </a:r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43A54-0455-4A5D-AFB3-FDC48B4773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 err="1"/>
              <a:t>Introduction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Design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Katrin Wolf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9DC6F5D-502D-4FD0-BCFA-1058A0333C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6F392E-BFB5-4F54-A28B-A822F00836DD}"/>
              </a:ext>
            </a:extLst>
          </p:cNvPr>
          <p:cNvSpPr txBox="1">
            <a:spLocks/>
          </p:cNvSpPr>
          <p:nvPr/>
        </p:nvSpPr>
        <p:spPr>
          <a:xfrm>
            <a:off x="847724" y="1744664"/>
            <a:ext cx="7956551" cy="4537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marR="0" indent="-285750" algn="l" defTabSz="28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SzPts val="2400"/>
              <a:buFont typeface="Wingdings" panose="05000000000000000000" pitchFamily="2" charset="2"/>
              <a:buChar char="§"/>
              <a:tabLst/>
              <a:defRPr lang="en-US" sz="2200" kern="1200" noProof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8163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7913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620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de-DE" sz="2400" dirty="0"/>
          </a:p>
          <a:p>
            <a:pPr marL="0" indent="0">
              <a:buFont typeface="Wingdings" panose="05000000000000000000" pitchFamily="2" charset="2"/>
              <a:buNone/>
            </a:pPr>
            <a:endParaRPr lang="de-DE" sz="24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6BE5F11-C654-4DED-83A9-695F3CD3D7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58"/>
          <a:stretch/>
        </p:blipFill>
        <p:spPr>
          <a:xfrm>
            <a:off x="-1080" y="-1"/>
            <a:ext cx="12193080" cy="6257813"/>
          </a:xfrm>
          <a:prstGeom prst="rect">
            <a:avLst/>
          </a:prstGeom>
        </p:spPr>
      </p:pic>
      <p:sp>
        <p:nvSpPr>
          <p:cNvPr id="16" name="Rectangle 7">
            <a:extLst>
              <a:ext uri="{FF2B5EF4-FFF2-40B4-BE49-F238E27FC236}">
                <a16:creationId xmlns:a16="http://schemas.microsoft.com/office/drawing/2014/main" id="{4117FE93-0977-4B70-9B34-E884D5411DBD}"/>
              </a:ext>
            </a:extLst>
          </p:cNvPr>
          <p:cNvSpPr/>
          <p:nvPr/>
        </p:nvSpPr>
        <p:spPr>
          <a:xfrm>
            <a:off x="0" y="5855037"/>
            <a:ext cx="12192000" cy="402775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0" tIns="108000" rIns="3600000" bIns="108000" rtlCol="0" anchor="b" anchorCtr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Image Source </a:t>
            </a:r>
            <a:r>
              <a:rPr lang="de-DE" sz="1200" dirty="0"/>
              <a:t>https://www.piqsels.com/sv/public-domain-photo-foqwd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536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678624EA-8F76-4728-B035-1A847DB29BA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9" r="13769"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20E2F64D-B812-4675-80BC-C1E00724E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Disfunctional</a:t>
            </a:r>
            <a:r>
              <a:rPr lang="de-DE" dirty="0"/>
              <a:t> design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093C161-0442-46F6-A181-18BA71F1C8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Alessi‘s</a:t>
            </a:r>
            <a:r>
              <a:rPr lang="de-DE" dirty="0"/>
              <a:t> </a:t>
            </a:r>
            <a:r>
              <a:rPr lang="de-DE" dirty="0" err="1"/>
              <a:t>Juicy</a:t>
            </a:r>
            <a:r>
              <a:rPr lang="de-DE" dirty="0"/>
              <a:t> </a:t>
            </a:r>
            <a:r>
              <a:rPr lang="de-DE" dirty="0" err="1"/>
              <a:t>Salif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Philippe Starck (1990)</a:t>
            </a:r>
          </a:p>
          <a:p>
            <a:r>
              <a:rPr lang="de-DE" dirty="0"/>
              <a:t>Gold </a:t>
            </a:r>
            <a:r>
              <a:rPr lang="de-DE" dirty="0" err="1"/>
              <a:t>plated</a:t>
            </a:r>
            <a:r>
              <a:rPr lang="de-DE" dirty="0"/>
              <a:t> </a:t>
            </a:r>
            <a:r>
              <a:rPr lang="de-DE" dirty="0" err="1"/>
              <a:t>special</a:t>
            </a:r>
            <a:r>
              <a:rPr lang="de-DE" dirty="0"/>
              <a:t> </a:t>
            </a:r>
            <a:r>
              <a:rPr lang="de-DE" dirty="0" err="1"/>
              <a:t>edition</a:t>
            </a:r>
            <a:r>
              <a:rPr lang="de-DE" dirty="0"/>
              <a:t> </a:t>
            </a:r>
            <a:r>
              <a:rPr lang="de-DE" dirty="0" err="1"/>
              <a:t>comes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little</a:t>
            </a:r>
            <a:r>
              <a:rPr lang="de-DE" dirty="0"/>
              <a:t> </a:t>
            </a:r>
            <a:r>
              <a:rPr lang="de-DE" dirty="0" err="1"/>
              <a:t>paper</a:t>
            </a:r>
            <a:r>
              <a:rPr lang="de-DE" dirty="0"/>
              <a:t> </a:t>
            </a:r>
            <a:r>
              <a:rPr lang="de-DE" dirty="0" err="1"/>
              <a:t>saying</a:t>
            </a:r>
            <a:r>
              <a:rPr lang="de-DE" dirty="0"/>
              <a:t>: </a:t>
            </a:r>
          </a:p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AFFE6E0-57D7-412D-B258-59FE778E87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6956651-FCA9-4662-A9FE-2BA0CBEDC55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Katrin Wolf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3F15632-4DCF-4E9B-ACF4-12852011475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219C43C-16BD-4D5C-9B16-A7F113279D3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 err="1"/>
              <a:t>Introduction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Design</a:t>
            </a: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85F5F020-B6D5-4A1A-B98C-9CDB8BC7E685}"/>
              </a:ext>
            </a:extLst>
          </p:cNvPr>
          <p:cNvSpPr/>
          <p:nvPr/>
        </p:nvSpPr>
        <p:spPr>
          <a:xfrm>
            <a:off x="2643963" y="5844404"/>
            <a:ext cx="9548037" cy="40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0" tIns="108000" rIns="3600000" bIns="108000" rtlCol="0" anchor="b" anchorCtr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 Source 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https://de.wikipedia.org/wiki/Alessi_(Design)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by 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Niklas </a:t>
            </a: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Morberg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E0D693FA-4AF8-43F2-B312-FC2F925DBBB0}"/>
              </a:ext>
            </a:extLst>
          </p:cNvPr>
          <p:cNvSpPr/>
          <p:nvPr/>
        </p:nvSpPr>
        <p:spPr>
          <a:xfrm>
            <a:off x="3000787" y="3149058"/>
            <a:ext cx="9191214" cy="16561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0" tIns="180000" rIns="3600000" bIns="180000" rtlCol="0" anchor="t" anchorCtr="0">
            <a:spAutoFit/>
          </a:bodyPr>
          <a:lstStyle/>
          <a:p>
            <a:r>
              <a:rPr lang="en-US" sz="2000" i="1" dirty="0">
                <a:solidFill>
                  <a:schemeClr val="tx1"/>
                </a:solidFill>
              </a:rPr>
              <a:t>“</a:t>
            </a:r>
            <a:r>
              <a:rPr lang="de-DE" sz="2000" i="1" dirty="0" err="1">
                <a:solidFill>
                  <a:schemeClr val="tx1"/>
                </a:solidFill>
              </a:rPr>
              <a:t>Don‘t</a:t>
            </a:r>
            <a:r>
              <a:rPr lang="de-DE" sz="2000" i="1" dirty="0">
                <a:solidFill>
                  <a:schemeClr val="tx1"/>
                </a:solidFill>
              </a:rPr>
              <a:t> </a:t>
            </a:r>
            <a:r>
              <a:rPr lang="de-DE" sz="2000" i="1" dirty="0" err="1">
                <a:solidFill>
                  <a:schemeClr val="tx1"/>
                </a:solidFill>
              </a:rPr>
              <a:t>use</a:t>
            </a:r>
            <a:r>
              <a:rPr lang="de-DE" sz="2000" i="1" dirty="0">
                <a:solidFill>
                  <a:schemeClr val="tx1"/>
                </a:solidFill>
              </a:rPr>
              <a:t> </a:t>
            </a:r>
            <a:r>
              <a:rPr lang="de-DE" sz="2000" i="1" dirty="0" err="1">
                <a:solidFill>
                  <a:schemeClr val="tx1"/>
                </a:solidFill>
              </a:rPr>
              <a:t>this</a:t>
            </a:r>
            <a:r>
              <a:rPr lang="de-DE" sz="2000" i="1" dirty="0">
                <a:solidFill>
                  <a:schemeClr val="tx1"/>
                </a:solidFill>
              </a:rPr>
              <a:t> </a:t>
            </a:r>
            <a:r>
              <a:rPr lang="de-DE" sz="2000" i="1" dirty="0" err="1">
                <a:solidFill>
                  <a:schemeClr val="tx1"/>
                </a:solidFill>
              </a:rPr>
              <a:t>juicer</a:t>
            </a:r>
            <a:r>
              <a:rPr lang="de-DE" sz="2000" i="1" dirty="0">
                <a:solidFill>
                  <a:schemeClr val="tx1"/>
                </a:solidFill>
              </a:rPr>
              <a:t> </a:t>
            </a:r>
            <a:r>
              <a:rPr lang="de-DE" sz="2000" i="1" dirty="0" err="1">
                <a:solidFill>
                  <a:schemeClr val="tx1"/>
                </a:solidFill>
              </a:rPr>
              <a:t>to</a:t>
            </a:r>
            <a:r>
              <a:rPr lang="de-DE" sz="2000" i="1" dirty="0">
                <a:solidFill>
                  <a:schemeClr val="tx1"/>
                </a:solidFill>
              </a:rPr>
              <a:t> </a:t>
            </a:r>
            <a:r>
              <a:rPr lang="de-DE" sz="2000" i="1" dirty="0" err="1">
                <a:solidFill>
                  <a:schemeClr val="tx1"/>
                </a:solidFill>
              </a:rPr>
              <a:t>make</a:t>
            </a:r>
            <a:r>
              <a:rPr lang="de-DE" sz="2000" i="1" dirty="0">
                <a:solidFill>
                  <a:schemeClr val="tx1"/>
                </a:solidFill>
              </a:rPr>
              <a:t> </a:t>
            </a:r>
            <a:r>
              <a:rPr lang="de-DE" sz="2000" i="1" dirty="0" err="1">
                <a:solidFill>
                  <a:schemeClr val="tx1"/>
                </a:solidFill>
              </a:rPr>
              <a:t>juice</a:t>
            </a:r>
            <a:r>
              <a:rPr lang="de-DE" sz="2000" i="1" dirty="0">
                <a:solidFill>
                  <a:schemeClr val="tx1"/>
                </a:solidFill>
              </a:rPr>
              <a:t>.</a:t>
            </a:r>
            <a:br>
              <a:rPr lang="de-DE" sz="2000" i="1" dirty="0">
                <a:solidFill>
                  <a:schemeClr val="tx1"/>
                </a:solidFill>
              </a:rPr>
            </a:br>
            <a:r>
              <a:rPr lang="de-DE" sz="2000" i="1" dirty="0">
                <a:solidFill>
                  <a:schemeClr val="tx1"/>
                </a:solidFill>
              </a:rPr>
              <a:t>The </a:t>
            </a:r>
            <a:r>
              <a:rPr lang="de-DE" sz="2000" i="1" dirty="0" err="1">
                <a:solidFill>
                  <a:schemeClr val="tx1"/>
                </a:solidFill>
              </a:rPr>
              <a:t>acid</a:t>
            </a:r>
            <a:r>
              <a:rPr lang="de-DE" sz="2000" i="1" dirty="0">
                <a:solidFill>
                  <a:schemeClr val="tx1"/>
                </a:solidFill>
              </a:rPr>
              <a:t> will </a:t>
            </a:r>
            <a:r>
              <a:rPr lang="de-DE" sz="2000" i="1" dirty="0" err="1">
                <a:solidFill>
                  <a:schemeClr val="tx1"/>
                </a:solidFill>
              </a:rPr>
              <a:t>ruine</a:t>
            </a:r>
            <a:r>
              <a:rPr lang="de-DE" sz="2000" i="1" dirty="0">
                <a:solidFill>
                  <a:schemeClr val="tx1"/>
                </a:solidFill>
              </a:rPr>
              <a:t> </a:t>
            </a:r>
            <a:r>
              <a:rPr lang="de-DE" sz="2000" i="1" dirty="0" err="1">
                <a:solidFill>
                  <a:schemeClr val="tx1"/>
                </a:solidFill>
              </a:rPr>
              <a:t>the</a:t>
            </a:r>
            <a:r>
              <a:rPr lang="de-DE" sz="2000" i="1" dirty="0">
                <a:solidFill>
                  <a:schemeClr val="tx1"/>
                </a:solidFill>
              </a:rPr>
              <a:t> </a:t>
            </a:r>
            <a:r>
              <a:rPr lang="de-DE" sz="2000" i="1" dirty="0" err="1">
                <a:solidFill>
                  <a:schemeClr val="tx1"/>
                </a:solidFill>
              </a:rPr>
              <a:t>gold</a:t>
            </a:r>
            <a:r>
              <a:rPr lang="de-DE" sz="2000" i="1" dirty="0">
                <a:solidFill>
                  <a:schemeClr val="tx1"/>
                </a:solidFill>
              </a:rPr>
              <a:t> </a:t>
            </a:r>
            <a:r>
              <a:rPr lang="de-DE" sz="2000" i="1" dirty="0" err="1">
                <a:solidFill>
                  <a:schemeClr val="tx1"/>
                </a:solidFill>
              </a:rPr>
              <a:t>plating</a:t>
            </a:r>
            <a:r>
              <a:rPr lang="en-US" sz="2000" i="1" dirty="0">
                <a:solidFill>
                  <a:schemeClr val="tx1"/>
                </a:solidFill>
              </a:rPr>
              <a:t>”</a:t>
            </a:r>
          </a:p>
          <a:p>
            <a:endParaRPr lang="en-US" sz="2000" i="1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Don Norman: </a:t>
            </a:r>
            <a:r>
              <a:rPr lang="de-DE" sz="1200" dirty="0">
                <a:solidFill>
                  <a:schemeClr val="tx1"/>
                </a:solidFill>
              </a:rPr>
              <a:t>https://www.ted.com/talks/don_norman_3_ways_good_</a:t>
            </a:r>
          </a:p>
          <a:p>
            <a:r>
              <a:rPr lang="de-DE" sz="1200" dirty="0" err="1">
                <a:solidFill>
                  <a:schemeClr val="tx1"/>
                </a:solidFill>
              </a:rPr>
              <a:t>design_makes_you_happy?language</a:t>
            </a:r>
            <a:r>
              <a:rPr lang="de-DE" sz="1200" dirty="0">
                <a:solidFill>
                  <a:schemeClr val="tx1"/>
                </a:solidFill>
              </a:rPr>
              <a:t>=de#t-49049</a:t>
            </a:r>
          </a:p>
        </p:txBody>
      </p:sp>
    </p:spTree>
    <p:extLst>
      <p:ext uri="{BB962C8B-B14F-4D97-AF65-F5344CB8AC3E}">
        <p14:creationId xmlns:p14="http://schemas.microsoft.com/office/powerpoint/2010/main" val="76315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0E2F64D-B812-4675-80BC-C1E00724E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Design </a:t>
            </a:r>
            <a:r>
              <a:rPr lang="de-DE" dirty="0" err="1"/>
              <a:t>milestones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093C161-0442-46F6-A181-18BA71F1C8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A portable </a:t>
            </a:r>
            <a:r>
              <a:rPr lang="de-DE" dirty="0" err="1"/>
              <a:t>typewriter</a:t>
            </a:r>
            <a:r>
              <a:rPr lang="de-DE" dirty="0"/>
              <a:t> Olivetti Valentine (1969)</a:t>
            </a:r>
          </a:p>
          <a:p>
            <a:r>
              <a:rPr lang="en-US" dirty="0"/>
              <a:t>For use “anyplace </a:t>
            </a:r>
            <a:r>
              <a:rPr lang="en-US" i="1" dirty="0"/>
              <a:t>but</a:t>
            </a:r>
            <a:r>
              <a:rPr lang="en-US" dirty="0"/>
              <a:t> an </a:t>
            </a:r>
            <a:r>
              <a:rPr lang="en-US" i="1" dirty="0"/>
              <a:t>office</a:t>
            </a:r>
          </a:p>
          <a:p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David Bowie &amp; Dieter Rahms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AFFE6E0-57D7-412D-B258-59FE778E87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6956651-FCA9-4662-A9FE-2BA0CBEDC55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Katrin Wolf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3F15632-4DCF-4E9B-ACF4-12852011475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219C43C-16BD-4D5C-9B16-A7F113279D3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 err="1"/>
              <a:t>Introduction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Design</a:t>
            </a: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85F5F020-B6D5-4A1A-B98C-9CDB8BC7E685}"/>
              </a:ext>
            </a:extLst>
          </p:cNvPr>
          <p:cNvSpPr/>
          <p:nvPr/>
        </p:nvSpPr>
        <p:spPr>
          <a:xfrm>
            <a:off x="2643963" y="5659738"/>
            <a:ext cx="9548037" cy="587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0" tIns="108000" rIns="3600000" bIns="108000" rtlCol="0" anchor="b" anchorCtr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 https://www.flickr.com/photos/bibliodyssey/2459300706 by 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Paul K</a:t>
            </a:r>
          </a:p>
          <a:p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 https://de.wikipedia.org/wiki/Olivetti_Valentine </a:t>
            </a: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by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Davide </a:t>
            </a: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Casali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70C06908-9385-4A4C-B4D1-9EB7F59091D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82DB581D-ADB7-4D89-A2D4-D72E90270D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928358"/>
              </p:ext>
            </p:extLst>
          </p:nvPr>
        </p:nvGraphicFramePr>
        <p:xfrm>
          <a:off x="-1" y="-9412"/>
          <a:ext cx="3000786" cy="6246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r:id="rId4" imgW="5434920" imgH="11326680" progId="">
                  <p:embed/>
                </p:oleObj>
              </mc:Choice>
              <mc:Fallback>
                <p:oleObj r:id="rId4" imgW="5434920" imgH="113266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" y="-9412"/>
                        <a:ext cx="3000786" cy="62463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Grafik 13">
            <a:extLst>
              <a:ext uri="{FF2B5EF4-FFF2-40B4-BE49-F238E27FC236}">
                <a16:creationId xmlns:a16="http://schemas.microsoft.com/office/drawing/2014/main" id="{027F2A8F-015B-4E45-A38B-A9D93853272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080" y="1297478"/>
            <a:ext cx="2254920" cy="187440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33DF202-6CAB-4442-9D80-851FE05A146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1528549"/>
            <a:ext cx="2083849" cy="170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9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Interactionla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1ADDF"/>
      </a:accent1>
      <a:accent2>
        <a:srgbClr val="8ABE3F"/>
      </a:accent2>
      <a:accent3>
        <a:srgbClr val="FEC63E"/>
      </a:accent3>
      <a:accent4>
        <a:srgbClr val="EA7B34"/>
      </a:accent4>
      <a:accent5>
        <a:srgbClr val="3E444C"/>
      </a:accent5>
      <a:accent6>
        <a:srgbClr val="70AD47"/>
      </a:accent6>
      <a:hlink>
        <a:srgbClr val="0563C1"/>
      </a:hlink>
      <a:folHlink>
        <a:srgbClr val="954F72"/>
      </a:folHlink>
    </a:clrScheme>
    <a:fontScheme name="Interaction La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733</Words>
  <Application>Microsoft Office PowerPoint</Application>
  <PresentationFormat>Breitbild</PresentationFormat>
  <Paragraphs>145</Paragraphs>
  <Slides>13</Slides>
  <Notes>13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0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HelveticaNeueLT Std Med</vt:lpstr>
      <vt:lpstr>Wingdings</vt:lpstr>
      <vt:lpstr>Office Theme</vt:lpstr>
      <vt:lpstr>Introduction to Design</vt:lpstr>
      <vt:lpstr>Learning Goals</vt:lpstr>
      <vt:lpstr>Definition: Design</vt:lpstr>
      <vt:lpstr>Design Disciplines</vt:lpstr>
      <vt:lpstr>Form follows function</vt:lpstr>
      <vt:lpstr>Examples</vt:lpstr>
      <vt:lpstr>Examples</vt:lpstr>
      <vt:lpstr>Disfunctional design</vt:lpstr>
      <vt:lpstr>Design milestones</vt:lpstr>
      <vt:lpstr>Design milestones</vt:lpstr>
      <vt:lpstr>Design milestones</vt:lpstr>
      <vt:lpstr>Perspectives on Design</vt:lpstr>
      <vt:lpstr>License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Valentin Schwind</dc:creator>
  <cp:lastModifiedBy>Wolf</cp:lastModifiedBy>
  <cp:revision>488</cp:revision>
  <dcterms:created xsi:type="dcterms:W3CDTF">2017-10-10T14:10:45Z</dcterms:created>
  <dcterms:modified xsi:type="dcterms:W3CDTF">2020-04-14T06:04:07Z</dcterms:modified>
</cp:coreProperties>
</file>