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942" r:id="rId3"/>
    <p:sldId id="943" r:id="rId4"/>
    <p:sldId id="944" r:id="rId5"/>
    <p:sldId id="947" r:id="rId6"/>
    <p:sldId id="945" r:id="rId7"/>
    <p:sldId id="940" r:id="rId8"/>
    <p:sldId id="946" r:id="rId9"/>
    <p:sldId id="941" r:id="rId10"/>
    <p:sldId id="950" r:id="rId11"/>
    <p:sldId id="948" r:id="rId12"/>
    <p:sldId id="952" r:id="rId13"/>
    <p:sldId id="949" r:id="rId14"/>
    <p:sldId id="951" r:id="rId15"/>
    <p:sldId id="953" r:id="rId16"/>
    <p:sldId id="955" r:id="rId17"/>
    <p:sldId id="954" r:id="rId18"/>
    <p:sldId id="957" r:id="rId19"/>
    <p:sldId id="958" r:id="rId20"/>
    <p:sldId id="959" r:id="rId21"/>
    <p:sldId id="985" r:id="rId22"/>
    <p:sldId id="988" r:id="rId23"/>
    <p:sldId id="991" r:id="rId24"/>
    <p:sldId id="990" r:id="rId25"/>
    <p:sldId id="989" r:id="rId26"/>
    <p:sldId id="986" r:id="rId27"/>
    <p:sldId id="93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5B"/>
    <a:srgbClr val="E32322"/>
    <a:srgbClr val="F18E1C"/>
    <a:srgbClr val="6D398B"/>
    <a:srgbClr val="F4E500"/>
    <a:srgbClr val="2A71B0"/>
    <a:srgbClr val="00FFFF"/>
    <a:srgbClr val="FF0000"/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0" autoAdjust="0"/>
    <p:restoredTop sz="80056" autoAdjust="0"/>
  </p:normalViewPr>
  <p:slideViewPr>
    <p:cSldViewPr snapToGrid="0" showGuides="1">
      <p:cViewPr varScale="1">
        <p:scale>
          <a:sx n="77" d="100"/>
          <a:sy n="77" d="100"/>
        </p:scale>
        <p:origin x="1556" y="68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1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20.05.2020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972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42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08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9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88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24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73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93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 (saturation) enhanced perception of sweet taste in orange drinks and of typical flavors in peach-, kiwifruit-, orange-, and berries-based beverages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53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47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Filtering in attention + memory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Depth cues in cognition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1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76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Arousing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erregend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Exhilarating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erheiternd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Envy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Humbleness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Demut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Damnation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Vernichtung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Contempt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Verachtung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90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43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82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08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2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59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73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15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82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50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6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09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68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1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0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09D3-9A56-4D70-AB01-BC424B382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7956548" cy="11984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202085"/>
            <a:ext cx="11496675" cy="9272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380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3687" y="371953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4506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7657" y="371952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EA87B94-F2A0-427E-B660-8569B5EA09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0FE661-9432-4351-A938-CD716F2DC45E}" type="datetime1">
              <a:rPr lang="en-US" smtClean="0"/>
              <a:t>5/20/2020</a:t>
            </a:fld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07E4E8E-7AEA-4798-B41B-E44C9A4442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BF9F099-A708-492B-9666-B1030F072A2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12192000" cy="4309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8163"/>
            <a:ext cx="121932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089025"/>
            <a:ext cx="10801350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D2465A-354B-498C-8F0D-B6E8CD9140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30612BE-EB6B-4124-ADFE-524509FE9753}" type="datetime1">
              <a:rPr lang="en-US" smtClean="0"/>
              <a:t>5/20/2020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BE2AFC-6727-4FDE-8F51-E24807504BD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F3DD65-D4B6-4CBA-8F49-7C802136F5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F6A13F-5E57-4B54-BFA6-0A43527F20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8211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8651875" cy="4310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0770"/>
            <a:ext cx="8651875" cy="1190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D61675F-BC6F-4A23-9EB1-CE0952DF319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6993032-E825-44B3-A183-AF44DFB6ECC9}" type="datetime1">
              <a:rPr lang="en-US" smtClean="0"/>
              <a:t>5/20/2020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47C82-39CB-49C1-943D-69194A0B1C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5E7D11-AB38-4770-AB91-61CB403CD9D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C1A4AD-9D03-4E85-B564-9656BE5E6A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078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5/20/2020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902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ff-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5/20/2020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Katrin Wolf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1753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1089025"/>
            <a:ext cx="7956549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A33FBA-7D22-4532-AC9C-95B8E02232C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DD35FE9-67CB-4E22-B791-B28F44EF27AB}" type="datetime1">
              <a:rPr lang="en-US" smtClean="0"/>
              <a:t>5/20/2020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B7E09D-1A2C-4AFD-A321-1D82FF3C9B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605FDB6-1F62-4B0D-821E-1DDA79D2403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23" y="115888"/>
            <a:ext cx="10794052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623" y="1592264"/>
            <a:ext cx="380604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623" y="1089025"/>
            <a:ext cx="7949252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FF797D-D68B-448F-9EF9-8565E16D3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138" y="1592264"/>
            <a:ext cx="3884592" cy="4537073"/>
          </a:xfrm>
          <a:prstGeom prst="rect">
            <a:avLst/>
          </a:prstGeom>
        </p:spPr>
        <p:txBody>
          <a:bodyPr/>
          <a:lstStyle>
            <a:lvl2pPr defTabSz="687600"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CF808356-F1D3-4E54-96FE-067E960513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4285318-182B-4275-82AD-58FC8AEAF9F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271F914B-0619-4EC3-A545-3440B74C3516}" type="datetime1">
              <a:rPr lang="en-US" smtClean="0"/>
              <a:t>5/20/2020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C33625-2406-4F76-A793-8CCD27FB720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A0482F7-AF8F-4B8B-9F26-77EADFAB94A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479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108013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7" y="1268412"/>
            <a:ext cx="10801348" cy="4860926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4670F045-806E-425A-86B4-32E0D5E863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6BF1CC-3BAD-4BB9-B717-3F5D044B8E8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4FDAA4A-79CC-4CBB-9EC8-B3B7030C7E3E}" type="datetime1">
              <a:rPr lang="en-US" smtClean="0"/>
              <a:t>5/20/2020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AE4930-1E0B-4443-8FCC-3EF9232EF9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39AC7A-0B0A-4434-9B1F-404C0CCD4F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8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9339-D1CD-4C3D-9D0E-B6D872D3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89026"/>
            <a:ext cx="10801349" cy="28797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4AFD0E6B-074F-4856-ADAE-6AFDE0AD3B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830643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1BDC80-AA5D-4A78-98B0-C69933D7F52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0E70D50-D682-4476-973E-767091493DC8}" type="datetime1">
              <a:rPr lang="en-US" smtClean="0"/>
              <a:t>5/20/2020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0564B3-250D-42F0-9534-FD2B09C5F1B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36E6DB-4130-41F6-84C1-5598BFB23A9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75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DFE9C0-FC18-49FC-9D3B-448B3038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9AEA-DA17-4F44-ABD9-A9EE010785F0}" type="datetime1">
              <a:rPr lang="en-US" smtClean="0"/>
              <a:t>5/20/2020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5448563"/>
            <a:ext cx="10801350" cy="658789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tx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18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DFE9C0-FC18-49FC-9D3B-448B3038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9AEA-DA17-4F44-ABD9-A9EE010785F0}" type="datetime1">
              <a:rPr lang="en-US" smtClean="0"/>
              <a:t>5/20/2020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430236"/>
            <a:ext cx="10801350" cy="658789"/>
          </a:xfr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tx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8712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3000786" cy="6233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 rot="5400000">
            <a:off x="-370283" y="3371399"/>
            <a:ext cx="68580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790" y="365126"/>
            <a:ext cx="5341224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4790" y="1592264"/>
            <a:ext cx="5341224" cy="44924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4790" y="1089025"/>
            <a:ext cx="5341224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9C9F29-9467-4790-A990-E3BA7DDC215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99F3A75-0F37-4CCE-BF8F-C7D2800B495D}" type="datetime1">
              <a:rPr lang="en-US" smtClean="0"/>
              <a:t>5/20/2020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1AA870-E424-487E-9777-032CB20FB80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620C02-7CF1-46A5-9245-1E7D7C8FFA6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242F43B-6E1D-4F28-8F19-19918A2E6F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10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968751"/>
            <a:ext cx="8651875" cy="2265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3846158"/>
            <a:ext cx="8651875" cy="1225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1811916"/>
            <a:ext cx="7956549" cy="20379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6B8C75-D5B2-4AC9-8C30-F373F3B7AE3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28C5DC6-7951-4AE0-9F11-0BA28A415A5F}" type="datetime1">
              <a:rPr lang="en-US" smtClean="0"/>
              <a:t>5/20/2020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017C71-5FC7-42A7-83BA-25BA02E968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3859DE-9B48-4A38-B4ED-4B67BB10277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64429B62-8741-49E0-AB30-FF383524DC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3064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8084" y="6237963"/>
            <a:ext cx="3523915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237963"/>
            <a:ext cx="8651874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909326-5AF4-4A88-97FF-ECA036979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592263"/>
            <a:ext cx="795655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0EB72566-25B1-4AC5-8DFD-74DB6829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36525"/>
            <a:ext cx="10801349" cy="95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Datumsplatzhalter 19">
            <a:extLst>
              <a:ext uri="{FF2B5EF4-FFF2-40B4-BE49-F238E27FC236}">
                <a16:creationId xmlns:a16="http://schemas.microsoft.com/office/drawing/2014/main" id="{13EFEA2E-EA03-4D81-9489-7647000D9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5550" y="6352598"/>
            <a:ext cx="1225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2E72350C-EE76-435C-9172-0688999591A6}" type="datetime1">
              <a:rPr lang="en-US" smtClean="0"/>
              <a:t>5/20/2020</a:t>
            </a:fld>
            <a:endParaRPr lang="de-DE" dirty="0"/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DFBBA49C-F52C-4DF5-97C3-1E373625C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1074" y="6352598"/>
            <a:ext cx="3245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63600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60C13802-11A0-4808-BF6B-86CEA24A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675" y="6359905"/>
            <a:ext cx="783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51" r:id="rId5"/>
    <p:sldLayoutId id="2147483655" r:id="rId6"/>
    <p:sldLayoutId id="2147483682" r:id="rId7"/>
    <p:sldLayoutId id="2147483657" r:id="rId8"/>
    <p:sldLayoutId id="2147483660" r:id="rId9"/>
    <p:sldLayoutId id="2147483661" r:id="rId10"/>
    <p:sldLayoutId id="2147483680" r:id="rId11"/>
    <p:sldLayoutId id="2147483681" r:id="rId12"/>
    <p:sldLayoutId id="214748368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marR="0" indent="-285750" algn="l" defTabSz="284400" rtl="0" eaLnBrk="1" fontAlgn="auto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SzPts val="2400"/>
        <a:buFont typeface="Wingdings" panose="05000000000000000000" pitchFamily="2" charset="2"/>
        <a:buChar char="§"/>
        <a:tabLst/>
        <a:defRPr lang="en-US" sz="2200" kern="1200" noProof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7913" indent="-1825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100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  <p15:guide id="13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lQEoJaLQR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875452-D548-4EEC-BA89-DE48BBA114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de-DE" dirty="0"/>
            </a:br>
            <a:r>
              <a:rPr lang="de-DE" dirty="0"/>
              <a:t>Color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381266-C22C-44E9-AF7C-EC48CA7C57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FB4B8C9-AE9F-45D9-908E-C9725B18C6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FA77E99-930E-4BF8-AD23-D122D2721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9768B6F-72F5-4334-94C4-24442370BA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A14D6A10-FCBD-43C4-9B24-CD6428E5EA6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8791074" y="6352598"/>
            <a:ext cx="3245350" cy="365125"/>
          </a:xfrm>
        </p:spPr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49606A8-74C1-4D5C-9083-2C32D4B3A7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7686675" y="6359905"/>
            <a:ext cx="783138" cy="365125"/>
          </a:xfrm>
        </p:spPr>
        <p:txBody>
          <a:bodyPr/>
          <a:lstStyle/>
          <a:p>
            <a:fld id="{002E4239-9C90-407D-B00F-DCBF08F5A84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2D478FC-73A2-4952-A3FE-4CD8679761A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6A52E9-D2F7-4276-AA42-83B9923B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019EFA4-1AFD-4BB0-8EA8-60D192656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7" b="46723"/>
          <a:stretch/>
        </p:blipFill>
        <p:spPr>
          <a:xfrm>
            <a:off x="0" y="0"/>
            <a:ext cx="12187275" cy="396874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4A83ED6-CAF7-4F3F-A4DB-5D8FABA222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8" b="50019"/>
          <a:stretch/>
        </p:blipFill>
        <p:spPr>
          <a:xfrm>
            <a:off x="0" y="7205"/>
            <a:ext cx="12192000" cy="39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74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6E6A7903-062E-40B4-B5BA-1F9F4D5628A8}"/>
              </a:ext>
            </a:extLst>
          </p:cNvPr>
          <p:cNvSpPr/>
          <p:nvPr/>
        </p:nvSpPr>
        <p:spPr>
          <a:xfrm>
            <a:off x="-1" y="5854402"/>
            <a:ext cx="12780336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Source 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https://publicdomainvectors.org/de/kostenlose-vektorgrafiken/K%C3%BCchensp%C3%BCle/79158.html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39B3863-04B6-44FE-BEBF-426617F8E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7" b="9827"/>
          <a:stretch/>
        </p:blipFill>
        <p:spPr>
          <a:xfrm>
            <a:off x="1574208" y="873858"/>
            <a:ext cx="6198781" cy="498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51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0D02DE7-A6FE-4673-89E2-C13FB74836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3"/>
          <a:stretch/>
        </p:blipFill>
        <p:spPr>
          <a:xfrm>
            <a:off x="0" y="-1"/>
            <a:ext cx="12192000" cy="623731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7FAD2F0-8EE8-45F1-A67A-84D5E61B7C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41" b="9051"/>
          <a:stretch/>
        </p:blipFill>
        <p:spPr>
          <a:xfrm>
            <a:off x="-2" y="-701"/>
            <a:ext cx="6096002" cy="6237314"/>
          </a:xfrm>
          <a:prstGeom prst="rect">
            <a:avLst/>
          </a:prstGeom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14218089-8C4E-4943-B22E-BA0028856AE0}"/>
              </a:ext>
            </a:extLst>
          </p:cNvPr>
          <p:cNvSpPr/>
          <p:nvPr/>
        </p:nvSpPr>
        <p:spPr>
          <a:xfrm>
            <a:off x="-1" y="5485070"/>
            <a:ext cx="13301331" cy="772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Source </a:t>
            </a:r>
            <a:r>
              <a:rPr lang="de-DE" sz="1200" dirty="0">
                <a:solidFill>
                  <a:schemeClr val="bg1"/>
                </a:solidFill>
              </a:rPr>
              <a:t>https://www.wallpaperflare.com/blue-wall-city-and-urban-chair-chairs-color-colour-door-wallpaper-aziep &amp; after https://www.pexels.com/photo/close-up-photography-of-body-of-water-1439227/ </a:t>
            </a:r>
            <a:r>
              <a:rPr lang="de-DE" sz="1200" dirty="0" err="1">
                <a:solidFill>
                  <a:schemeClr val="bg1"/>
                </a:solidFill>
              </a:rPr>
              <a:t>by</a:t>
            </a:r>
            <a:r>
              <a:rPr lang="de-DE" sz="1200" dirty="0">
                <a:solidFill>
                  <a:schemeClr val="bg1"/>
                </a:solidFill>
              </a:rPr>
              <a:t>  Tim </a:t>
            </a:r>
            <a:r>
              <a:rPr lang="de-DE" sz="1200" dirty="0" err="1">
                <a:solidFill>
                  <a:schemeClr val="bg1"/>
                </a:solidFill>
              </a:rPr>
              <a:t>Mossholder</a:t>
            </a:r>
            <a:endParaRPr lang="de-DE" sz="1200" dirty="0">
              <a:solidFill>
                <a:schemeClr val="bg1"/>
              </a:solidFill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Paper on </a:t>
            </a:r>
            <a:r>
              <a:rPr lang="de-DE" sz="1200" dirty="0" err="1">
                <a:solidFill>
                  <a:schemeClr val="bg1"/>
                </a:solidFill>
              </a:rPr>
              <a:t>color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affects</a:t>
            </a:r>
            <a:r>
              <a:rPr lang="de-DE" sz="1200" dirty="0">
                <a:solidFill>
                  <a:schemeClr val="bg1"/>
                </a:solidFill>
              </a:rPr>
              <a:t>: </a:t>
            </a:r>
            <a:r>
              <a:rPr lang="en-US" sz="1200" dirty="0">
                <a:solidFill>
                  <a:schemeClr val="bg1"/>
                </a:solidFill>
              </a:rPr>
              <a:t>Ho, </a:t>
            </a:r>
            <a:r>
              <a:rPr lang="en-US" sz="1200" dirty="0" err="1">
                <a:solidFill>
                  <a:schemeClr val="bg1"/>
                </a:solidFill>
              </a:rPr>
              <a:t>Hsin</a:t>
            </a:r>
            <a:r>
              <a:rPr lang="en-US" sz="1200" dirty="0">
                <a:solidFill>
                  <a:schemeClr val="bg1"/>
                </a:solidFill>
              </a:rPr>
              <a:t>-Ni. (2015). Color-temperature correspondence and its impact on object temperature perception. </a:t>
            </a:r>
          </a:p>
        </p:txBody>
      </p:sp>
    </p:spTree>
    <p:extLst>
      <p:ext uri="{BB962C8B-B14F-4D97-AF65-F5344CB8AC3E}">
        <p14:creationId xmlns:p14="http://schemas.microsoft.com/office/powerpoint/2010/main" val="127296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910A8D1-BA3C-4659-B9E9-BAAA1AA95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20" y="335703"/>
            <a:ext cx="5895857" cy="5854402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B3340459-3D20-45D7-A522-40880B81C04D}"/>
              </a:ext>
            </a:extLst>
          </p:cNvPr>
          <p:cNvSpPr/>
          <p:nvPr/>
        </p:nvSpPr>
        <p:spPr>
          <a:xfrm>
            <a:off x="-1" y="5854402"/>
            <a:ext cx="14077508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After 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https://www.needpix.com/photo/20770/chat-language-communication-speech-conversation-message-symbol-sign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1D4B352-3B5C-4DA2-9765-8283E7C5E7CA}"/>
              </a:ext>
            </a:extLst>
          </p:cNvPr>
          <p:cNvSpPr txBox="1"/>
          <p:nvPr/>
        </p:nvSpPr>
        <p:spPr>
          <a:xfrm>
            <a:off x="3552590" y="1525192"/>
            <a:ext cx="3207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</a:rPr>
              <a:t>Cold </a:t>
            </a:r>
            <a:r>
              <a:rPr lang="de-DE" sz="4000" dirty="0" err="1">
                <a:solidFill>
                  <a:srgbClr val="0070C0"/>
                </a:solidFill>
              </a:rPr>
              <a:t>blooded</a:t>
            </a:r>
            <a:endParaRPr lang="de-DE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67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B82DD68-5C33-463C-9DCA-98D0D21C5D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4"/>
          <a:stretch/>
        </p:blipFill>
        <p:spPr>
          <a:xfrm>
            <a:off x="-11354" y="-2"/>
            <a:ext cx="12214707" cy="623731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FAC4F77-EFA8-4C1F-B3C7-0A12DCCEDD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7" r="16105"/>
          <a:stretch/>
        </p:blipFill>
        <p:spPr>
          <a:xfrm>
            <a:off x="0" y="0"/>
            <a:ext cx="6096000" cy="6266844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4D7B6305-9355-456C-A4ED-8B0AAC49E836}"/>
              </a:ext>
            </a:extLst>
          </p:cNvPr>
          <p:cNvSpPr/>
          <p:nvPr/>
        </p:nvSpPr>
        <p:spPr>
          <a:xfrm>
            <a:off x="-1" y="5854402"/>
            <a:ext cx="15406578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Image Source </a:t>
            </a:r>
            <a:r>
              <a:rPr lang="de-DE" sz="1200" dirty="0">
                <a:solidFill>
                  <a:schemeClr val="tx1"/>
                </a:solidFill>
              </a:rPr>
              <a:t>https://www.flickr.com/photos/fotologic/269171407 </a:t>
            </a:r>
            <a:r>
              <a:rPr lang="de-DE" sz="1200" dirty="0" err="1">
                <a:solidFill>
                  <a:schemeClr val="tx1"/>
                </a:solidFill>
              </a:rPr>
              <a:t>by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fotologic</a:t>
            </a:r>
            <a:r>
              <a:rPr lang="de-DE" sz="1200" dirty="0">
                <a:solidFill>
                  <a:schemeClr val="tx1"/>
                </a:solidFill>
              </a:rPr>
              <a:t> &amp; https://upload.wikimedia.org/wikipedia/de/c/c8/Glut.jpg </a:t>
            </a:r>
            <a:r>
              <a:rPr lang="de-DE" sz="1200" dirty="0" err="1">
                <a:solidFill>
                  <a:schemeClr val="tx1"/>
                </a:solidFill>
              </a:rPr>
              <a:t>by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Summi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8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910A8D1-BA3C-4659-B9E9-BAAA1AA95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20" y="335703"/>
            <a:ext cx="5895857" cy="5854402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B3340459-3D20-45D7-A522-40880B81C04D}"/>
              </a:ext>
            </a:extLst>
          </p:cNvPr>
          <p:cNvSpPr/>
          <p:nvPr/>
        </p:nvSpPr>
        <p:spPr>
          <a:xfrm>
            <a:off x="-1" y="5854402"/>
            <a:ext cx="14077508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After 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https://www.needpix.com/photo/20770/chat-language-communication-speech-conversation-message-symbol-sign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1D4B352-3B5C-4DA2-9765-8283E7C5E7CA}"/>
              </a:ext>
            </a:extLst>
          </p:cNvPr>
          <p:cNvSpPr txBox="1"/>
          <p:nvPr/>
        </p:nvSpPr>
        <p:spPr>
          <a:xfrm>
            <a:off x="3552590" y="1525192"/>
            <a:ext cx="3418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rgbClr val="FF0000"/>
                </a:solidFill>
              </a:rPr>
              <a:t>Warm </a:t>
            </a:r>
            <a:r>
              <a:rPr lang="de-DE" sz="4000" dirty="0" err="1">
                <a:solidFill>
                  <a:srgbClr val="FF0000"/>
                </a:solidFill>
              </a:rPr>
              <a:t>regards</a:t>
            </a:r>
            <a:endParaRPr lang="de-DE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63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DF0E112-3589-4BC3-ABDA-870162C04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20" y="335702"/>
            <a:ext cx="9580770" cy="5854403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078F0C3C-07F4-4BF7-B6D0-B26C27C3A3EA}"/>
              </a:ext>
            </a:extLst>
          </p:cNvPr>
          <p:cNvSpPr/>
          <p:nvPr/>
        </p:nvSpPr>
        <p:spPr>
          <a:xfrm>
            <a:off x="-1" y="5854402"/>
            <a:ext cx="14077508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After 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https://www.n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</a:rPr>
              <a:t>eedpix.com/photo/20770/chat-langu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age-communication-speech-conversation-message-symbol-sign.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Herz 11">
            <a:extLst>
              <a:ext uri="{FF2B5EF4-FFF2-40B4-BE49-F238E27FC236}">
                <a16:creationId xmlns:a16="http://schemas.microsoft.com/office/drawing/2014/main" id="{C1179A4D-28CD-4C75-9437-197024CC515A}"/>
              </a:ext>
            </a:extLst>
          </p:cNvPr>
          <p:cNvSpPr/>
          <p:nvPr/>
        </p:nvSpPr>
        <p:spPr>
          <a:xfrm>
            <a:off x="6827700" y="1075827"/>
            <a:ext cx="2137144" cy="1765004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225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DF0E112-3589-4BC3-ABDA-870162C04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20" y="335702"/>
            <a:ext cx="9580770" cy="5854403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078F0C3C-07F4-4BF7-B6D0-B26C27C3A3EA}"/>
              </a:ext>
            </a:extLst>
          </p:cNvPr>
          <p:cNvSpPr/>
          <p:nvPr/>
        </p:nvSpPr>
        <p:spPr>
          <a:xfrm>
            <a:off x="-1" y="5669736"/>
            <a:ext cx="14077508" cy="587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After 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https://www.n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</a:rPr>
              <a:t>eedpix.com/photo/20770/chat-langu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age-communication-speech-conversation-message-symbol-sign &amp; https://de.m.wikipedia.org/</a:t>
            </a:r>
            <a:r>
              <a:rPr lang="de-DE" sz="1200" dirty="0">
                <a:solidFill>
                  <a:schemeClr val="bg1">
                    <a:lumMod val="75000"/>
                  </a:schemeClr>
                </a:solidFill>
              </a:rPr>
              <a:t>wiki/Datei:Stop_sign.png </a:t>
            </a:r>
            <a:r>
              <a:rPr lang="de-DE" sz="1200" dirty="0" err="1">
                <a:solidFill>
                  <a:schemeClr val="bg1">
                    <a:lumMod val="75000"/>
                  </a:schemeClr>
                </a:solidFill>
              </a:rPr>
              <a:t>by</a:t>
            </a:r>
            <a:r>
              <a:rPr lang="de-DE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75000"/>
                  </a:schemeClr>
                </a:solidFill>
              </a:rPr>
              <a:t>Dbenb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enn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9D36C41-F43F-40D3-9F24-EC4F3D6A2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5" y="954203"/>
            <a:ext cx="1875995" cy="18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40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078F0C3C-07F4-4BF7-B6D0-B26C27C3A3EA}"/>
              </a:ext>
            </a:extLst>
          </p:cNvPr>
          <p:cNvSpPr/>
          <p:nvPr/>
        </p:nvSpPr>
        <p:spPr>
          <a:xfrm>
            <a:off x="-1" y="5485070"/>
            <a:ext cx="14077508" cy="772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After 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https://www.flickr.com/photos/160866001@N07/48913239888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by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Marco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Verch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Paper on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color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affect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Bayarri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Calvo, E.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Costell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and L. Duran, "Influence of color on perception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ofsweetness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fruit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flavor of fruit drinks," Food Science and Technology International, vol. 7, pp. 399–404, 2001.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Denkblase: wolkenförmig 13">
            <a:extLst>
              <a:ext uri="{FF2B5EF4-FFF2-40B4-BE49-F238E27FC236}">
                <a16:creationId xmlns:a16="http://schemas.microsoft.com/office/drawing/2014/main" id="{248B2A41-F6B7-42EB-914D-FEEC7CB13A3D}"/>
              </a:ext>
            </a:extLst>
          </p:cNvPr>
          <p:cNvSpPr/>
          <p:nvPr/>
        </p:nvSpPr>
        <p:spPr>
          <a:xfrm>
            <a:off x="6549573" y="-375537"/>
            <a:ext cx="3840480" cy="2424223"/>
          </a:xfrm>
          <a:prstGeom prst="cloudCallout">
            <a:avLst>
              <a:gd name="adj1" fmla="val -75938"/>
              <a:gd name="adj2" fmla="val 301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B0B001E-285E-41AC-938A-F9BA28F47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979" y="113009"/>
            <a:ext cx="2472521" cy="139079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2F84385-1175-441D-B38E-192AB4140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92" y="338912"/>
            <a:ext cx="5146158" cy="514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The brain integrates visual biasing multimodal </a:t>
            </a:r>
            <a:r>
              <a:rPr lang="de-DE" sz="2400" dirty="0" err="1"/>
              <a:t>perception</a:t>
            </a:r>
            <a:r>
              <a:rPr lang="de-DE" sz="2400" dirty="0"/>
              <a:t> </a:t>
            </a:r>
            <a:r>
              <a:rPr lang="de-DE" sz="2400" dirty="0" err="1"/>
              <a:t>toward</a:t>
            </a:r>
            <a:r>
              <a:rPr lang="de-DE" sz="2400" dirty="0"/>
              <a:t> expectations</a:t>
            </a:r>
            <a:r>
              <a:rPr lang="de-DE" sz="2400" baseline="30000" dirty="0"/>
              <a:t>1</a:t>
            </a:r>
          </a:p>
          <a:p>
            <a:r>
              <a:rPr lang="de-DE" sz="2400" dirty="0"/>
              <a:t>Color </a:t>
            </a:r>
            <a:r>
              <a:rPr lang="de-DE" sz="2400" dirty="0" err="1"/>
              <a:t>biases</a:t>
            </a:r>
            <a:r>
              <a:rPr lang="de-DE" sz="2400" dirty="0"/>
              <a:t> </a:t>
            </a:r>
            <a:r>
              <a:rPr lang="de-DE" sz="2400" dirty="0" err="1"/>
              <a:t>perception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endParaRPr lang="de-DE" sz="2400" dirty="0"/>
          </a:p>
          <a:p>
            <a:pPr lvl="1"/>
            <a:r>
              <a:rPr lang="de-DE" sz="2200" dirty="0" err="1"/>
              <a:t>Temperature</a:t>
            </a:r>
            <a:endParaRPr lang="de-DE" sz="2200" dirty="0"/>
          </a:p>
          <a:p>
            <a:pPr lvl="1"/>
            <a:r>
              <a:rPr lang="de-DE" sz="2200" dirty="0"/>
              <a:t>Taste</a:t>
            </a:r>
          </a:p>
          <a:p>
            <a:pPr lvl="1"/>
            <a:r>
              <a:rPr lang="de-DE" sz="2200" dirty="0" err="1"/>
              <a:t>Smell</a:t>
            </a:r>
            <a:endParaRPr lang="de-DE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078F0C3C-07F4-4BF7-B6D0-B26C27C3A3EA}"/>
              </a:ext>
            </a:extLst>
          </p:cNvPr>
          <p:cNvSpPr/>
          <p:nvPr/>
        </p:nvSpPr>
        <p:spPr>
          <a:xfrm>
            <a:off x="-1" y="5854402"/>
            <a:ext cx="14077508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M. O. Ernst and M. S. Banks, "Humans integrate visual and haptic information in a statistically 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optimal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fashion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," 2002.</a:t>
            </a:r>
          </a:p>
        </p:txBody>
      </p:sp>
    </p:spTree>
    <p:extLst>
      <p:ext uri="{BB962C8B-B14F-4D97-AF65-F5344CB8AC3E}">
        <p14:creationId xmlns:p14="http://schemas.microsoft.com/office/powerpoint/2010/main" val="1500450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learnt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The brain </a:t>
            </a:r>
            <a:r>
              <a:rPr lang="de-DE" sz="2400" dirty="0" err="1"/>
              <a:t>stores</a:t>
            </a:r>
            <a:r>
              <a:rPr lang="de-DE" sz="2400" dirty="0"/>
              <a:t> </a:t>
            </a:r>
            <a:r>
              <a:rPr lang="de-DE" sz="2400" dirty="0" err="1"/>
              <a:t>memory</a:t>
            </a:r>
            <a:r>
              <a:rPr lang="de-DE" sz="2400" dirty="0"/>
              <a:t> in </a:t>
            </a:r>
            <a:r>
              <a:rPr lang="de-DE" sz="2400" dirty="0" err="1"/>
              <a:t>association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emotions</a:t>
            </a:r>
            <a:r>
              <a:rPr lang="de-DE" sz="2400" dirty="0"/>
              <a:t> (</a:t>
            </a:r>
            <a:r>
              <a:rPr lang="de-DE" sz="2400" dirty="0" err="1"/>
              <a:t>conditioning</a:t>
            </a:r>
            <a:r>
              <a:rPr lang="de-DE" sz="2400" dirty="0"/>
              <a:t>)</a:t>
            </a:r>
          </a:p>
          <a:p>
            <a:pPr lvl="1"/>
            <a:r>
              <a:rPr lang="de-DE" sz="2200" dirty="0"/>
              <a:t>Color (also) </a:t>
            </a:r>
            <a:r>
              <a:rPr lang="de-DE" sz="2200" dirty="0" err="1"/>
              <a:t>biases</a:t>
            </a:r>
            <a:r>
              <a:rPr lang="de-DE" sz="2200" dirty="0"/>
              <a:t> </a:t>
            </a:r>
            <a:r>
              <a:rPr lang="de-DE" sz="2200" dirty="0" err="1"/>
              <a:t>cognition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c</a:t>
            </a:r>
            <a:r>
              <a:rPr lang="de-DE" dirty="0" err="1"/>
              <a:t>ultural</a:t>
            </a:r>
            <a:r>
              <a:rPr lang="de-DE" dirty="0"/>
              <a:t> </a:t>
            </a:r>
            <a:r>
              <a:rPr lang="de-DE" dirty="0" err="1"/>
              <a:t>meanings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symbols</a:t>
            </a:r>
            <a:endParaRPr lang="de-DE" dirty="0"/>
          </a:p>
          <a:p>
            <a:pPr lvl="2"/>
            <a:r>
              <a:rPr lang="de-DE" dirty="0"/>
              <a:t>Black -&gt; </a:t>
            </a:r>
            <a:r>
              <a:rPr lang="de-DE" dirty="0" err="1"/>
              <a:t>dead</a:t>
            </a:r>
            <a:r>
              <a:rPr lang="de-DE" dirty="0"/>
              <a:t> (in West Europe)</a:t>
            </a:r>
          </a:p>
          <a:p>
            <a:pPr lvl="2"/>
            <a:r>
              <a:rPr lang="de-DE" dirty="0"/>
              <a:t>White -&gt; </a:t>
            </a:r>
            <a:r>
              <a:rPr lang="de-DE" dirty="0" err="1"/>
              <a:t>dead</a:t>
            </a:r>
            <a:r>
              <a:rPr lang="de-DE" dirty="0"/>
              <a:t> (in Japan)</a:t>
            </a:r>
          </a:p>
          <a:p>
            <a:r>
              <a:rPr lang="en-US" sz="2400" dirty="0"/>
              <a:t>In pre-attentive processing, some colors are harder to filter (red)</a:t>
            </a:r>
          </a:p>
          <a:p>
            <a:pPr lvl="1"/>
            <a:r>
              <a:rPr lang="en-US" sz="2200" dirty="0"/>
              <a:t>attention of some colors (red) is higher</a:t>
            </a:r>
          </a:p>
          <a:p>
            <a:r>
              <a:rPr lang="en-US" sz="2400" dirty="0"/>
              <a:t>Colors serve as depth cues</a:t>
            </a:r>
          </a:p>
          <a:p>
            <a:pPr lvl="1"/>
            <a:r>
              <a:rPr lang="en-US" sz="2200" dirty="0"/>
              <a:t>blue -&gt; far away</a:t>
            </a:r>
          </a:p>
          <a:p>
            <a:pPr lvl="1"/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688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Affective</a:t>
            </a:r>
            <a:r>
              <a:rPr lang="de-DE" dirty="0"/>
              <a:t>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31561BC-2C8B-4004-91BA-C4A2A9C6729D}"/>
              </a:ext>
            </a:extLst>
          </p:cNvPr>
          <p:cNvSpPr txBox="1">
            <a:spLocks/>
          </p:cNvSpPr>
          <p:nvPr/>
        </p:nvSpPr>
        <p:spPr>
          <a:xfrm>
            <a:off x="847724" y="1730809"/>
            <a:ext cx="7956551" cy="4537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de-DE" sz="1100" dirty="0">
                <a:solidFill>
                  <a:schemeClr val="bg1"/>
                </a:solidFill>
              </a:rPr>
              <a:t>																						 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de-DE" sz="1100" dirty="0">
                <a:solidFill>
                  <a:schemeClr val="bg1"/>
                </a:solidFill>
              </a:rPr>
              <a:t>																						 Don Norman 2001 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1F37252-3211-426E-83E4-C6BB6C69D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0"/>
          <a:stretch/>
        </p:blipFill>
        <p:spPr>
          <a:xfrm>
            <a:off x="0" y="0"/>
            <a:ext cx="12192000" cy="6251197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7B3D1C6A-9D8A-4903-9934-73CE083AC6A8}"/>
              </a:ext>
            </a:extLst>
          </p:cNvPr>
          <p:cNvSpPr/>
          <p:nvPr/>
        </p:nvSpPr>
        <p:spPr>
          <a:xfrm>
            <a:off x="0" y="5854402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Source </a:t>
            </a:r>
            <a:r>
              <a:rPr lang="de-DE" sz="1200" dirty="0">
                <a:solidFill>
                  <a:schemeClr val="bg1"/>
                </a:solidFill>
              </a:rPr>
              <a:t>https://www.pexels.com/photo/woman-sitting-on-the-floor-using-a-laptop-4050299/ </a:t>
            </a:r>
            <a:r>
              <a:rPr lang="de-DE" sz="1200" dirty="0" err="1">
                <a:solidFill>
                  <a:schemeClr val="bg1"/>
                </a:solidFill>
              </a:rPr>
              <a:t>by</a:t>
            </a:r>
            <a:r>
              <a:rPr lang="de-DE" sz="1200" dirty="0">
                <a:solidFill>
                  <a:schemeClr val="bg1"/>
                </a:solidFill>
              </a:rPr>
              <a:t> Vlada </a:t>
            </a:r>
            <a:r>
              <a:rPr lang="de-DE" sz="1200" dirty="0" err="1">
                <a:solidFill>
                  <a:schemeClr val="bg1"/>
                </a:solidFill>
              </a:rPr>
              <a:t>Karpovich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97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Influence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20</a:t>
            </a:fld>
            <a:endParaRPr lang="de-DE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5CCADAE3-F0CC-43A0-8E83-BE6904FCE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069796"/>
              </p:ext>
            </p:extLst>
          </p:nvPr>
        </p:nvGraphicFramePr>
        <p:xfrm>
          <a:off x="1" y="0"/>
          <a:ext cx="8651874" cy="6241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038">
                  <a:extLst>
                    <a:ext uri="{9D8B030D-6E8A-4147-A177-3AD203B41FA5}">
                      <a16:colId xmlns:a16="http://schemas.microsoft.com/office/drawing/2014/main" val="2638358843"/>
                    </a:ext>
                  </a:extLst>
                </a:gridCol>
                <a:gridCol w="1392865">
                  <a:extLst>
                    <a:ext uri="{9D8B030D-6E8A-4147-A177-3AD203B41FA5}">
                      <a16:colId xmlns:a16="http://schemas.microsoft.com/office/drawing/2014/main" val="203035305"/>
                    </a:ext>
                  </a:extLst>
                </a:gridCol>
                <a:gridCol w="1573619">
                  <a:extLst>
                    <a:ext uri="{9D8B030D-6E8A-4147-A177-3AD203B41FA5}">
                      <a16:colId xmlns:a16="http://schemas.microsoft.com/office/drawing/2014/main" val="1154756799"/>
                    </a:ext>
                  </a:extLst>
                </a:gridCol>
                <a:gridCol w="1392865">
                  <a:extLst>
                    <a:ext uri="{9D8B030D-6E8A-4147-A177-3AD203B41FA5}">
                      <a16:colId xmlns:a16="http://schemas.microsoft.com/office/drawing/2014/main" val="1113398323"/>
                    </a:ext>
                  </a:extLst>
                </a:gridCol>
                <a:gridCol w="3888487">
                  <a:extLst>
                    <a:ext uri="{9D8B030D-6E8A-4147-A177-3AD203B41FA5}">
                      <a16:colId xmlns:a16="http://schemas.microsoft.com/office/drawing/2014/main" val="2852530287"/>
                    </a:ext>
                  </a:extLst>
                </a:gridCol>
              </a:tblGrid>
              <a:tr h="6498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Attention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Depth</a:t>
                      </a:r>
                    </a:p>
                    <a:p>
                      <a:r>
                        <a:rPr lang="de-DE" dirty="0" err="1"/>
                        <a:t>perception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r>
                        <a:rPr lang="de-DE" dirty="0" err="1"/>
                        <a:t>Affection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r>
                        <a:rPr lang="de-DE" dirty="0" err="1"/>
                        <a:t>Symbolic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meaning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960647"/>
                  </a:ext>
                </a:extLst>
              </a:tr>
              <a:tr h="92842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Salient in </a:t>
                      </a:r>
                      <a:r>
                        <a:rPr lang="de-DE" dirty="0" err="1"/>
                        <a:t>contrast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dark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Objects </a:t>
                      </a:r>
                      <a:r>
                        <a:rPr lang="de-DE" dirty="0" err="1"/>
                        <a:t>appear</a:t>
                      </a:r>
                      <a:r>
                        <a:rPr lang="de-DE" dirty="0"/>
                        <a:t> larger &amp; </a:t>
                      </a:r>
                      <a:r>
                        <a:rPr lang="de-DE" dirty="0" err="1"/>
                        <a:t>ligher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Neutral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Innocence</a:t>
                      </a:r>
                      <a:r>
                        <a:rPr lang="de-DE" dirty="0"/>
                        <a:t> (Western </a:t>
                      </a:r>
                      <a:r>
                        <a:rPr lang="de-DE" dirty="0" err="1"/>
                        <a:t>world</a:t>
                      </a:r>
                      <a:r>
                        <a:rPr lang="de-DE" dirty="0"/>
                        <a:t>), </a:t>
                      </a:r>
                      <a:r>
                        <a:rPr lang="de-DE" dirty="0" err="1"/>
                        <a:t>mourning</a:t>
                      </a:r>
                      <a:r>
                        <a:rPr lang="de-DE" dirty="0"/>
                        <a:t> (JP, CN), </a:t>
                      </a:r>
                      <a:r>
                        <a:rPr lang="de-DE" dirty="0" err="1"/>
                        <a:t>purity</a:t>
                      </a:r>
                      <a:r>
                        <a:rPr lang="de-DE" dirty="0"/>
                        <a:t> (</a:t>
                      </a:r>
                      <a:r>
                        <a:rPr lang="de-DE" dirty="0" err="1"/>
                        <a:t>Catholicism</a:t>
                      </a:r>
                      <a:r>
                        <a:rPr lang="de-DE" dirty="0"/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443639"/>
                  </a:ext>
                </a:extLst>
              </a:tr>
              <a:tr h="6498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Very salient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Objects </a:t>
                      </a:r>
                      <a:r>
                        <a:rPr lang="de-DE" dirty="0" err="1"/>
                        <a:t>appear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closer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Warm, </a:t>
                      </a:r>
                      <a:r>
                        <a:rPr lang="de-DE" dirty="0" err="1"/>
                        <a:t>arousing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Passion, </a:t>
                      </a:r>
                      <a:r>
                        <a:rPr lang="de-DE" dirty="0" err="1"/>
                        <a:t>love</a:t>
                      </a:r>
                      <a:r>
                        <a:rPr lang="de-DE" dirty="0"/>
                        <a:t>, </a:t>
                      </a:r>
                      <a:r>
                        <a:rPr lang="de-DE" dirty="0" err="1"/>
                        <a:t>fire</a:t>
                      </a:r>
                      <a:r>
                        <a:rPr lang="de-DE" dirty="0"/>
                        <a:t>, </a:t>
                      </a:r>
                      <a:r>
                        <a:rPr lang="de-DE" dirty="0" err="1"/>
                        <a:t>blood</a:t>
                      </a:r>
                      <a:r>
                        <a:rPr lang="de-DE" dirty="0"/>
                        <a:t>, power (Renaissance)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015921"/>
                  </a:ext>
                </a:extLst>
              </a:tr>
              <a:tr h="376527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Salient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Obj. </a:t>
                      </a:r>
                      <a:r>
                        <a:rPr lang="de-DE" dirty="0" err="1"/>
                        <a:t>closer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Activating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594742"/>
                  </a:ext>
                </a:extLst>
              </a:tr>
              <a:tr h="376527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Very salient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Obj. larger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Exhilarating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Sun, light, </a:t>
                      </a:r>
                      <a:r>
                        <a:rPr lang="de-DE" dirty="0" err="1"/>
                        <a:t>envy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330441"/>
                  </a:ext>
                </a:extLst>
              </a:tr>
              <a:tr h="6498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0DE9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Little salient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Obj. </a:t>
                      </a:r>
                      <a:r>
                        <a:rPr lang="de-DE" dirty="0" err="1"/>
                        <a:t>further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away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Calming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Spring, </a:t>
                      </a:r>
                      <a:r>
                        <a:rPr lang="de-DE" dirty="0" err="1"/>
                        <a:t>hope</a:t>
                      </a:r>
                      <a:r>
                        <a:rPr lang="de-DE" dirty="0"/>
                        <a:t>, </a:t>
                      </a:r>
                      <a:r>
                        <a:rPr lang="de-DE" dirty="0" err="1"/>
                        <a:t>paradise</a:t>
                      </a:r>
                      <a:r>
                        <a:rPr lang="de-DE" dirty="0"/>
                        <a:t>, </a:t>
                      </a:r>
                      <a:r>
                        <a:rPr lang="de-DE" dirty="0" err="1"/>
                        <a:t>ecology</a:t>
                      </a:r>
                      <a:r>
                        <a:rPr lang="de-DE" dirty="0"/>
                        <a:t> (</a:t>
                      </a:r>
                      <a:r>
                        <a:rPr lang="de-DE" dirty="0" err="1"/>
                        <a:t>lately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83777"/>
                  </a:ext>
                </a:extLst>
              </a:tr>
              <a:tr h="6498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300D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Very </a:t>
                      </a:r>
                      <a:r>
                        <a:rPr lang="de-DE" dirty="0" err="1"/>
                        <a:t>little</a:t>
                      </a:r>
                      <a:r>
                        <a:rPr lang="de-DE" dirty="0"/>
                        <a:t> salient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Obj. </a:t>
                      </a:r>
                      <a:r>
                        <a:rPr lang="de-DE" dirty="0" err="1"/>
                        <a:t>appear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far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away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Cool, </a:t>
                      </a:r>
                      <a:r>
                        <a:rPr lang="de-DE" dirty="0" err="1"/>
                        <a:t>depressing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Truth, </a:t>
                      </a:r>
                      <a:r>
                        <a:rPr lang="de-DE" dirty="0" err="1"/>
                        <a:t>air</a:t>
                      </a:r>
                      <a:r>
                        <a:rPr lang="de-DE" dirty="0"/>
                        <a:t>, </a:t>
                      </a:r>
                      <a:r>
                        <a:rPr lang="de-DE" dirty="0" err="1"/>
                        <a:t>water</a:t>
                      </a:r>
                      <a:r>
                        <a:rPr lang="de-DE" dirty="0"/>
                        <a:t>, </a:t>
                      </a:r>
                      <a:r>
                        <a:rPr lang="de-DE" dirty="0" err="1"/>
                        <a:t>loyality</a:t>
                      </a:r>
                      <a:r>
                        <a:rPr lang="de-DE" dirty="0"/>
                        <a:t>, </a:t>
                      </a:r>
                      <a:r>
                        <a:rPr lang="de-DE" dirty="0" err="1"/>
                        <a:t>poverty</a:t>
                      </a:r>
                      <a:r>
                        <a:rPr lang="de-DE" dirty="0"/>
                        <a:t> (Renaissance)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155143"/>
                  </a:ext>
                </a:extLst>
              </a:tr>
              <a:tr h="376527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Little salient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Obj. </a:t>
                      </a:r>
                      <a:r>
                        <a:rPr lang="de-DE" dirty="0" err="1"/>
                        <a:t>smaller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Ceremonial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Magic, </a:t>
                      </a:r>
                      <a:r>
                        <a:rPr lang="de-DE" dirty="0" err="1"/>
                        <a:t>wealth</a:t>
                      </a:r>
                      <a:r>
                        <a:rPr lang="de-DE" dirty="0"/>
                        <a:t> (</a:t>
                      </a:r>
                      <a:r>
                        <a:rPr lang="de-DE" dirty="0" err="1"/>
                        <a:t>antiquity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476144"/>
                  </a:ext>
                </a:extLst>
              </a:tr>
              <a:tr h="376527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Not salient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Earth, </a:t>
                      </a:r>
                      <a:r>
                        <a:rPr lang="de-DE" dirty="0" err="1"/>
                        <a:t>autumn</a:t>
                      </a:r>
                      <a:r>
                        <a:rPr lang="de-DE" dirty="0"/>
                        <a:t>, </a:t>
                      </a:r>
                      <a:r>
                        <a:rPr lang="de-DE" dirty="0" err="1"/>
                        <a:t>humbleness</a:t>
                      </a:r>
                      <a:r>
                        <a:rPr lang="de-DE" dirty="0"/>
                        <a:t> (</a:t>
                      </a:r>
                      <a:r>
                        <a:rPr lang="de-DE" dirty="0" err="1"/>
                        <a:t>Cath</a:t>
                      </a:r>
                      <a:r>
                        <a:rPr lang="de-DE" dirty="0"/>
                        <a:t>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100829"/>
                  </a:ext>
                </a:extLst>
              </a:tr>
              <a:tr h="120695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Salient in </a:t>
                      </a:r>
                      <a:r>
                        <a:rPr lang="de-DE" dirty="0" err="1"/>
                        <a:t>contrast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to</a:t>
                      </a:r>
                      <a:r>
                        <a:rPr lang="de-DE" dirty="0"/>
                        <a:t> light </a:t>
                      </a:r>
                      <a:r>
                        <a:rPr lang="de-DE" dirty="0" err="1"/>
                        <a:t>colors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Objects </a:t>
                      </a:r>
                      <a:r>
                        <a:rPr lang="de-DE" dirty="0" err="1"/>
                        <a:t>appear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smaller</a:t>
                      </a:r>
                      <a:r>
                        <a:rPr lang="de-DE" dirty="0"/>
                        <a:t> &amp; </a:t>
                      </a:r>
                      <a:r>
                        <a:rPr lang="de-DE" dirty="0" err="1"/>
                        <a:t>heavier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Scaring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Mourning</a:t>
                      </a:r>
                      <a:r>
                        <a:rPr lang="de-DE" dirty="0"/>
                        <a:t> (West. W.), </a:t>
                      </a:r>
                      <a:r>
                        <a:rPr lang="de-DE" dirty="0" err="1"/>
                        <a:t>night</a:t>
                      </a:r>
                      <a:r>
                        <a:rPr lang="de-DE" dirty="0"/>
                        <a:t>, </a:t>
                      </a:r>
                      <a:r>
                        <a:rPr lang="de-DE" dirty="0" err="1"/>
                        <a:t>death</a:t>
                      </a:r>
                      <a:r>
                        <a:rPr lang="de-DE" dirty="0"/>
                        <a:t>, </a:t>
                      </a:r>
                      <a:r>
                        <a:rPr lang="de-DE" dirty="0" err="1"/>
                        <a:t>damnation</a:t>
                      </a:r>
                      <a:r>
                        <a:rPr lang="de-DE" dirty="0"/>
                        <a:t>, </a:t>
                      </a:r>
                      <a:r>
                        <a:rPr lang="de-DE" dirty="0" err="1"/>
                        <a:t>comtempt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for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the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world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908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239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E308F1EF-9DAB-4743-9BF0-9B3480C3C1DA}"/>
              </a:ext>
            </a:extLst>
          </p:cNvPr>
          <p:cNvSpPr/>
          <p:nvPr/>
        </p:nvSpPr>
        <p:spPr>
          <a:xfrm>
            <a:off x="0" y="0"/>
            <a:ext cx="12192000" cy="6257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Size &amp; </a:t>
            </a:r>
            <a:r>
              <a:rPr lang="de-DE" dirty="0" err="1">
                <a:solidFill>
                  <a:schemeClr val="bg1"/>
                </a:solidFill>
              </a:rPr>
              <a:t>Weight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B03C94C-3E5A-4326-9B21-E8A523CF7C7F}"/>
              </a:ext>
            </a:extLst>
          </p:cNvPr>
          <p:cNvSpPr/>
          <p:nvPr/>
        </p:nvSpPr>
        <p:spPr>
          <a:xfrm>
            <a:off x="1346662" y="3059084"/>
            <a:ext cx="839585" cy="839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141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Size and </a:t>
            </a:r>
            <a:r>
              <a:rPr lang="de-DE" dirty="0" err="1"/>
              <a:t>Weight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B03C94C-3E5A-4326-9B21-E8A523CF7C7F}"/>
              </a:ext>
            </a:extLst>
          </p:cNvPr>
          <p:cNvSpPr/>
          <p:nvPr/>
        </p:nvSpPr>
        <p:spPr>
          <a:xfrm>
            <a:off x="1346662" y="3059084"/>
            <a:ext cx="839585" cy="839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083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Complementary</a:t>
            </a:r>
            <a:r>
              <a:rPr lang="de-DE" dirty="0">
                <a:solidFill>
                  <a:schemeClr val="bg1"/>
                </a:solidFill>
              </a:rPr>
              <a:t> Colors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E567756D-767C-4E08-B431-E931C384C126}"/>
              </a:ext>
            </a:extLst>
          </p:cNvPr>
          <p:cNvSpPr/>
          <p:nvPr/>
        </p:nvSpPr>
        <p:spPr>
          <a:xfrm>
            <a:off x="-1" y="5854402"/>
            <a:ext cx="14077508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Image 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Source https://de.wikipedia.org/wiki/Farbkreis#/media/Datei:Farbkreis_Itten_1961.svg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by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SidShakal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F2DFBAC-839A-4F7A-9E19-9E50C9108FBD}"/>
              </a:ext>
            </a:extLst>
          </p:cNvPr>
          <p:cNvSpPr/>
          <p:nvPr/>
        </p:nvSpPr>
        <p:spPr>
          <a:xfrm>
            <a:off x="646195" y="2869011"/>
            <a:ext cx="1288472" cy="2277688"/>
          </a:xfrm>
          <a:prstGeom prst="rect">
            <a:avLst/>
          </a:prstGeom>
          <a:solidFill>
            <a:srgbClr val="F4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D405240-96F3-434D-8AAA-EB37AABB6664}"/>
              </a:ext>
            </a:extLst>
          </p:cNvPr>
          <p:cNvSpPr/>
          <p:nvPr/>
        </p:nvSpPr>
        <p:spPr>
          <a:xfrm>
            <a:off x="1934667" y="2869011"/>
            <a:ext cx="1288472" cy="2277688"/>
          </a:xfrm>
          <a:prstGeom prst="rect">
            <a:avLst/>
          </a:prstGeom>
          <a:solidFill>
            <a:srgbClr val="6D3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F8A9008-543B-4298-B3E0-0E968E23D598}"/>
              </a:ext>
            </a:extLst>
          </p:cNvPr>
          <p:cNvSpPr/>
          <p:nvPr/>
        </p:nvSpPr>
        <p:spPr>
          <a:xfrm>
            <a:off x="3358915" y="2873287"/>
            <a:ext cx="1288472" cy="2277688"/>
          </a:xfrm>
          <a:prstGeom prst="rect">
            <a:avLst/>
          </a:prstGeom>
          <a:solidFill>
            <a:srgbClr val="2A7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07CBBDE5-7D91-44C9-B26B-925718A25C82}"/>
              </a:ext>
            </a:extLst>
          </p:cNvPr>
          <p:cNvSpPr/>
          <p:nvPr/>
        </p:nvSpPr>
        <p:spPr>
          <a:xfrm>
            <a:off x="4647387" y="2873287"/>
            <a:ext cx="1288472" cy="2277688"/>
          </a:xfrm>
          <a:prstGeom prst="rect">
            <a:avLst/>
          </a:prstGeom>
          <a:solidFill>
            <a:srgbClr val="F18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4156B19-DE5F-47DF-A33A-923066700D2B}"/>
              </a:ext>
            </a:extLst>
          </p:cNvPr>
          <p:cNvSpPr/>
          <p:nvPr/>
        </p:nvSpPr>
        <p:spPr>
          <a:xfrm>
            <a:off x="6071636" y="2869011"/>
            <a:ext cx="1288472" cy="2277688"/>
          </a:xfrm>
          <a:prstGeom prst="rect">
            <a:avLst/>
          </a:prstGeom>
          <a:solidFill>
            <a:srgbClr val="E32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F12FB08-190D-4D8E-9D81-9CF7D83CA126}"/>
              </a:ext>
            </a:extLst>
          </p:cNvPr>
          <p:cNvSpPr/>
          <p:nvPr/>
        </p:nvSpPr>
        <p:spPr>
          <a:xfrm>
            <a:off x="7360108" y="2869011"/>
            <a:ext cx="1288472" cy="2277688"/>
          </a:xfrm>
          <a:prstGeom prst="rect">
            <a:avLst/>
          </a:prstGeom>
          <a:solidFill>
            <a:srgbClr val="008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980B6DA-460A-4FCC-9E85-024BA6197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3" y="335000"/>
            <a:ext cx="1823436" cy="182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Complementary</a:t>
            </a:r>
            <a:r>
              <a:rPr lang="de-DE" dirty="0"/>
              <a:t> Colors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4028" y="1592264"/>
            <a:ext cx="7587843" cy="4537074"/>
          </a:xfrm>
        </p:spPr>
        <p:txBody>
          <a:bodyPr>
            <a:normAutofit/>
          </a:bodyPr>
          <a:lstStyle/>
          <a:p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perceived</a:t>
            </a:r>
            <a:r>
              <a:rPr lang="de-DE" dirty="0"/>
              <a:t> </a:t>
            </a:r>
            <a:r>
              <a:rPr lang="de-DE" dirty="0" err="1"/>
              <a:t>saturation</a:t>
            </a:r>
            <a:r>
              <a:rPr lang="de-DE" dirty="0"/>
              <a:t> in </a:t>
            </a:r>
            <a:r>
              <a:rPr lang="de-DE" dirty="0" err="1"/>
              <a:t>proximity</a:t>
            </a:r>
            <a:endParaRPr lang="de-DE" dirty="0"/>
          </a:p>
          <a:p>
            <a:endParaRPr lang="de-DE" dirty="0"/>
          </a:p>
          <a:p>
            <a:r>
              <a:rPr lang="de-DE" dirty="0"/>
              <a:t>Add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white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additive </a:t>
            </a:r>
            <a:r>
              <a:rPr lang="de-DE" dirty="0" err="1"/>
              <a:t>color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Add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black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substractive</a:t>
            </a:r>
            <a:r>
              <a:rPr lang="de-DE" dirty="0"/>
              <a:t> </a:t>
            </a:r>
            <a:r>
              <a:rPr lang="de-DE" dirty="0" err="1"/>
              <a:t>color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24</a:t>
            </a:fld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2D526FE-6FC5-4533-83CB-DD2FFBC4D692}"/>
              </a:ext>
            </a:extLst>
          </p:cNvPr>
          <p:cNvGrpSpPr/>
          <p:nvPr/>
        </p:nvGrpSpPr>
        <p:grpSpPr>
          <a:xfrm>
            <a:off x="5152579" y="1929394"/>
            <a:ext cx="2228484" cy="1632446"/>
            <a:chOff x="4282783" y="868704"/>
            <a:chExt cx="6119094" cy="4482459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B43559F-3595-40BF-B2F5-E1803D336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3156"/>
            <a:stretch/>
          </p:blipFill>
          <p:spPr>
            <a:xfrm>
              <a:off x="6243205" y="868704"/>
              <a:ext cx="4158672" cy="3655814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6BA52E5-353F-4E75-97F1-786A228FD013}"/>
                </a:ext>
              </a:extLst>
            </p:cNvPr>
            <p:cNvSpPr/>
            <p:nvPr/>
          </p:nvSpPr>
          <p:spPr>
            <a:xfrm>
              <a:off x="5626677" y="4672290"/>
              <a:ext cx="678873" cy="678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CD58FDFB-8AE2-4216-BC2F-A089A1457F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82783" y="2642599"/>
              <a:ext cx="1593271" cy="201472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E668169A-CEC1-4D4C-8759-BF235FCF5D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65913" y="2635670"/>
              <a:ext cx="1593271" cy="2014728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 w="med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940F1D0E-D4AF-4AB3-9732-AE3F3F10F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55964" y="2635670"/>
              <a:ext cx="1593271" cy="2014728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triangle" w="med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294966DE-191E-4DD8-9446-9EC29A86CE86}"/>
                </a:ext>
              </a:extLst>
            </p:cNvPr>
            <p:cNvSpPr/>
            <p:nvPr/>
          </p:nvSpPr>
          <p:spPr>
            <a:xfrm>
              <a:off x="7776481" y="2507097"/>
              <a:ext cx="838200" cy="85593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0B25EBF-7D84-46E2-8E6D-DA1EED1F00D0}"/>
                </a:ext>
              </a:extLst>
            </p:cNvPr>
            <p:cNvSpPr/>
            <p:nvPr/>
          </p:nvSpPr>
          <p:spPr>
            <a:xfrm>
              <a:off x="7977784" y="2735424"/>
              <a:ext cx="384507" cy="3926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ACFE94D7-CA6E-41F4-84D1-136C2783F4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5032" y="3052141"/>
              <a:ext cx="1980496" cy="1561309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triangle" w="med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ADE8BCC1-1C0C-4469-8339-C82CE96620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7357" y="2969012"/>
              <a:ext cx="2021242" cy="1594109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 w="med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4D8BE501-33E6-4DC4-895E-B858CA98E4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35389" y="2878960"/>
              <a:ext cx="2063210" cy="163640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0B55927C-E4E7-4B6E-B1BE-731B33CACD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9829" r="52810" b="52727"/>
          <a:stretch/>
        </p:blipFill>
        <p:spPr>
          <a:xfrm>
            <a:off x="7670199" y="4258134"/>
            <a:ext cx="674072" cy="973137"/>
          </a:xfrm>
          <a:prstGeom prst="rect">
            <a:avLst/>
          </a:prstGeom>
        </p:spPr>
      </p:pic>
      <p:sp>
        <p:nvSpPr>
          <p:cNvPr id="22" name="Rectangle 7">
            <a:extLst>
              <a:ext uri="{FF2B5EF4-FFF2-40B4-BE49-F238E27FC236}">
                <a16:creationId xmlns:a16="http://schemas.microsoft.com/office/drawing/2014/main" id="{D8EB1D32-9AE9-4A29-B800-C2FD86DDBD40}"/>
              </a:ext>
            </a:extLst>
          </p:cNvPr>
          <p:cNvSpPr/>
          <p:nvPr/>
        </p:nvSpPr>
        <p:spPr>
          <a:xfrm>
            <a:off x="-1" y="5659738"/>
            <a:ext cx="15627927" cy="587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Image Source https://svgsilh.com/image/149670.html &amp; https://de.wikipedia.org/wiki/Subtraktive_Farbmischung#/media/Datei:CMY_ideal_version_rotated.svg 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by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ToBeFree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&amp; https://upload.wikimedia.org/wikipedia/commons/b/b6/NIEdot367.jpg by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Velocicaptor~commonswiki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5FE41FD-50C7-4AB1-974E-0531B5C63E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1" t="7480" r="2961" b="55076"/>
          <a:stretch/>
        </p:blipFill>
        <p:spPr>
          <a:xfrm>
            <a:off x="6631474" y="4254911"/>
            <a:ext cx="674072" cy="97313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5A6D0CB-071B-42AE-B246-7C9D49C29A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t="58402" r="52351" b="4154"/>
          <a:stretch/>
        </p:blipFill>
        <p:spPr>
          <a:xfrm>
            <a:off x="5592749" y="4254911"/>
            <a:ext cx="674072" cy="97313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D83FC2F-2EE2-45ED-9B89-B5AB9717F1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6" t="54945" r="3176" b="7611"/>
          <a:stretch/>
        </p:blipFill>
        <p:spPr>
          <a:xfrm>
            <a:off x="8738574" y="4254911"/>
            <a:ext cx="674072" cy="973137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9B210CFF-6A1D-4568-AC56-58FF066FA006}"/>
              </a:ext>
            </a:extLst>
          </p:cNvPr>
          <p:cNvSpPr txBox="1"/>
          <p:nvPr/>
        </p:nvSpPr>
        <p:spPr>
          <a:xfrm>
            <a:off x="6283258" y="4578091"/>
            <a:ext cx="242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	  +	    =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88ADBBEA-7049-4A4A-BD9E-0C0CF9F4C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8" y="4277801"/>
            <a:ext cx="950137" cy="95013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FC5AF5C-1372-491E-8CBE-36ABABB2B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0" y="2308344"/>
            <a:ext cx="950286" cy="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E308F1EF-9DAB-4743-9BF0-9B3480C3C1DA}"/>
              </a:ext>
            </a:extLst>
          </p:cNvPr>
          <p:cNvSpPr/>
          <p:nvPr/>
        </p:nvSpPr>
        <p:spPr>
          <a:xfrm>
            <a:off x="0" y="0"/>
            <a:ext cx="12192000" cy="6257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Complementary</a:t>
            </a:r>
            <a:r>
              <a:rPr lang="de-DE" dirty="0"/>
              <a:t> Colors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A945733-E25C-4CAC-8726-20176BE17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15" y="170788"/>
            <a:ext cx="2074775" cy="1975899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E567756D-767C-4E08-B431-E931C384C126}"/>
              </a:ext>
            </a:extLst>
          </p:cNvPr>
          <p:cNvSpPr/>
          <p:nvPr/>
        </p:nvSpPr>
        <p:spPr>
          <a:xfrm>
            <a:off x="-1" y="5854402"/>
            <a:ext cx="14077508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Image 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</a:rPr>
              <a:t>Source https://de.wikipedia.org/wiki/Additive_Farbmischung#/media/Datei:Synthese+.svg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</a:rPr>
              <a:t>by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</a:rPr>
              <a:t> Quark67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F2DFBAC-839A-4F7A-9E19-9E50C9108FBD}"/>
              </a:ext>
            </a:extLst>
          </p:cNvPr>
          <p:cNvSpPr/>
          <p:nvPr/>
        </p:nvSpPr>
        <p:spPr>
          <a:xfrm>
            <a:off x="646195" y="2869011"/>
            <a:ext cx="1288472" cy="227768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D405240-96F3-434D-8AAA-EB37AABB6664}"/>
              </a:ext>
            </a:extLst>
          </p:cNvPr>
          <p:cNvSpPr/>
          <p:nvPr/>
        </p:nvSpPr>
        <p:spPr>
          <a:xfrm>
            <a:off x="1934667" y="2869011"/>
            <a:ext cx="1288472" cy="2277688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F8A9008-543B-4298-B3E0-0E968E23D598}"/>
              </a:ext>
            </a:extLst>
          </p:cNvPr>
          <p:cNvSpPr/>
          <p:nvPr/>
        </p:nvSpPr>
        <p:spPr>
          <a:xfrm>
            <a:off x="3358915" y="2873287"/>
            <a:ext cx="1288472" cy="227768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07CBBDE5-7D91-44C9-B26B-925718A25C82}"/>
              </a:ext>
            </a:extLst>
          </p:cNvPr>
          <p:cNvSpPr/>
          <p:nvPr/>
        </p:nvSpPr>
        <p:spPr>
          <a:xfrm>
            <a:off x="4647387" y="2873287"/>
            <a:ext cx="1288472" cy="22776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4156B19-DE5F-47DF-A33A-923066700D2B}"/>
              </a:ext>
            </a:extLst>
          </p:cNvPr>
          <p:cNvSpPr/>
          <p:nvPr/>
        </p:nvSpPr>
        <p:spPr>
          <a:xfrm>
            <a:off x="6071636" y="2869011"/>
            <a:ext cx="1288472" cy="22776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F12FB08-190D-4D8E-9D81-9CF7D83CA126}"/>
              </a:ext>
            </a:extLst>
          </p:cNvPr>
          <p:cNvSpPr/>
          <p:nvPr/>
        </p:nvSpPr>
        <p:spPr>
          <a:xfrm>
            <a:off x="7360108" y="2869011"/>
            <a:ext cx="1288472" cy="227768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E9CA4C3-6A62-4131-BAA6-D25AB8ED5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18" y="154870"/>
            <a:ext cx="1914125" cy="191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Influence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18C8FA-1E52-40F6-95D5-97F7E9F979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0"/>
          <a:stretch/>
        </p:blipFill>
        <p:spPr>
          <a:xfrm>
            <a:off x="0" y="0"/>
            <a:ext cx="12192000" cy="6242858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B59E51DC-287E-464D-A460-9DB18130A93E}"/>
              </a:ext>
            </a:extLst>
          </p:cNvPr>
          <p:cNvSpPr/>
          <p:nvPr/>
        </p:nvSpPr>
        <p:spPr>
          <a:xfrm>
            <a:off x="-1" y="5854402"/>
            <a:ext cx="14077508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Image 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</a:rPr>
              <a:t>Source https://commons.wikimedia.org/wiki/File:Cherry_tomatoes_red_and_green_2009_16x9.jpg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</a:rPr>
              <a:t>by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</a:rPr>
              <a:t>WikiPedant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66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6" name="Rechteck 5"/>
          <p:cNvSpPr/>
          <p:nvPr/>
        </p:nvSpPr>
        <p:spPr>
          <a:xfrm>
            <a:off x="695325" y="67112"/>
            <a:ext cx="10881482" cy="142032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This file is licensed under the Creative Commons Attribution-Share Alike 4.0 (CC BY-SA) license: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https://creativecommons.org/licenses/by-sa/4.0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Attribution: Katrin Wolf</a:t>
            </a:r>
          </a:p>
        </p:txBody>
      </p:sp>
      <p:sp>
        <p:nvSpPr>
          <p:cNvPr id="7" name="Rechteck 6"/>
          <p:cNvSpPr/>
          <p:nvPr/>
        </p:nvSpPr>
        <p:spPr>
          <a:xfrm>
            <a:off x="695325" y="5878480"/>
            <a:ext cx="4462760" cy="369332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dirty="0"/>
              <a:t>For more content see: https</a:t>
            </a:r>
            <a:r>
              <a:rPr lang="en-US"/>
              <a:t>://hci-lecture.de</a:t>
            </a:r>
            <a:endParaRPr lang="en-US" dirty="0"/>
          </a:p>
        </p:txBody>
      </p:sp>
      <p:pic>
        <p:nvPicPr>
          <p:cNvPr id="9" name="Picture 2" descr="https://upload.wikimedia.org/wikipedia/commons/thumb/5/57/CC-BY-SA_icon_white.svg/800px-CC-BY-SA_icon_white.svg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8" y="6299798"/>
            <a:ext cx="1399149" cy="4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505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Affective</a:t>
            </a:r>
            <a:r>
              <a:rPr lang="de-DE" dirty="0"/>
              <a:t>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31561BC-2C8B-4004-91BA-C4A2A9C6729D}"/>
              </a:ext>
            </a:extLst>
          </p:cNvPr>
          <p:cNvSpPr txBox="1">
            <a:spLocks/>
          </p:cNvSpPr>
          <p:nvPr/>
        </p:nvSpPr>
        <p:spPr>
          <a:xfrm>
            <a:off x="847724" y="1730809"/>
            <a:ext cx="7956551" cy="4537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de-DE" sz="1100" dirty="0">
                <a:solidFill>
                  <a:schemeClr val="bg1"/>
                </a:solidFill>
              </a:rPr>
              <a:t>																						 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de-DE" sz="1100" dirty="0">
                <a:solidFill>
                  <a:schemeClr val="bg1"/>
                </a:solidFill>
              </a:rPr>
              <a:t>																						 Don Norman 2001 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5D2713D-CCF2-4A37-A2B6-1437CD54E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8" b="11361"/>
          <a:stretch/>
        </p:blipFill>
        <p:spPr>
          <a:xfrm>
            <a:off x="0" y="0"/>
            <a:ext cx="12192000" cy="6257177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DD6347B0-19E9-4C91-9CDB-983D241E6802}"/>
              </a:ext>
            </a:extLst>
          </p:cNvPr>
          <p:cNvSpPr/>
          <p:nvPr/>
        </p:nvSpPr>
        <p:spPr>
          <a:xfrm>
            <a:off x="0" y="5854402"/>
            <a:ext cx="12966192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Source </a:t>
            </a:r>
            <a:r>
              <a:rPr lang="de-DE" sz="1200" dirty="0">
                <a:solidFill>
                  <a:schemeClr val="bg1"/>
                </a:solidFill>
              </a:rPr>
              <a:t>https://www.wallpaperflare.com/electronics-speaker-audio-speaker-nuki-smart-lock-alexa-wallpaper-gtirc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EC56B6B-D999-4700-A9CF-4DD12BC587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3" b="335"/>
          <a:stretch/>
        </p:blipFill>
        <p:spPr>
          <a:xfrm>
            <a:off x="0" y="0"/>
            <a:ext cx="12192000" cy="6257177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3C21F838-56C4-4608-977C-FC81776F5930}"/>
              </a:ext>
            </a:extLst>
          </p:cNvPr>
          <p:cNvSpPr/>
          <p:nvPr/>
        </p:nvSpPr>
        <p:spPr>
          <a:xfrm>
            <a:off x="-1" y="5853882"/>
            <a:ext cx="14226363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Source </a:t>
            </a:r>
            <a:r>
              <a:rPr lang="de-DE" sz="1200" dirty="0">
                <a:solidFill>
                  <a:schemeClr val="bg1"/>
                </a:solidFill>
              </a:rPr>
              <a:t>https://www.wallpaperflare.com/round-grey-speaker-on-brown-board-gadget-google-assistant-google-home-wallpaper-azrel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40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Affective</a:t>
            </a:r>
            <a:r>
              <a:rPr lang="de-DE" dirty="0"/>
              <a:t>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31561BC-2C8B-4004-91BA-C4A2A9C6729D}"/>
              </a:ext>
            </a:extLst>
          </p:cNvPr>
          <p:cNvSpPr txBox="1">
            <a:spLocks/>
          </p:cNvSpPr>
          <p:nvPr/>
        </p:nvSpPr>
        <p:spPr>
          <a:xfrm>
            <a:off x="847724" y="1730809"/>
            <a:ext cx="7956551" cy="4537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de-DE" sz="1100" dirty="0">
                <a:solidFill>
                  <a:schemeClr val="bg1"/>
                </a:solidFill>
              </a:rPr>
              <a:t>																						 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de-DE" sz="1100" dirty="0">
                <a:solidFill>
                  <a:schemeClr val="bg1"/>
                </a:solidFill>
              </a:rPr>
              <a:t>																						 Don Norman 2001 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5BA8787-D6FF-4DD2-B258-156D38F87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b="10625"/>
          <a:stretch/>
        </p:blipFill>
        <p:spPr>
          <a:xfrm>
            <a:off x="0" y="-10706"/>
            <a:ext cx="12192000" cy="6267883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4BBF9E8F-60DF-4461-8803-FF443557C26F}"/>
              </a:ext>
            </a:extLst>
          </p:cNvPr>
          <p:cNvSpPr/>
          <p:nvPr/>
        </p:nvSpPr>
        <p:spPr>
          <a:xfrm>
            <a:off x="0" y="5854402"/>
            <a:ext cx="12966192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Source </a:t>
            </a:r>
            <a:r>
              <a:rPr lang="de-DE" sz="1200" dirty="0">
                <a:solidFill>
                  <a:schemeClr val="bg1"/>
                </a:solidFill>
              </a:rPr>
              <a:t>https://www.wallpaperflare.com/indoors-room-kitchen-minimal-kitchen-le-creuset-modern-kitchen-wallpaper-eagjm</a:t>
            </a:r>
          </a:p>
        </p:txBody>
      </p:sp>
    </p:spTree>
    <p:extLst>
      <p:ext uri="{BB962C8B-B14F-4D97-AF65-F5344CB8AC3E}">
        <p14:creationId xmlns:p14="http://schemas.microsoft.com/office/powerpoint/2010/main" val="3057519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Affective</a:t>
            </a:r>
            <a:r>
              <a:rPr lang="de-DE" dirty="0"/>
              <a:t>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31561BC-2C8B-4004-91BA-C4A2A9C6729D}"/>
              </a:ext>
            </a:extLst>
          </p:cNvPr>
          <p:cNvSpPr txBox="1">
            <a:spLocks/>
          </p:cNvSpPr>
          <p:nvPr/>
        </p:nvSpPr>
        <p:spPr>
          <a:xfrm>
            <a:off x="847724" y="1730809"/>
            <a:ext cx="7956551" cy="4537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de-DE" sz="1100" dirty="0">
                <a:solidFill>
                  <a:schemeClr val="bg1"/>
                </a:solidFill>
              </a:rPr>
              <a:t>																						 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de-DE" sz="1100" dirty="0">
                <a:solidFill>
                  <a:schemeClr val="bg1"/>
                </a:solidFill>
              </a:rPr>
              <a:t>																						 Don Norman 2001 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EA62599-4CE0-4B0D-9839-84BE613DD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9" b="1236"/>
          <a:stretch/>
        </p:blipFill>
        <p:spPr>
          <a:xfrm>
            <a:off x="0" y="0"/>
            <a:ext cx="12192000" cy="6257177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750D0071-0A40-4B6E-8580-3936061AED7A}"/>
              </a:ext>
            </a:extLst>
          </p:cNvPr>
          <p:cNvSpPr/>
          <p:nvPr/>
        </p:nvSpPr>
        <p:spPr>
          <a:xfrm>
            <a:off x="0" y="5854402"/>
            <a:ext cx="12966192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Source </a:t>
            </a:r>
            <a:r>
              <a:rPr lang="de-DE" sz="1200" dirty="0">
                <a:solidFill>
                  <a:schemeClr val="bg1"/>
                </a:solidFill>
              </a:rPr>
              <a:t>https://www.wallpaperflare.com/black-2-burner-stove-cooker-design-minimal-imola-italy-table-wallpaper-ekerm</a:t>
            </a:r>
          </a:p>
        </p:txBody>
      </p:sp>
    </p:spTree>
    <p:extLst>
      <p:ext uri="{BB962C8B-B14F-4D97-AF65-F5344CB8AC3E}">
        <p14:creationId xmlns:p14="http://schemas.microsoft.com/office/powerpoint/2010/main" val="3210669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Everyday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r>
              <a:rPr lang="en-US" sz="2400" dirty="0"/>
              <a:t>No manuals &amp; no time investment to understand UIs</a:t>
            </a:r>
          </a:p>
          <a:p>
            <a:pPr marL="342900" indent="-342900"/>
            <a:r>
              <a:rPr lang="en-US" sz="2400" dirty="0"/>
              <a:t>Lifestyle &amp; design artifacts instead of pure tech devices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50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Affective</a:t>
            </a:r>
            <a:r>
              <a:rPr lang="de-DE" dirty="0"/>
              <a:t>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ACF8DAC-023A-41A6-97F0-A96ACB461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"/>
          <a:stretch/>
        </p:blipFill>
        <p:spPr>
          <a:xfrm>
            <a:off x="0" y="-13855"/>
            <a:ext cx="12192000" cy="628173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31561BC-2C8B-4004-91BA-C4A2A9C6729D}"/>
              </a:ext>
            </a:extLst>
          </p:cNvPr>
          <p:cNvSpPr txBox="1">
            <a:spLocks/>
          </p:cNvSpPr>
          <p:nvPr/>
        </p:nvSpPr>
        <p:spPr>
          <a:xfrm>
            <a:off x="847724" y="1730809"/>
            <a:ext cx="7956551" cy="4537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Attractive things work better.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de-DE" sz="1100" dirty="0">
                <a:solidFill>
                  <a:schemeClr val="bg1"/>
                </a:solidFill>
              </a:rPr>
              <a:t>																						 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de-DE" sz="1100" dirty="0">
                <a:solidFill>
                  <a:schemeClr val="bg1"/>
                </a:solidFill>
              </a:rPr>
              <a:t>																						 Don Norman 2001  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848AE7F4-FC16-4132-B696-017655FB796B}"/>
              </a:ext>
            </a:extLst>
          </p:cNvPr>
          <p:cNvSpPr/>
          <p:nvPr/>
        </p:nvSpPr>
        <p:spPr>
          <a:xfrm>
            <a:off x="0" y="5669736"/>
            <a:ext cx="12192000" cy="587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https://www.youtube.com/watch?v=RlQEoJaLQRA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Image Source </a:t>
            </a:r>
            <a:r>
              <a:rPr lang="de-DE" sz="1200" dirty="0">
                <a:solidFill>
                  <a:schemeClr val="bg1">
                    <a:lumMod val="75000"/>
                  </a:schemeClr>
                </a:solidFill>
              </a:rPr>
              <a:t>https://www.flickr.com/photos/29022619@N03/6117336152 </a:t>
            </a:r>
            <a:r>
              <a:rPr lang="de-DE" sz="1200" dirty="0" err="1">
                <a:solidFill>
                  <a:schemeClr val="bg1">
                    <a:lumMod val="75000"/>
                  </a:schemeClr>
                </a:solidFill>
              </a:rPr>
              <a:t>by</a:t>
            </a:r>
            <a:r>
              <a:rPr lang="de-DE" sz="1200" dirty="0">
                <a:solidFill>
                  <a:schemeClr val="bg1">
                    <a:lumMod val="75000"/>
                  </a:schemeClr>
                </a:solidFill>
              </a:rPr>
              <a:t> Brighton 11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8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Affective</a:t>
            </a:r>
            <a:r>
              <a:rPr lang="de-DE" dirty="0"/>
              <a:t>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34D2382-CBB3-4023-803C-2B36D769C0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b="17756"/>
          <a:stretch/>
        </p:blipFill>
        <p:spPr>
          <a:xfrm>
            <a:off x="0" y="0"/>
            <a:ext cx="12220589" cy="6257177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FA8DFAAE-C9FF-4D86-AC6F-F4AAAA5D4B68}"/>
              </a:ext>
            </a:extLst>
          </p:cNvPr>
          <p:cNvSpPr/>
          <p:nvPr/>
        </p:nvSpPr>
        <p:spPr>
          <a:xfrm>
            <a:off x="-1" y="5669736"/>
            <a:ext cx="12220589" cy="587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Source </a:t>
            </a:r>
            <a:r>
              <a:rPr lang="de-DE" sz="1200" dirty="0">
                <a:solidFill>
                  <a:schemeClr val="bg1"/>
                </a:solidFill>
              </a:rPr>
              <a:t>https://upload.wikimedia.org/wikipedia/commons/1/11/Fall_and_Winter%2C_1890-91_Fashion_Catalogue_-_H._O%27Neill_and_Co._%281890%29_%2814598233778%29.jpg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88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Learning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r>
              <a:rPr lang="en-US" sz="2400" dirty="0"/>
              <a:t>Influence of color on perception and cognition</a:t>
            </a:r>
          </a:p>
          <a:p>
            <a:pPr marL="342900" indent="-342900"/>
            <a:r>
              <a:rPr lang="en-US" sz="2400" dirty="0"/>
              <a:t>Affects of color</a:t>
            </a:r>
          </a:p>
          <a:p>
            <a:pPr marL="342900" indent="-342900"/>
            <a:r>
              <a:rPr lang="en-US" sz="2400" dirty="0"/>
              <a:t>Symbolic meaning of color</a:t>
            </a:r>
          </a:p>
          <a:p>
            <a:pPr marL="342900" indent="-342900"/>
            <a:r>
              <a:rPr lang="en-US" sz="2400" dirty="0"/>
              <a:t>Interplay of complementary colors</a:t>
            </a:r>
            <a:endParaRPr lang="en-US" dirty="0"/>
          </a:p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Color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Katrin Wolf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0753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teractionla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ADDF"/>
      </a:accent1>
      <a:accent2>
        <a:srgbClr val="8ABE3F"/>
      </a:accent2>
      <a:accent3>
        <a:srgbClr val="FEC63E"/>
      </a:accent3>
      <a:accent4>
        <a:srgbClr val="EA7B34"/>
      </a:accent4>
      <a:accent5>
        <a:srgbClr val="3E444C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raction L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1423</Words>
  <Application>Microsoft Office PowerPoint</Application>
  <PresentationFormat>Breitbild</PresentationFormat>
  <Paragraphs>286</Paragraphs>
  <Slides>27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2" baseType="lpstr">
      <vt:lpstr>Arial</vt:lpstr>
      <vt:lpstr>Calibri</vt:lpstr>
      <vt:lpstr>HelveticaNeueLT Std Med</vt:lpstr>
      <vt:lpstr>Wingdings</vt:lpstr>
      <vt:lpstr>Office Theme</vt:lpstr>
      <vt:lpstr> Color</vt:lpstr>
      <vt:lpstr>Affective Design</vt:lpstr>
      <vt:lpstr>Affective Design</vt:lpstr>
      <vt:lpstr>Affective Design</vt:lpstr>
      <vt:lpstr>Affective Design</vt:lpstr>
      <vt:lpstr>Everyday Product Design</vt:lpstr>
      <vt:lpstr>Affective Design</vt:lpstr>
      <vt:lpstr>Affective Design</vt:lpstr>
      <vt:lpstr>Learning Goals</vt:lpstr>
      <vt:lpstr>Color</vt:lpstr>
      <vt:lpstr>Color</vt:lpstr>
      <vt:lpstr>Color</vt:lpstr>
      <vt:lpstr>Color</vt:lpstr>
      <vt:lpstr>Color</vt:lpstr>
      <vt:lpstr>Color</vt:lpstr>
      <vt:lpstr>Color</vt:lpstr>
      <vt:lpstr>Color</vt:lpstr>
      <vt:lpstr>Color</vt:lpstr>
      <vt:lpstr>What we have learnt</vt:lpstr>
      <vt:lpstr>Influence of Color</vt:lpstr>
      <vt:lpstr>Size &amp; Weight</vt:lpstr>
      <vt:lpstr>Size and Weight</vt:lpstr>
      <vt:lpstr>Complementary Colors</vt:lpstr>
      <vt:lpstr>Complementary Colors</vt:lpstr>
      <vt:lpstr>Complementary Colors</vt:lpstr>
      <vt:lpstr>Influence of Color</vt:lpstr>
      <vt:lpstr>License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Wolf</cp:lastModifiedBy>
  <cp:revision>649</cp:revision>
  <dcterms:created xsi:type="dcterms:W3CDTF">2017-10-10T14:10:45Z</dcterms:created>
  <dcterms:modified xsi:type="dcterms:W3CDTF">2020-05-20T13:56:01Z</dcterms:modified>
</cp:coreProperties>
</file>