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902" r:id="rId3"/>
    <p:sldId id="998" r:id="rId4"/>
    <p:sldId id="996" r:id="rId5"/>
    <p:sldId id="997" r:id="rId6"/>
    <p:sldId id="999" r:id="rId7"/>
    <p:sldId id="1001" r:id="rId8"/>
    <p:sldId id="1027" r:id="rId9"/>
    <p:sldId id="1026" r:id="rId10"/>
    <p:sldId id="1004" r:id="rId11"/>
    <p:sldId id="1005" r:id="rId12"/>
    <p:sldId id="1006" r:id="rId13"/>
    <p:sldId id="1007" r:id="rId14"/>
    <p:sldId id="1008" r:id="rId15"/>
    <p:sldId id="1010" r:id="rId16"/>
    <p:sldId id="1016" r:id="rId17"/>
    <p:sldId id="1021" r:id="rId18"/>
    <p:sldId id="1022" r:id="rId19"/>
    <p:sldId id="1023" r:id="rId20"/>
    <p:sldId id="1025" r:id="rId21"/>
    <p:sldId id="925" r:id="rId22"/>
    <p:sldId id="926" r:id="rId23"/>
    <p:sldId id="927" r:id="rId24"/>
    <p:sldId id="92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F3F2F3"/>
    <a:srgbClr val="BFEBFB"/>
    <a:srgbClr val="00B0F0"/>
    <a:srgbClr val="E5231E"/>
    <a:srgbClr val="21ADDF"/>
    <a:srgbClr val="46B067"/>
    <a:srgbClr val="F39200"/>
    <a:srgbClr val="9619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16" autoAdjust="0"/>
    <p:restoredTop sz="92674" autoAdjust="0"/>
  </p:normalViewPr>
  <p:slideViewPr>
    <p:cSldViewPr snapToGrid="0" showGuides="1">
      <p:cViewPr varScale="1">
        <p:scale>
          <a:sx n="107" d="100"/>
          <a:sy n="107" d="100"/>
        </p:scale>
        <p:origin x="690" y="96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3" d="100"/>
          <a:sy n="123" d="100"/>
        </p:scale>
        <p:origin x="41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2A8FC9D-F43F-46DF-AB84-D16B4FE96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C44FE1A-0908-41E4-95DB-BFB4F1D675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DD77A-0ADA-4BD8-8ADF-1A2DE6CE050A}" type="datetimeFigureOut">
              <a:rPr lang="de-DE" smtClean="0"/>
              <a:t>12.04.2020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4E1856-71BD-48F8-BDDC-5816DF8B7A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3A80C8-98B0-4B0C-886B-24F26E010D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5F6FB-A8E3-4A20-9907-C2813BF103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727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2847B-1B09-4FB9-A3F6-7C5481EE238A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34EE8-1DD6-4929-B7B8-30F750D483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87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museum.org/art/collection/search/398598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photos/grafik-diagramm-investitionen-4737109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photos/online-shopping-kleidung-handy-2900303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hotographer1850s.pn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alando.de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next.de/de" TargetMode="External"/><Relationship Id="rId5" Type="http://schemas.openxmlformats.org/officeDocument/2006/relationships/hyperlink" Target="https://www.otto.de/damen/mode/blusen/" TargetMode="External"/><Relationship Id="rId4" Type="http://schemas.openxmlformats.org/officeDocument/2006/relationships/hyperlink" Target="https://www2.hm.com/de_de/index.html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Foto Albrecht Schmidt,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972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04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String translate(</a:t>
            </a:r>
            <a:r>
              <a:rPr lang="en-US" baseline="0" dirty="0" err="1" smtClean="0"/>
              <a:t>int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fromLanguage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toLanguage</a:t>
            </a:r>
            <a:r>
              <a:rPr lang="en-US" baseline="0" dirty="0" smtClean="0"/>
              <a:t>, String </a:t>
            </a:r>
            <a:r>
              <a:rPr lang="en-US" baseline="0" dirty="0" err="1" smtClean="0"/>
              <a:t>str</a:t>
            </a:r>
            <a:r>
              <a:rPr lang="en-US" baseline="0" dirty="0" smtClean="0"/>
              <a:t>) </a:t>
            </a:r>
          </a:p>
          <a:p>
            <a:r>
              <a:rPr lang="en-US" baseline="0" dirty="0" smtClean="0"/>
              <a:t>// translate is a function that takes a word (</a:t>
            </a:r>
            <a:r>
              <a:rPr lang="en-US" baseline="0" dirty="0" err="1" smtClean="0"/>
              <a:t>str</a:t>
            </a:r>
            <a:r>
              <a:rPr lang="en-US" baseline="0" dirty="0" smtClean="0"/>
              <a:t>) </a:t>
            </a:r>
          </a:p>
          <a:p>
            <a:r>
              <a:rPr lang="en-US" baseline="0" dirty="0" smtClean="0"/>
              <a:t>// the word is from a specific language (</a:t>
            </a:r>
            <a:r>
              <a:rPr lang="en-US" baseline="0" dirty="0" err="1" smtClean="0"/>
              <a:t>fromLanguage</a:t>
            </a:r>
            <a:r>
              <a:rPr lang="en-US" baseline="0" dirty="0" smtClean="0"/>
              <a:t>) and it</a:t>
            </a:r>
          </a:p>
          <a:p>
            <a:r>
              <a:rPr lang="en-US" baseline="0" dirty="0" smtClean="0"/>
              <a:t>// translates it into a word into another language (</a:t>
            </a:r>
            <a:r>
              <a:rPr lang="en-US" baseline="0" dirty="0" err="1" smtClean="0"/>
              <a:t>toLanguage</a:t>
            </a:r>
            <a:r>
              <a:rPr lang="en-US" baseline="0" dirty="0" smtClean="0"/>
              <a:t>) </a:t>
            </a:r>
          </a:p>
          <a:p>
            <a:r>
              <a:rPr lang="en-US" baseline="0" dirty="0" smtClean="0"/>
              <a:t>// Example: </a:t>
            </a:r>
            <a:r>
              <a:rPr lang="en-US" baseline="0" dirty="0" err="1" smtClean="0"/>
              <a:t>wordInSpanish</a:t>
            </a:r>
            <a:r>
              <a:rPr lang="en-US" baseline="0" dirty="0" smtClean="0"/>
              <a:t> = convert(1, 3, "</a:t>
            </a:r>
            <a:r>
              <a:rPr lang="en-US" baseline="0" dirty="0" err="1" smtClean="0"/>
              <a:t>Haus</a:t>
            </a:r>
            <a:r>
              <a:rPr lang="en-US" baseline="0" dirty="0" smtClean="0"/>
              <a:t>") </a:t>
            </a:r>
          </a:p>
          <a:p>
            <a:r>
              <a:rPr lang="en-US" baseline="0" dirty="0" smtClean="0"/>
              <a:t>// </a:t>
            </a:r>
            <a:r>
              <a:rPr lang="en-US" baseline="0" dirty="0" err="1" smtClean="0"/>
              <a:t>fromLanguage</a:t>
            </a:r>
            <a:r>
              <a:rPr lang="en-US" baseline="0" dirty="0" smtClean="0"/>
              <a:t> is the language the word is from, </a:t>
            </a:r>
            <a:r>
              <a:rPr lang="en-US" baseline="0" dirty="0" err="1" smtClean="0"/>
              <a:t>toLanguage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// </a:t>
            </a:r>
            <a:r>
              <a:rPr lang="en-US" baseline="0" dirty="0" err="1" smtClean="0"/>
              <a:t>ist</a:t>
            </a:r>
            <a:r>
              <a:rPr lang="en-US" baseline="0" dirty="0" smtClean="0"/>
              <a:t> die target language (1=German, 2=English, 3=Spanish)</a:t>
            </a:r>
          </a:p>
          <a:p>
            <a:endParaRPr lang="en-US" baseline="0" dirty="0" smtClean="0"/>
          </a:p>
          <a:p>
            <a:r>
              <a:rPr lang="en-US" baseline="0" dirty="0" smtClean="0"/>
              <a:t>float convert(</a:t>
            </a:r>
            <a:r>
              <a:rPr lang="en-US" baseline="0" dirty="0" err="1" smtClean="0"/>
              <a:t>int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fromCurrency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toCurrency</a:t>
            </a:r>
            <a:r>
              <a:rPr lang="en-US" baseline="0" dirty="0" smtClean="0"/>
              <a:t>, float amount) </a:t>
            </a:r>
          </a:p>
          <a:p>
            <a:r>
              <a:rPr lang="en-US" baseline="0" dirty="0" smtClean="0"/>
              <a:t>// convert is a function that takes a number (amount) of a specific </a:t>
            </a:r>
          </a:p>
          <a:p>
            <a:r>
              <a:rPr lang="en-US" baseline="0" dirty="0" smtClean="0"/>
              <a:t>// currency (</a:t>
            </a:r>
            <a:r>
              <a:rPr lang="en-US" baseline="0" dirty="0" err="1" smtClean="0"/>
              <a:t>fromCurrency</a:t>
            </a:r>
            <a:r>
              <a:rPr lang="en-US" baseline="0" dirty="0" smtClean="0"/>
              <a:t>) and it converts it into a number </a:t>
            </a:r>
          </a:p>
          <a:p>
            <a:r>
              <a:rPr lang="en-US" baseline="0" dirty="0" smtClean="0"/>
              <a:t>// (</a:t>
            </a:r>
            <a:r>
              <a:rPr lang="en-US" baseline="0" dirty="0" err="1" smtClean="0"/>
              <a:t>toCurrency</a:t>
            </a:r>
            <a:r>
              <a:rPr lang="en-US" baseline="0" dirty="0" smtClean="0"/>
              <a:t>) representing the amount in the target currency </a:t>
            </a:r>
          </a:p>
          <a:p>
            <a:r>
              <a:rPr lang="en-US" baseline="0" dirty="0" smtClean="0"/>
              <a:t>// Example: </a:t>
            </a:r>
            <a:r>
              <a:rPr lang="en-US" baseline="0" dirty="0" err="1" smtClean="0"/>
              <a:t>myDollar</a:t>
            </a:r>
            <a:r>
              <a:rPr lang="en-US" baseline="0" dirty="0" smtClean="0"/>
              <a:t> = convert(6, 7, 19.23) </a:t>
            </a:r>
          </a:p>
          <a:p>
            <a:r>
              <a:rPr lang="en-US" baseline="0" dirty="0" smtClean="0"/>
              <a:t>// </a:t>
            </a:r>
            <a:r>
              <a:rPr lang="en-US" baseline="0" dirty="0" err="1" smtClean="0"/>
              <a:t>fromCurrency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initlal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curreny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toCurrency</a:t>
            </a:r>
            <a:r>
              <a:rPr lang="en-US" baseline="0" dirty="0" smtClean="0"/>
              <a:t> is the target</a:t>
            </a:r>
          </a:p>
          <a:p>
            <a:r>
              <a:rPr lang="en-US" baseline="0" dirty="0" smtClean="0"/>
              <a:t>// currency (6=Euro, 7=US Dollar, 8=</a:t>
            </a:r>
            <a:r>
              <a:rPr lang="en-US" baseline="0" dirty="0" err="1" smtClean="0"/>
              <a:t>Britisches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Pfund</a:t>
            </a:r>
            <a:r>
              <a:rPr lang="en-US" baseline="0" dirty="0" smtClean="0"/>
              <a:t>) </a:t>
            </a:r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079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Sketches Albrecht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String </a:t>
            </a:r>
            <a:r>
              <a:rPr lang="en-US" baseline="0" dirty="0" smtClean="0"/>
              <a:t>translate(</a:t>
            </a:r>
            <a:r>
              <a:rPr lang="en-US" baseline="0" dirty="0" err="1" smtClean="0"/>
              <a:t>int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fromLanguage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toLanguage</a:t>
            </a:r>
            <a:r>
              <a:rPr lang="en-US" baseline="0" dirty="0" smtClean="0"/>
              <a:t>, String </a:t>
            </a:r>
            <a:r>
              <a:rPr lang="en-US" baseline="0" dirty="0" err="1" smtClean="0"/>
              <a:t>str</a:t>
            </a:r>
            <a:r>
              <a:rPr lang="en-US" baseline="0" dirty="0" smtClean="0"/>
              <a:t>) </a:t>
            </a:r>
          </a:p>
          <a:p>
            <a:r>
              <a:rPr lang="en-US" baseline="0" dirty="0" smtClean="0"/>
              <a:t>// translate is a function that takes a word (</a:t>
            </a:r>
            <a:r>
              <a:rPr lang="en-US" baseline="0" dirty="0" err="1" smtClean="0"/>
              <a:t>str</a:t>
            </a:r>
            <a:r>
              <a:rPr lang="en-US" baseline="0" dirty="0" smtClean="0"/>
              <a:t>) </a:t>
            </a:r>
          </a:p>
          <a:p>
            <a:r>
              <a:rPr lang="en-US" baseline="0" dirty="0" smtClean="0"/>
              <a:t>// the word is from a specific language (</a:t>
            </a:r>
            <a:r>
              <a:rPr lang="en-US" baseline="0" dirty="0" err="1" smtClean="0"/>
              <a:t>fromLanguage</a:t>
            </a:r>
            <a:r>
              <a:rPr lang="en-US" baseline="0" dirty="0" smtClean="0"/>
              <a:t>) and it</a:t>
            </a:r>
          </a:p>
          <a:p>
            <a:r>
              <a:rPr lang="en-US" baseline="0" dirty="0" smtClean="0"/>
              <a:t>// translates it into a word into another language (</a:t>
            </a:r>
            <a:r>
              <a:rPr lang="en-US" baseline="0" dirty="0" err="1" smtClean="0"/>
              <a:t>toLanguage</a:t>
            </a:r>
            <a:r>
              <a:rPr lang="en-US" baseline="0" dirty="0" smtClean="0"/>
              <a:t>) </a:t>
            </a:r>
          </a:p>
          <a:p>
            <a:r>
              <a:rPr lang="en-US" baseline="0" dirty="0" smtClean="0"/>
              <a:t>// Example: </a:t>
            </a:r>
            <a:r>
              <a:rPr lang="en-US" baseline="0" dirty="0" err="1" smtClean="0"/>
              <a:t>wordInSpanish</a:t>
            </a:r>
            <a:r>
              <a:rPr lang="en-US" baseline="0" dirty="0" smtClean="0"/>
              <a:t> = convert(1, 3, "</a:t>
            </a:r>
            <a:r>
              <a:rPr lang="en-US" baseline="0" dirty="0" err="1" smtClean="0"/>
              <a:t>Haus</a:t>
            </a:r>
            <a:r>
              <a:rPr lang="en-US" baseline="0" dirty="0" smtClean="0"/>
              <a:t>") </a:t>
            </a:r>
          </a:p>
          <a:p>
            <a:r>
              <a:rPr lang="en-US" baseline="0" dirty="0" smtClean="0"/>
              <a:t>// </a:t>
            </a:r>
            <a:r>
              <a:rPr lang="en-US" baseline="0" dirty="0" err="1" smtClean="0"/>
              <a:t>fromLanguage</a:t>
            </a:r>
            <a:r>
              <a:rPr lang="en-US" baseline="0" dirty="0" smtClean="0"/>
              <a:t> is the language the word is from, </a:t>
            </a:r>
            <a:r>
              <a:rPr lang="en-US" baseline="0" dirty="0" err="1" smtClean="0"/>
              <a:t>toLanguage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// </a:t>
            </a:r>
            <a:r>
              <a:rPr lang="en-US" baseline="0" dirty="0" err="1" smtClean="0"/>
              <a:t>ist</a:t>
            </a:r>
            <a:r>
              <a:rPr lang="en-US" baseline="0" dirty="0" smtClean="0"/>
              <a:t> die target language (1=German, 2=English, 3=Spanish)</a:t>
            </a:r>
          </a:p>
          <a:p>
            <a:endParaRPr lang="en-US" baseline="0" dirty="0" smtClean="0"/>
          </a:p>
          <a:p>
            <a:r>
              <a:rPr lang="en-US" baseline="0" dirty="0" smtClean="0"/>
              <a:t>float convert(</a:t>
            </a:r>
            <a:r>
              <a:rPr lang="en-US" baseline="0" dirty="0" err="1" smtClean="0"/>
              <a:t>int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fromCurrency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toCurrency</a:t>
            </a:r>
            <a:r>
              <a:rPr lang="en-US" baseline="0" dirty="0" smtClean="0"/>
              <a:t>, float amount) </a:t>
            </a:r>
          </a:p>
          <a:p>
            <a:r>
              <a:rPr lang="en-US" baseline="0" dirty="0" smtClean="0"/>
              <a:t>// convert is a function that takes a number (amount) of a specific </a:t>
            </a:r>
          </a:p>
          <a:p>
            <a:r>
              <a:rPr lang="en-US" baseline="0" dirty="0" smtClean="0"/>
              <a:t>// currency (</a:t>
            </a:r>
            <a:r>
              <a:rPr lang="en-US" baseline="0" dirty="0" err="1" smtClean="0"/>
              <a:t>fromCurrency</a:t>
            </a:r>
            <a:r>
              <a:rPr lang="en-US" baseline="0" dirty="0" smtClean="0"/>
              <a:t>) and it converts it into a number </a:t>
            </a:r>
          </a:p>
          <a:p>
            <a:r>
              <a:rPr lang="en-US" baseline="0" dirty="0" smtClean="0"/>
              <a:t>// (</a:t>
            </a:r>
            <a:r>
              <a:rPr lang="en-US" baseline="0" dirty="0" err="1" smtClean="0"/>
              <a:t>toCurrency</a:t>
            </a:r>
            <a:r>
              <a:rPr lang="en-US" baseline="0" dirty="0" smtClean="0"/>
              <a:t>) representing the amount in the target currency </a:t>
            </a:r>
          </a:p>
          <a:p>
            <a:r>
              <a:rPr lang="en-US" baseline="0" dirty="0" smtClean="0"/>
              <a:t>// Example: </a:t>
            </a:r>
            <a:r>
              <a:rPr lang="en-US" baseline="0" dirty="0" err="1" smtClean="0"/>
              <a:t>myDollar</a:t>
            </a:r>
            <a:r>
              <a:rPr lang="en-US" baseline="0" dirty="0" smtClean="0"/>
              <a:t> = convert(6, 7, 19.23) </a:t>
            </a:r>
          </a:p>
          <a:p>
            <a:r>
              <a:rPr lang="en-US" baseline="0" dirty="0" smtClean="0"/>
              <a:t>// </a:t>
            </a:r>
            <a:r>
              <a:rPr lang="en-US" baseline="0" dirty="0" err="1" smtClean="0"/>
              <a:t>fromCurrency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initlal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curreny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toCurrency</a:t>
            </a:r>
            <a:r>
              <a:rPr lang="en-US" baseline="0" dirty="0" smtClean="0"/>
              <a:t> is the target</a:t>
            </a:r>
          </a:p>
          <a:p>
            <a:r>
              <a:rPr lang="en-US" baseline="0" dirty="0" smtClean="0"/>
              <a:t>// currency (6=Euro, 7=US Dollar, 8=</a:t>
            </a:r>
            <a:r>
              <a:rPr lang="en-US" baseline="0" dirty="0" err="1" smtClean="0"/>
              <a:t>Britisches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Pfund</a:t>
            </a:r>
            <a:r>
              <a:rPr lang="en-US" baseline="0" dirty="0" smtClean="0"/>
              <a:t>) </a:t>
            </a:r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767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Sketches Albrecht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String </a:t>
            </a:r>
            <a:r>
              <a:rPr lang="en-US" baseline="0" dirty="0" smtClean="0"/>
              <a:t>translate(</a:t>
            </a:r>
            <a:r>
              <a:rPr lang="en-US" baseline="0" dirty="0" err="1" smtClean="0"/>
              <a:t>int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fromLanguage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toLanguage</a:t>
            </a:r>
            <a:r>
              <a:rPr lang="en-US" baseline="0" dirty="0" smtClean="0"/>
              <a:t>, String </a:t>
            </a:r>
            <a:r>
              <a:rPr lang="en-US" baseline="0" dirty="0" err="1" smtClean="0"/>
              <a:t>str</a:t>
            </a:r>
            <a:r>
              <a:rPr lang="en-US" baseline="0" dirty="0" smtClean="0"/>
              <a:t>) </a:t>
            </a:r>
          </a:p>
          <a:p>
            <a:r>
              <a:rPr lang="en-US" baseline="0" dirty="0" smtClean="0"/>
              <a:t>// translate is a function that takes a word (</a:t>
            </a:r>
            <a:r>
              <a:rPr lang="en-US" baseline="0" dirty="0" err="1" smtClean="0"/>
              <a:t>str</a:t>
            </a:r>
            <a:r>
              <a:rPr lang="en-US" baseline="0" dirty="0" smtClean="0"/>
              <a:t>) </a:t>
            </a:r>
          </a:p>
          <a:p>
            <a:r>
              <a:rPr lang="en-US" baseline="0" dirty="0" smtClean="0"/>
              <a:t>// the word is from a specific language (</a:t>
            </a:r>
            <a:r>
              <a:rPr lang="en-US" baseline="0" dirty="0" err="1" smtClean="0"/>
              <a:t>fromLanguage</a:t>
            </a:r>
            <a:r>
              <a:rPr lang="en-US" baseline="0" dirty="0" smtClean="0"/>
              <a:t>) and it</a:t>
            </a:r>
          </a:p>
          <a:p>
            <a:r>
              <a:rPr lang="en-US" baseline="0" dirty="0" smtClean="0"/>
              <a:t>// translates it into a word into another language (</a:t>
            </a:r>
            <a:r>
              <a:rPr lang="en-US" baseline="0" dirty="0" err="1" smtClean="0"/>
              <a:t>toLanguage</a:t>
            </a:r>
            <a:r>
              <a:rPr lang="en-US" baseline="0" dirty="0" smtClean="0"/>
              <a:t>) </a:t>
            </a:r>
          </a:p>
          <a:p>
            <a:r>
              <a:rPr lang="en-US" baseline="0" dirty="0" smtClean="0"/>
              <a:t>// Example: </a:t>
            </a:r>
            <a:r>
              <a:rPr lang="en-US" baseline="0" dirty="0" err="1" smtClean="0"/>
              <a:t>wordInSpanish</a:t>
            </a:r>
            <a:r>
              <a:rPr lang="en-US" baseline="0" dirty="0" smtClean="0"/>
              <a:t> = convert(1, 3, "</a:t>
            </a:r>
            <a:r>
              <a:rPr lang="en-US" baseline="0" dirty="0" err="1" smtClean="0"/>
              <a:t>Haus</a:t>
            </a:r>
            <a:r>
              <a:rPr lang="en-US" baseline="0" dirty="0" smtClean="0"/>
              <a:t>") </a:t>
            </a:r>
          </a:p>
          <a:p>
            <a:r>
              <a:rPr lang="en-US" baseline="0" dirty="0" smtClean="0"/>
              <a:t>// </a:t>
            </a:r>
            <a:r>
              <a:rPr lang="en-US" baseline="0" dirty="0" err="1" smtClean="0"/>
              <a:t>fromLanguage</a:t>
            </a:r>
            <a:r>
              <a:rPr lang="en-US" baseline="0" dirty="0" smtClean="0"/>
              <a:t> is the language the word is from, </a:t>
            </a:r>
            <a:r>
              <a:rPr lang="en-US" baseline="0" dirty="0" err="1" smtClean="0"/>
              <a:t>toLanguage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// </a:t>
            </a:r>
            <a:r>
              <a:rPr lang="en-US" baseline="0" dirty="0" err="1" smtClean="0"/>
              <a:t>ist</a:t>
            </a:r>
            <a:r>
              <a:rPr lang="en-US" baseline="0" dirty="0" smtClean="0"/>
              <a:t> die target language (1=German, 2=English, 3=Spanish)</a:t>
            </a:r>
          </a:p>
          <a:p>
            <a:endParaRPr lang="en-US" baseline="0" dirty="0" smtClean="0"/>
          </a:p>
          <a:p>
            <a:r>
              <a:rPr lang="en-US" baseline="0" dirty="0" smtClean="0"/>
              <a:t>float convert(</a:t>
            </a:r>
            <a:r>
              <a:rPr lang="en-US" baseline="0" dirty="0" err="1" smtClean="0"/>
              <a:t>int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fromCurrency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toCurrency</a:t>
            </a:r>
            <a:r>
              <a:rPr lang="en-US" baseline="0" dirty="0" smtClean="0"/>
              <a:t>, float amount) </a:t>
            </a:r>
          </a:p>
          <a:p>
            <a:r>
              <a:rPr lang="en-US" baseline="0" dirty="0" smtClean="0"/>
              <a:t>// convert is a function that takes a number (amount) of a specific </a:t>
            </a:r>
          </a:p>
          <a:p>
            <a:r>
              <a:rPr lang="en-US" baseline="0" dirty="0" smtClean="0"/>
              <a:t>// currency (</a:t>
            </a:r>
            <a:r>
              <a:rPr lang="en-US" baseline="0" dirty="0" err="1" smtClean="0"/>
              <a:t>fromCurrency</a:t>
            </a:r>
            <a:r>
              <a:rPr lang="en-US" baseline="0" dirty="0" smtClean="0"/>
              <a:t>) and it converts it into a number </a:t>
            </a:r>
          </a:p>
          <a:p>
            <a:r>
              <a:rPr lang="en-US" baseline="0" dirty="0" smtClean="0"/>
              <a:t>// (</a:t>
            </a:r>
            <a:r>
              <a:rPr lang="en-US" baseline="0" dirty="0" err="1" smtClean="0"/>
              <a:t>toCurrency</a:t>
            </a:r>
            <a:r>
              <a:rPr lang="en-US" baseline="0" dirty="0" smtClean="0"/>
              <a:t>) representing the amount in the target currency </a:t>
            </a:r>
          </a:p>
          <a:p>
            <a:r>
              <a:rPr lang="en-US" baseline="0" dirty="0" smtClean="0"/>
              <a:t>// Example: </a:t>
            </a:r>
            <a:r>
              <a:rPr lang="en-US" baseline="0" dirty="0" err="1" smtClean="0"/>
              <a:t>myDollar</a:t>
            </a:r>
            <a:r>
              <a:rPr lang="en-US" baseline="0" dirty="0" smtClean="0"/>
              <a:t> = convert(6, 7, 19.23) </a:t>
            </a:r>
          </a:p>
          <a:p>
            <a:r>
              <a:rPr lang="en-US" baseline="0" dirty="0" smtClean="0"/>
              <a:t>// </a:t>
            </a:r>
            <a:r>
              <a:rPr lang="en-US" baseline="0" dirty="0" err="1" smtClean="0"/>
              <a:t>fromCurrency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initlal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curreny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toCurrency</a:t>
            </a:r>
            <a:r>
              <a:rPr lang="en-US" baseline="0" dirty="0" smtClean="0"/>
              <a:t> is the target</a:t>
            </a:r>
          </a:p>
          <a:p>
            <a:r>
              <a:rPr lang="en-US" baseline="0" dirty="0" smtClean="0"/>
              <a:t>// currency (6=Euro, 7=US Dollar, 8=</a:t>
            </a:r>
            <a:r>
              <a:rPr lang="en-US" baseline="0" dirty="0" err="1" smtClean="0"/>
              <a:t>Britisches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Pfund</a:t>
            </a:r>
            <a:r>
              <a:rPr lang="en-US" baseline="0" dirty="0" smtClean="0"/>
              <a:t>) </a:t>
            </a:r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224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Sketches Albrecht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String </a:t>
            </a:r>
            <a:r>
              <a:rPr lang="en-US" baseline="0" dirty="0" smtClean="0"/>
              <a:t>translate(</a:t>
            </a:r>
            <a:r>
              <a:rPr lang="en-US" baseline="0" dirty="0" err="1" smtClean="0"/>
              <a:t>int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fromLanguage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toLanguage</a:t>
            </a:r>
            <a:r>
              <a:rPr lang="en-US" baseline="0" dirty="0" smtClean="0"/>
              <a:t>, String </a:t>
            </a:r>
            <a:r>
              <a:rPr lang="en-US" baseline="0" dirty="0" err="1" smtClean="0"/>
              <a:t>str</a:t>
            </a:r>
            <a:r>
              <a:rPr lang="en-US" baseline="0" dirty="0" smtClean="0"/>
              <a:t>) </a:t>
            </a:r>
          </a:p>
          <a:p>
            <a:r>
              <a:rPr lang="en-US" baseline="0" dirty="0" smtClean="0"/>
              <a:t>// translate is a function that takes a word (</a:t>
            </a:r>
            <a:r>
              <a:rPr lang="en-US" baseline="0" dirty="0" err="1" smtClean="0"/>
              <a:t>str</a:t>
            </a:r>
            <a:r>
              <a:rPr lang="en-US" baseline="0" dirty="0" smtClean="0"/>
              <a:t>) </a:t>
            </a:r>
          </a:p>
          <a:p>
            <a:r>
              <a:rPr lang="en-US" baseline="0" dirty="0" smtClean="0"/>
              <a:t>// the word is from a specific language (</a:t>
            </a:r>
            <a:r>
              <a:rPr lang="en-US" baseline="0" dirty="0" err="1" smtClean="0"/>
              <a:t>fromLanguage</a:t>
            </a:r>
            <a:r>
              <a:rPr lang="en-US" baseline="0" dirty="0" smtClean="0"/>
              <a:t>) and it</a:t>
            </a:r>
          </a:p>
          <a:p>
            <a:r>
              <a:rPr lang="en-US" baseline="0" dirty="0" smtClean="0"/>
              <a:t>// translates it into a word into another language (</a:t>
            </a:r>
            <a:r>
              <a:rPr lang="en-US" baseline="0" dirty="0" err="1" smtClean="0"/>
              <a:t>toLanguage</a:t>
            </a:r>
            <a:r>
              <a:rPr lang="en-US" baseline="0" dirty="0" smtClean="0"/>
              <a:t>) </a:t>
            </a:r>
          </a:p>
          <a:p>
            <a:r>
              <a:rPr lang="en-US" baseline="0" dirty="0" smtClean="0"/>
              <a:t>// Example: </a:t>
            </a:r>
            <a:r>
              <a:rPr lang="en-US" baseline="0" dirty="0" err="1" smtClean="0"/>
              <a:t>wordInSpanish</a:t>
            </a:r>
            <a:r>
              <a:rPr lang="en-US" baseline="0" dirty="0" smtClean="0"/>
              <a:t> = convert(1, 3, "</a:t>
            </a:r>
            <a:r>
              <a:rPr lang="en-US" baseline="0" dirty="0" err="1" smtClean="0"/>
              <a:t>Haus</a:t>
            </a:r>
            <a:r>
              <a:rPr lang="en-US" baseline="0" dirty="0" smtClean="0"/>
              <a:t>") </a:t>
            </a:r>
          </a:p>
          <a:p>
            <a:r>
              <a:rPr lang="en-US" baseline="0" dirty="0" smtClean="0"/>
              <a:t>// </a:t>
            </a:r>
            <a:r>
              <a:rPr lang="en-US" baseline="0" dirty="0" err="1" smtClean="0"/>
              <a:t>fromLanguage</a:t>
            </a:r>
            <a:r>
              <a:rPr lang="en-US" baseline="0" dirty="0" smtClean="0"/>
              <a:t> is the language the word is from, </a:t>
            </a:r>
            <a:r>
              <a:rPr lang="en-US" baseline="0" dirty="0" err="1" smtClean="0"/>
              <a:t>toLanguage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// </a:t>
            </a:r>
            <a:r>
              <a:rPr lang="en-US" baseline="0" dirty="0" err="1" smtClean="0"/>
              <a:t>ist</a:t>
            </a:r>
            <a:r>
              <a:rPr lang="en-US" baseline="0" dirty="0" smtClean="0"/>
              <a:t> die target language (1=German, 2=English, 3=Spanish)</a:t>
            </a:r>
          </a:p>
          <a:p>
            <a:endParaRPr lang="en-US" baseline="0" dirty="0" smtClean="0"/>
          </a:p>
          <a:p>
            <a:r>
              <a:rPr lang="en-US" baseline="0" dirty="0" smtClean="0"/>
              <a:t>float convert(</a:t>
            </a:r>
            <a:r>
              <a:rPr lang="en-US" baseline="0" dirty="0" err="1" smtClean="0"/>
              <a:t>int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fromCurrency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toCurrency</a:t>
            </a:r>
            <a:r>
              <a:rPr lang="en-US" baseline="0" dirty="0" smtClean="0"/>
              <a:t>, float amount) </a:t>
            </a:r>
          </a:p>
          <a:p>
            <a:r>
              <a:rPr lang="en-US" baseline="0" dirty="0" smtClean="0"/>
              <a:t>// convert is a function that takes a number (amount) of a specific </a:t>
            </a:r>
          </a:p>
          <a:p>
            <a:r>
              <a:rPr lang="en-US" baseline="0" dirty="0" smtClean="0"/>
              <a:t>// currency (</a:t>
            </a:r>
            <a:r>
              <a:rPr lang="en-US" baseline="0" dirty="0" err="1" smtClean="0"/>
              <a:t>fromCurrency</a:t>
            </a:r>
            <a:r>
              <a:rPr lang="en-US" baseline="0" dirty="0" smtClean="0"/>
              <a:t>) and it converts it into a number </a:t>
            </a:r>
          </a:p>
          <a:p>
            <a:r>
              <a:rPr lang="en-US" baseline="0" dirty="0" smtClean="0"/>
              <a:t>// (</a:t>
            </a:r>
            <a:r>
              <a:rPr lang="en-US" baseline="0" dirty="0" err="1" smtClean="0"/>
              <a:t>toCurrency</a:t>
            </a:r>
            <a:r>
              <a:rPr lang="en-US" baseline="0" dirty="0" smtClean="0"/>
              <a:t>) representing the amount in the target currency </a:t>
            </a:r>
          </a:p>
          <a:p>
            <a:r>
              <a:rPr lang="en-US" baseline="0" dirty="0" smtClean="0"/>
              <a:t>// Example: </a:t>
            </a:r>
            <a:r>
              <a:rPr lang="en-US" baseline="0" dirty="0" err="1" smtClean="0"/>
              <a:t>myDollar</a:t>
            </a:r>
            <a:r>
              <a:rPr lang="en-US" baseline="0" dirty="0" smtClean="0"/>
              <a:t> = convert(6, 7, 19.23) </a:t>
            </a:r>
          </a:p>
          <a:p>
            <a:r>
              <a:rPr lang="en-US" baseline="0" dirty="0" smtClean="0"/>
              <a:t>// </a:t>
            </a:r>
            <a:r>
              <a:rPr lang="en-US" baseline="0" dirty="0" err="1" smtClean="0"/>
              <a:t>fromCurrency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initlal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curreny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toCurrency</a:t>
            </a:r>
            <a:r>
              <a:rPr lang="en-US" baseline="0" dirty="0" smtClean="0"/>
              <a:t> is the target</a:t>
            </a:r>
          </a:p>
          <a:p>
            <a:r>
              <a:rPr lang="en-US" baseline="0" dirty="0" smtClean="0"/>
              <a:t>// currency (6=Euro, 7=US Dollar, 8=</a:t>
            </a:r>
            <a:r>
              <a:rPr lang="en-US" baseline="0" dirty="0" err="1" smtClean="0"/>
              <a:t>Britisches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Pfund</a:t>
            </a:r>
            <a:r>
              <a:rPr lang="en-US" baseline="0" dirty="0" smtClean="0"/>
              <a:t>) </a:t>
            </a:r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68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Screenshots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 Albrecht</a:t>
            </a:r>
            <a:endParaRPr lang="en-US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5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Handy,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Foto</a:t>
            </a:r>
            <a:r>
              <a:rPr lang="en-US" sz="2000" baseline="0" dirty="0" smtClean="0">
                <a:solidFill>
                  <a:schemeClr val="bg1">
                    <a:lumMod val="50000"/>
                  </a:schemeClr>
                </a:solidFill>
              </a:rPr>
              <a:t> Albrecht Schmidt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Ei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des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Kolumbus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– Public Domain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 smtClean="0">
                <a:hlinkClick r:id="rId3"/>
              </a:rPr>
              <a:t>https://www.metmuseum.org/art/collection/search/398598</a:t>
            </a:r>
            <a:endParaRPr lang="de-DE" sz="2000" dirty="0" smtClean="0"/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31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Screenshots</a:t>
            </a:r>
            <a:r>
              <a:rPr lang="en-US" sz="2000" baseline="0" dirty="0" smtClean="0">
                <a:solidFill>
                  <a:schemeClr val="bg1">
                    <a:lumMod val="50000"/>
                  </a:schemeClr>
                </a:solidFill>
              </a:rPr>
              <a:t> Albrecht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048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Screenshots</a:t>
            </a:r>
            <a:r>
              <a:rPr lang="en-US" sz="2000" baseline="0" dirty="0" smtClean="0">
                <a:solidFill>
                  <a:schemeClr val="bg1">
                    <a:lumMod val="50000"/>
                  </a:schemeClr>
                </a:solidFill>
              </a:rPr>
              <a:t> Albrecht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180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Screenshots</a:t>
            </a:r>
            <a:r>
              <a:rPr lang="en-US" sz="2000" baseline="0" dirty="0" smtClean="0">
                <a:solidFill>
                  <a:schemeClr val="bg1">
                    <a:lumMod val="50000"/>
                  </a:schemeClr>
                </a:solidFill>
              </a:rPr>
              <a:t> Albrecht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09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46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Foto</a:t>
            </a:r>
            <a:r>
              <a:rPr lang="en-US" sz="2000" baseline="0" dirty="0" smtClean="0">
                <a:solidFill>
                  <a:schemeClr val="bg1">
                    <a:lumMod val="50000"/>
                  </a:schemeClr>
                </a:solidFill>
              </a:rPr>
              <a:t> Albrecht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14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72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737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Foto:</a:t>
            </a:r>
            <a:r>
              <a:rPr lang="de-DE" baseline="0" dirty="0" smtClean="0"/>
              <a:t> Albrecht Schmidt, Ben Shneiderman in München, 11/2006; </a:t>
            </a:r>
            <a:r>
              <a:rPr lang="de-DE" baseline="0" dirty="0" err="1" smtClean="0"/>
              <a:t>book</a:t>
            </a:r>
            <a:r>
              <a:rPr lang="de-DE" baseline="0" dirty="0" smtClean="0"/>
              <a:t> tour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259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79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Fotos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 Albrecht</a:t>
            </a:r>
            <a:endParaRPr lang="en-US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96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3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Freies Foto, </a:t>
            </a:r>
          </a:p>
          <a:p>
            <a:r>
              <a:rPr lang="de-DE" dirty="0" smtClean="0">
                <a:hlinkClick r:id="rId3"/>
              </a:rPr>
              <a:t>https://pixabay.com/de/photos/grafik-diagramm-investitionen-4737109/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7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Freies Foto, </a:t>
            </a:r>
          </a:p>
          <a:p>
            <a:r>
              <a:rPr lang="de-DE" dirty="0" smtClean="0">
                <a:hlinkClick r:id="rId3"/>
              </a:rPr>
              <a:t>https://pixabay.com/de/photos/online-shopping-kleidung-handy-2900303/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23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Foto </a:t>
            </a:r>
            <a:r>
              <a:rPr lang="de-DE" baseline="0" dirty="0" err="1" smtClean="0"/>
              <a:t>public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domain</a:t>
            </a:r>
            <a:r>
              <a:rPr lang="de-DE" baseline="0" dirty="0" smtClean="0"/>
              <a:t>: </a:t>
            </a:r>
            <a:r>
              <a:rPr lang="de-DE" dirty="0" smtClean="0">
                <a:hlinkClick r:id="rId3"/>
              </a:rPr>
              <a:t>https://commons.wikimedia.org/wiki/File:Photographer1850s.png</a:t>
            </a: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31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err="1" smtClean="0"/>
              <a:t>Photo</a:t>
            </a:r>
            <a:r>
              <a:rPr lang="de-DE" baseline="0" dirty="0" smtClean="0"/>
              <a:t> Public Domain</a:t>
            </a:r>
          </a:p>
          <a:p>
            <a:r>
              <a:rPr lang="de-DE" baseline="0" dirty="0" smtClean="0"/>
              <a:t>https://pxhere.com/en/photo/819327 </a:t>
            </a:r>
          </a:p>
          <a:p>
            <a:r>
              <a:rPr lang="de-DE" baseline="0" dirty="0" smtClean="0"/>
              <a:t>https://get.pxhere.com/photo/water-drop-fall-wet-old-summer-environment-spray-natural-metal-fresh-clean-garden-material-drip-fire-hydrant-pour-tap-background-faucet-seep-hose-estate-spout-shiny-connection-dripping-household-valve-plumbing-h20-connector-plumber-irrigate-dingy-plumb-spigot-stopcock-819327.jpg</a:t>
            </a:r>
          </a:p>
          <a:p>
            <a:endParaRPr lang="de-DE" baseline="0" dirty="0" smtClean="0"/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15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Screenshots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en-US" sz="1200" baseline="0" dirty="0" err="1" smtClean="0">
                <a:solidFill>
                  <a:schemeClr val="bg1">
                    <a:lumMod val="50000"/>
                  </a:schemeClr>
                </a:solidFill>
              </a:rPr>
              <a:t>Foto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 Albrecht</a:t>
            </a:r>
            <a:endParaRPr lang="en-US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de-DE" dirty="0" smtClean="0"/>
          </a:p>
          <a:p>
            <a:r>
              <a:rPr lang="de-DE" dirty="0" err="1" smtClean="0"/>
              <a:t>Example</a:t>
            </a:r>
            <a:r>
              <a:rPr lang="de-DE" dirty="0" smtClean="0"/>
              <a:t> </a:t>
            </a:r>
            <a:r>
              <a:rPr lang="de-DE" dirty="0" smtClean="0"/>
              <a:t>– </a:t>
            </a:r>
            <a:r>
              <a:rPr lang="de-DE" dirty="0" err="1" smtClean="0"/>
              <a:t>page</a:t>
            </a:r>
            <a:r>
              <a:rPr lang="de-DE" dirty="0" smtClean="0"/>
              <a:t>: </a:t>
            </a:r>
            <a:r>
              <a:rPr lang="de-DE" dirty="0" smtClean="0">
                <a:hlinkClick r:id="rId3"/>
              </a:rPr>
              <a:t>https://www.zalando.de/</a:t>
            </a:r>
            <a:r>
              <a:rPr lang="de-DE" dirty="0" smtClean="0"/>
              <a:t>; </a:t>
            </a:r>
            <a:r>
              <a:rPr lang="de-DE" dirty="0" smtClean="0">
                <a:hlinkClick r:id="rId4"/>
              </a:rPr>
              <a:t>https://www2.hm.com/de_de/index.html</a:t>
            </a:r>
            <a:r>
              <a:rPr lang="de-DE" dirty="0" smtClean="0"/>
              <a:t>; </a:t>
            </a:r>
            <a:r>
              <a:rPr lang="de-DE" dirty="0" smtClean="0">
                <a:hlinkClick r:id="rId5"/>
              </a:rPr>
              <a:t>https://www.otto.de/damen/mode/blusen/</a:t>
            </a:r>
            <a:r>
              <a:rPr lang="de-DE" dirty="0" smtClean="0"/>
              <a:t>; </a:t>
            </a:r>
            <a:r>
              <a:rPr lang="de-DE" dirty="0" smtClean="0">
                <a:hlinkClick r:id="rId6"/>
              </a:rPr>
              <a:t>https://www.next.de/de</a:t>
            </a: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37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154BEC2-D09B-4CD1-9EA2-89FC05B25B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89025"/>
            <a:ext cx="12192000" cy="2879725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A09D3-9A56-4D70-AB01-BC424B382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7" y="3968749"/>
            <a:ext cx="7956548" cy="11984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17D1ED-732F-4E2D-9A7F-62AAA6BF4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5202085"/>
            <a:ext cx="11496675" cy="9272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FF7F2E1-BDFC-4820-BDEF-EFCE2E04CA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13687" y="371953"/>
            <a:ext cx="2534303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957E0D45-AD1A-4F04-B48D-D5ED9B2EC5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5325" y="371953"/>
            <a:ext cx="2749020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24">
            <a:extLst>
              <a:ext uri="{FF2B5EF4-FFF2-40B4-BE49-F238E27FC236}">
                <a16:creationId xmlns:a16="http://schemas.microsoft.com/office/drawing/2014/main" id="{EA9F3FA5-4FE9-4C17-AD95-3D4AB505126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54506" y="371953"/>
            <a:ext cx="2749020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5" name="Textplatzhalter 33">
            <a:extLst>
              <a:ext uri="{FF2B5EF4-FFF2-40B4-BE49-F238E27FC236}">
                <a16:creationId xmlns:a16="http://schemas.microsoft.com/office/drawing/2014/main" id="{56E6E3EB-54DB-4637-AC45-F5DBF43AA3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6" name="Picture Placeholder 24">
            <a:extLst>
              <a:ext uri="{FF2B5EF4-FFF2-40B4-BE49-F238E27FC236}">
                <a16:creationId xmlns:a16="http://schemas.microsoft.com/office/drawing/2014/main" id="{AC0CF571-5E53-43BD-818C-433ACA21680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47657" y="371952"/>
            <a:ext cx="2534303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EA87B94-F2A0-427E-B660-8569B5EA0977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B20FE661-9432-4351-A938-CD716F2DC45E}" type="datetime1">
              <a:rPr lang="en-US" smtClean="0"/>
              <a:t>4/12/2020</a:t>
            </a:fld>
            <a:endParaRPr lang="de-DE" dirty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407E4E8E-7AEA-4798-B41B-E44C9A4442F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1BF9F099-A708-492B-9666-B1030F072A2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61220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2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923364"/>
            <a:ext cx="12192000" cy="43097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>
            <a:off x="0" y="1808163"/>
            <a:ext cx="12193200" cy="115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5126"/>
            <a:ext cx="10801349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1089025"/>
            <a:ext cx="10801350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ED2465A-354B-498C-8F0D-B6E8CD91408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30612BE-EB6B-4124-ADFE-524509FE9753}" type="datetime1">
              <a:rPr lang="en-US" smtClean="0"/>
              <a:t>4/12/2020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9BE2AFC-6727-4FDE-8F51-E24807504BD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CF3DD65-D4B6-4CBA-8F49-7C802136F51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F4F6A13F-5E57-4B54-BFA6-0A43527F200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8211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923364"/>
            <a:ext cx="8651875" cy="4310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>
            <a:off x="0" y="1800770"/>
            <a:ext cx="8651875" cy="1190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5126"/>
            <a:ext cx="10801349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7" y="1089025"/>
            <a:ext cx="10801348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D61675F-BC6F-4A23-9EB1-CE0952DF319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6993032-E825-44B3-A183-AF44DFB6ECC9}" type="datetime1">
              <a:rPr lang="en-US" smtClean="0"/>
              <a:t>4/12/2020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E47C82-39CB-49C1-943D-69194A0B1C6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15E7D11-AB38-4770-AB91-61CB403CD9D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F4C1A4AD-9D03-4E85-B564-9656BE5E6AE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078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FEB98-94C9-482E-B2D1-1E5EBBCAB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1EF9CA-16DE-40AA-BC35-DDCB0EDB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A525-64A9-4C4F-A52F-6DBFDD976E8A}" type="datetime1">
              <a:rPr lang="en-US" smtClean="0"/>
              <a:t>4/12/2020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05D478-1E0C-4E3C-B26E-DCA0722F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C453C7-A396-4A2D-A2E5-8E461029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1902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ff-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FEB98-94C9-482E-B2D1-1E5EBBCAB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-422031"/>
            <a:ext cx="10801349" cy="399705"/>
          </a:xfrm>
        </p:spPr>
        <p:txBody>
          <a:bodyPr/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1EF9CA-16DE-40AA-BC35-DDCB0EDB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A525-64A9-4C4F-A52F-6DBFDD976E8A}" type="datetime1">
              <a:rPr lang="en-US" smtClean="0"/>
              <a:t>4/12/2020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05D478-1E0C-4E3C-B26E-DCA0722F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C453C7-A396-4A2D-A2E5-8E461029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33">
            <a:extLst>
              <a:ext uri="{FF2B5EF4-FFF2-40B4-BE49-F238E27FC236}">
                <a16:creationId xmlns:a16="http://schemas.microsoft.com/office/drawing/2014/main" id="{1CC2D235-C613-4A23-9CE8-CC0F66C7F0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4180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0057C3-E1B6-4280-AFCA-CC8AA7FC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7" y="115888"/>
            <a:ext cx="7956548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592264"/>
            <a:ext cx="7956551" cy="4537074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32D37C9-8C47-46F1-90DE-4D249E5D2F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6" y="1089025"/>
            <a:ext cx="7956549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1CC2D235-C613-4A23-9CE8-CC0F66C7F0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AA33FBA-7D22-4532-AC9C-95B8E02232C8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FDD35FE9-67CB-4E22-B791-B28F44EF27AB}" type="datetime1">
              <a:rPr lang="en-US" smtClean="0"/>
              <a:t>4/12/2020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B7E09D-1A2C-4AFD-A321-1D82FF3C9B3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605FDB6-1F62-4B0D-821E-1DDA79D2403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7904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0057C3-E1B6-4280-AFCA-CC8AA7FC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623" y="115888"/>
            <a:ext cx="10794052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623" y="1592264"/>
            <a:ext cx="3806041" cy="4537074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32D37C9-8C47-46F1-90DE-4D249E5D2F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2623" y="1089025"/>
            <a:ext cx="7949252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7FF797D-D68B-448F-9EF9-8565E16D3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138" y="1592264"/>
            <a:ext cx="3884592" cy="4537073"/>
          </a:xfrm>
          <a:prstGeom prst="rect">
            <a:avLst/>
          </a:prstGeom>
        </p:spPr>
        <p:txBody>
          <a:bodyPr/>
          <a:lstStyle>
            <a:lvl2pPr defTabSz="687600"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platzhalter 33">
            <a:extLst>
              <a:ext uri="{FF2B5EF4-FFF2-40B4-BE49-F238E27FC236}">
                <a16:creationId xmlns:a16="http://schemas.microsoft.com/office/drawing/2014/main" id="{CF808356-F1D3-4E54-96FE-067E960513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4285318-182B-4275-82AD-58FC8AEAF9F0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271F914B-0619-4EC3-A545-3440B74C3516}" type="datetime1">
              <a:rPr lang="en-US" smtClean="0"/>
              <a:t>4/12/2020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0C33625-2406-4F76-A793-8CCD27FB720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2A0482F7-AF8F-4B8B-9F26-77EADFAB94A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4797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0057C3-E1B6-4280-AFCA-CC8AA7FC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7" y="115888"/>
            <a:ext cx="10801348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7" y="1268412"/>
            <a:ext cx="10801348" cy="4860926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4670F045-806E-425A-86B4-32E0D5E863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6BF1CC-3BAD-4BB9-B717-3F5D044B8E8E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4FDAA4A-79CC-4CBB-9EC8-B3B7030C7E3E}" type="datetime1">
              <a:rPr lang="en-US" smtClean="0"/>
              <a:t>4/12/2020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AE4930-1E0B-4443-8FCC-3EF9232EF91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39AC7A-0B0A-4434-9B1F-404C0CCD4F1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83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F9339-D1CD-4C3D-9D0E-B6D872D3D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89026"/>
            <a:ext cx="10801349" cy="28797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8CBDE-B184-4EA4-86DB-E669BB3BB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089747"/>
            <a:ext cx="10801349" cy="203959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4AFD0E6B-074F-4856-ADAE-6AFDE0AD3B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830643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1BDC80-AA5D-4A78-98B0-C69933D7F526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90E70D50-D682-4476-973E-767091493DC8}" type="datetime1">
              <a:rPr lang="en-US" smtClean="0"/>
              <a:t>4/12/2020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0564B3-250D-42F0-9534-FD2B09C5F1B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36E6DB-4130-41F6-84C1-5598BFB23A9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7752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FDFE9C0-FC18-49FC-9D3B-448B3038E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9AEA-DA17-4F44-ABD9-A9EE010785F0}" type="datetime1">
              <a:rPr lang="en-US" smtClean="0"/>
              <a:t>4/12/2020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CA537D9-DB87-462B-9880-94A85866F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16211B0-F335-4163-9F0F-D0713D57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25091D95-C517-4494-818D-3614D52BC3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C5E7AB-4BE1-4D53-9C5E-D580649BC0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237288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0" name="Textplatzhalter 33">
            <a:extLst>
              <a:ext uri="{FF2B5EF4-FFF2-40B4-BE49-F238E27FC236}">
                <a16:creationId xmlns:a16="http://schemas.microsoft.com/office/drawing/2014/main" id="{94CAE3FC-6193-4A75-93E4-FCAA1502D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5325" y="5448563"/>
            <a:ext cx="10801350" cy="658789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tx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5185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FDFE9C0-FC18-49FC-9D3B-448B3038E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9AEA-DA17-4F44-ABD9-A9EE010785F0}" type="datetime1">
              <a:rPr lang="en-US" smtClean="0"/>
              <a:t>4/12/2020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CA537D9-DB87-462B-9880-94A85866F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16211B0-F335-4163-9F0F-D0713D57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25091D95-C517-4494-818D-3614D52BC3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C5E7AB-4BE1-4D53-9C5E-D580649BC0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2372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33">
            <a:extLst>
              <a:ext uri="{FF2B5EF4-FFF2-40B4-BE49-F238E27FC236}">
                <a16:creationId xmlns:a16="http://schemas.microsoft.com/office/drawing/2014/main" id="{94CAE3FC-6193-4A75-93E4-FCAA1502D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5325" y="430236"/>
            <a:ext cx="10801350" cy="658789"/>
          </a:xfr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tx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8712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3000786" cy="6233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 rot="5400000">
            <a:off x="-370283" y="3371399"/>
            <a:ext cx="6858000" cy="115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4790" y="365126"/>
            <a:ext cx="5341224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7F5D411-2DE6-483B-87D6-585923619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34790" y="1592264"/>
            <a:ext cx="5341224" cy="44924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4790" y="1089025"/>
            <a:ext cx="5341224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29C9F29-9467-4790-A990-E3BA7DDC215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99F3A75-0F37-4CCE-BF8F-C7D2800B495D}" type="datetime1">
              <a:rPr lang="en-US" smtClean="0"/>
              <a:t>4/12/2020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D1AA870-E424-487E-9777-032CB20FB80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B620C02-7CF1-46A5-9245-1E7D7C8FFA6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F242F43B-6E1D-4F28-8F19-19918A2E6F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5104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3968751"/>
            <a:ext cx="8651875" cy="22650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>
            <a:off x="0" y="3846158"/>
            <a:ext cx="8651875" cy="12259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5126"/>
            <a:ext cx="10801349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7F5D411-2DE6-483B-87D6-585923619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6" y="1811916"/>
            <a:ext cx="7956549" cy="20379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7" y="1089025"/>
            <a:ext cx="10801348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46B8C75-D5B2-4AC9-8C30-F373F3B7AE3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28C5DC6-7951-4AE0-9F11-0BA28A415A5F}" type="datetime1">
              <a:rPr lang="en-US" smtClean="0"/>
              <a:t>4/12/2020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F017C71-5FC7-42A7-83BA-25BA02E968C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C3859DE-9B48-4A38-B4ED-4B67BB10277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64429B62-8741-49E0-AB30-FF383524DCD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3064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1">
            <a:extLst>
              <a:ext uri="{FF2B5EF4-FFF2-40B4-BE49-F238E27FC236}">
                <a16:creationId xmlns:a16="http://schemas.microsoft.com/office/drawing/2014/main" id="{A914B142-9A3C-4A05-98CF-6ECAAF874762}"/>
              </a:ext>
            </a:extLst>
          </p:cNvPr>
          <p:cNvSpPr/>
          <p:nvPr userDrawn="1"/>
        </p:nvSpPr>
        <p:spPr>
          <a:xfrm>
            <a:off x="8668084" y="6237963"/>
            <a:ext cx="3523915" cy="6200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33A2633-E822-4B21-A181-3E155CEA4670}"/>
              </a:ext>
            </a:extLst>
          </p:cNvPr>
          <p:cNvSpPr/>
          <p:nvPr userDrawn="1"/>
        </p:nvSpPr>
        <p:spPr>
          <a:xfrm>
            <a:off x="0" y="6237963"/>
            <a:ext cx="8651874" cy="6200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909326-5AF4-4A88-97FF-ECA036979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592263"/>
            <a:ext cx="7956550" cy="453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0EB72566-25B1-4AC5-8DFD-74DB6829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36525"/>
            <a:ext cx="10801349" cy="95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Datumsplatzhalter 19">
            <a:extLst>
              <a:ext uri="{FF2B5EF4-FFF2-40B4-BE49-F238E27FC236}">
                <a16:creationId xmlns:a16="http://schemas.microsoft.com/office/drawing/2014/main" id="{13EFEA2E-EA03-4D81-9489-7647000D9B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05550" y="6352598"/>
            <a:ext cx="12255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bg1"/>
                </a:solidFill>
              </a:defRPr>
            </a:lvl1pPr>
          </a:lstStyle>
          <a:p>
            <a:fld id="{2E72350C-EE76-435C-9172-0688999591A6}" type="datetime1">
              <a:rPr lang="en-US" smtClean="0"/>
              <a:t>4/12/2020</a:t>
            </a:fld>
            <a:endParaRPr lang="de-DE" dirty="0"/>
          </a:p>
        </p:txBody>
      </p:sp>
      <p:sp>
        <p:nvSpPr>
          <p:cNvPr id="21" name="Fußzeilenplatzhalter 20">
            <a:extLst>
              <a:ext uri="{FF2B5EF4-FFF2-40B4-BE49-F238E27FC236}">
                <a16:creationId xmlns:a16="http://schemas.microsoft.com/office/drawing/2014/main" id="{DFBBA49C-F52C-4DF5-97C3-1E373625C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91074" y="6352598"/>
            <a:ext cx="3245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63600"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60C13802-11A0-4808-BF6B-86CEA24AB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86675" y="6359905"/>
            <a:ext cx="783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bg1"/>
                </a:solidFill>
              </a:defRPr>
            </a:lvl1pPr>
          </a:lstStyle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755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51" r:id="rId5"/>
    <p:sldLayoutId id="2147483655" r:id="rId6"/>
    <p:sldLayoutId id="2147483682" r:id="rId7"/>
    <p:sldLayoutId id="2147483657" r:id="rId8"/>
    <p:sldLayoutId id="2147483660" r:id="rId9"/>
    <p:sldLayoutId id="2147483661" r:id="rId10"/>
    <p:sldLayoutId id="2147483680" r:id="rId11"/>
    <p:sldLayoutId id="2147483681" r:id="rId12"/>
    <p:sldLayoutId id="2147483683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5750" marR="0" indent="-285750" algn="l" defTabSz="284400" rtl="0" eaLnBrk="1" fontAlgn="auto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SzPts val="2400"/>
        <a:buFont typeface="Wingdings" panose="05000000000000000000" pitchFamily="2" charset="2"/>
        <a:buChar char="§"/>
        <a:tabLst/>
        <a:defRPr lang="en-US" sz="2200" kern="1200" noProof="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8163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8038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77913" indent="-18256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46200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pos="7582" userDrawn="1">
          <p15:clr>
            <a:srgbClr val="F26B43"/>
          </p15:clr>
        </p15:guide>
        <p15:guide id="3" pos="2933" userDrawn="1">
          <p15:clr>
            <a:srgbClr val="F26B43"/>
          </p15:clr>
        </p15:guide>
        <p15:guide id="4" pos="5450" userDrawn="1">
          <p15:clr>
            <a:srgbClr val="F26B43"/>
          </p15:clr>
        </p15:guide>
        <p15:guide id="5" orient="horz" pos="2500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orient="horz" pos="3997" userDrawn="1">
          <p15:clr>
            <a:srgbClr val="F26B43"/>
          </p15:clr>
        </p15:guide>
        <p15:guide id="8" orient="horz" pos="73" userDrawn="1">
          <p15:clr>
            <a:srgbClr val="F26B43"/>
          </p15:clr>
        </p15:guide>
        <p15:guide id="9" orient="horz" pos="686" userDrawn="1">
          <p15:clr>
            <a:srgbClr val="F26B43"/>
          </p15:clr>
        </p15:guide>
        <p15:guide id="10" orient="horz" pos="1003" userDrawn="1">
          <p15:clr>
            <a:srgbClr val="F26B43"/>
          </p15:clr>
        </p15:guide>
        <p15:guide id="11" pos="7242" userDrawn="1">
          <p15:clr>
            <a:srgbClr val="F26B43"/>
          </p15:clr>
        </p15:guide>
        <p15:guide id="12" orient="horz" pos="799" userDrawn="1">
          <p15:clr>
            <a:srgbClr val="F26B43"/>
          </p15:clr>
        </p15:guide>
        <p15:guide id="13" orient="horz" pos="38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-frt3-1.xx.fbcdn.net/v/t31.0-8/30420839_10216366541744373_1333581703192246184_o.jpg?_nc_cat=104&amp;_nc_sid=8024bb&amp;_nc_ohc=E_cKXWuycHkAX_JkMkQ&amp;_nc_ht=scontent-frt3-1.xx&amp;oh=f2765ab0977588020def8ebd949aedb7&amp;oe=5EB858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1" b="10110"/>
          <a:stretch/>
        </p:blipFill>
        <p:spPr bwMode="auto">
          <a:xfrm>
            <a:off x="0" y="0"/>
            <a:ext cx="12192000" cy="619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0875452-D548-4EEC-BA89-DE48BBA11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7" y="3968749"/>
            <a:ext cx="5514404" cy="1198412"/>
          </a:xfrm>
          <a:solidFill>
            <a:srgbClr val="FFFFFF">
              <a:alpha val="67059"/>
            </a:srgbClr>
          </a:solidFill>
        </p:spPr>
        <p:txBody>
          <a:bodyPr/>
          <a:lstStyle/>
          <a:p>
            <a:r>
              <a:rPr lang="en-US" dirty="0" smtClean="0"/>
              <a:t>  Why is Human-Computer   </a:t>
            </a:r>
            <a:br>
              <a:rPr lang="en-US" dirty="0" smtClean="0"/>
            </a:br>
            <a:r>
              <a:rPr lang="en-US" dirty="0" smtClean="0"/>
              <a:t>  Interaction Important? 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A381266-C22C-44E9-AF7C-EC48CA7C57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" name="Fußzeilenplatzhalter 27">
            <a:extLst>
              <a:ext uri="{FF2B5EF4-FFF2-40B4-BE49-F238E27FC236}">
                <a16:creationId xmlns:a16="http://schemas.microsoft.com/office/drawing/2014/main" id="{A14D6A10-FCBD-43C4-9B24-CD6428E5EA65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8791074" y="6352598"/>
            <a:ext cx="3245350" cy="365125"/>
          </a:xfrm>
        </p:spPr>
        <p:txBody>
          <a:bodyPr/>
          <a:lstStyle/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949606A8-74C1-4D5C-9083-2C32D4B3A7A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7686675" y="6359905"/>
            <a:ext cx="783138" cy="365125"/>
          </a:xfrm>
        </p:spPr>
        <p:txBody>
          <a:bodyPr/>
          <a:lstStyle/>
          <a:p>
            <a:fld id="{002E4239-9C90-407D-B00F-DCBF08F5A841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20" name="Picture 2" descr="https://upload.wikimedia.org/wikipedia/commons/thumb/d/d0/CC-BY-SA_icon.svg/640px-CC-BY-SA_icon.svg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8" y="6300254"/>
            <a:ext cx="1401584" cy="49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77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15888"/>
            <a:ext cx="8095747" cy="973137"/>
          </a:xfrm>
        </p:spPr>
        <p:txBody>
          <a:bodyPr/>
          <a:lstStyle/>
          <a:p>
            <a:r>
              <a:rPr lang="en-US" dirty="0"/>
              <a:t>Concerns in </a:t>
            </a:r>
            <a:r>
              <a:rPr lang="en-US" dirty="0" smtClean="0"/>
              <a:t>Human-Computer Interaction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joint performance of tasks by humans and machines</a:t>
            </a:r>
          </a:p>
          <a:p>
            <a:r>
              <a:rPr lang="en-US" dirty="0" smtClean="0"/>
              <a:t>The </a:t>
            </a:r>
            <a:r>
              <a:rPr lang="en-US" dirty="0"/>
              <a:t>structure of communication between humans and machines</a:t>
            </a:r>
          </a:p>
          <a:p>
            <a:r>
              <a:rPr lang="en-US" dirty="0" smtClean="0"/>
              <a:t>Human </a:t>
            </a:r>
            <a:r>
              <a:rPr lang="en-US" dirty="0"/>
              <a:t>capabilities to use machines (including the learnability of interfaces)</a:t>
            </a:r>
          </a:p>
          <a:p>
            <a:r>
              <a:rPr lang="en-US" dirty="0" smtClean="0"/>
              <a:t>Engineering </a:t>
            </a:r>
            <a:r>
              <a:rPr lang="en-US" dirty="0"/>
              <a:t>concerns that arise in designing and building interfaces</a:t>
            </a:r>
          </a:p>
          <a:p>
            <a:r>
              <a:rPr lang="en-US" dirty="0" smtClean="0"/>
              <a:t>The </a:t>
            </a:r>
            <a:r>
              <a:rPr lang="en-US" dirty="0"/>
              <a:t>process of specification, design, and implementation of interfaces</a:t>
            </a:r>
          </a:p>
          <a:p>
            <a:r>
              <a:rPr lang="en-US" dirty="0" smtClean="0"/>
              <a:t>Design </a:t>
            </a:r>
            <a:r>
              <a:rPr lang="en-US" dirty="0"/>
              <a:t>trade-offs</a:t>
            </a:r>
          </a:p>
          <a:p>
            <a:r>
              <a:rPr lang="en-US" dirty="0" smtClean="0"/>
              <a:t>Algorithms </a:t>
            </a:r>
            <a:r>
              <a:rPr lang="en-US" dirty="0"/>
              <a:t>and programming of the user interface itself</a:t>
            </a:r>
          </a:p>
          <a:p>
            <a:pPr marL="595313" lvl="1" indent="-342900"/>
            <a:endParaRPr lang="en-US" sz="2200" dirty="0" smtClean="0"/>
          </a:p>
          <a:p>
            <a:pPr marL="342900" indent="-342900"/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Science, Engineering, and Design Aspects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Why is Human-Computer Interaction Important?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510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15888"/>
            <a:ext cx="8095747" cy="973137"/>
          </a:xfrm>
        </p:spPr>
        <p:txBody>
          <a:bodyPr/>
          <a:lstStyle/>
          <a:p>
            <a:r>
              <a:rPr lang="en-US" dirty="0" smtClean="0"/>
              <a:t>Example: Sketch an Interface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26" y="1089025"/>
            <a:ext cx="8095747" cy="503239"/>
          </a:xfrm>
        </p:spPr>
        <p:txBody>
          <a:bodyPr/>
          <a:lstStyle/>
          <a:p>
            <a:r>
              <a:rPr lang="en-US" dirty="0" smtClean="0"/>
              <a:t>How would a user interface that includes both functions look like? </a:t>
            </a:r>
            <a:br>
              <a:rPr lang="en-US" dirty="0" smtClean="0"/>
            </a:br>
            <a:r>
              <a:rPr lang="en-US" dirty="0" smtClean="0"/>
              <a:t>Make sketches for 2 alternative interfaces.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Why is Human-Computer Interaction Important?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11</a:t>
            </a:fld>
            <a:endParaRPr lang="de-DE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0" y="1682750"/>
            <a:ext cx="12192000" cy="4527550"/>
            <a:chOff x="0" y="1481136"/>
            <a:chExt cx="12192000" cy="4672013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5324" y="1481136"/>
              <a:ext cx="8053661" cy="4672013"/>
            </a:xfrm>
            <a:prstGeom prst="rect">
              <a:avLst/>
            </a:prstGeom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34050" y="1481137"/>
              <a:ext cx="3557950" cy="4672012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481137"/>
              <a:ext cx="695324" cy="46720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171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15888"/>
            <a:ext cx="8095747" cy="973137"/>
          </a:xfrm>
        </p:spPr>
        <p:txBody>
          <a:bodyPr/>
          <a:lstStyle/>
          <a:p>
            <a:r>
              <a:rPr lang="en-US" dirty="0" smtClean="0"/>
              <a:t>Example: Sketch an Interface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26" y="1089025"/>
            <a:ext cx="8095747" cy="503239"/>
          </a:xfrm>
        </p:spPr>
        <p:txBody>
          <a:bodyPr/>
          <a:lstStyle/>
          <a:p>
            <a:r>
              <a:rPr lang="en-US" dirty="0" smtClean="0"/>
              <a:t>How would a user interface that includes both functions look like? </a:t>
            </a:r>
            <a:br>
              <a:rPr lang="en-US" dirty="0" smtClean="0"/>
            </a:br>
            <a:r>
              <a:rPr lang="en-US" dirty="0" smtClean="0"/>
              <a:t>Make sketches for 2 alternative interfaces.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Why is Human-Computer Interaction Important?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t="51752" b="41095"/>
          <a:stretch/>
        </p:blipFill>
        <p:spPr>
          <a:xfrm>
            <a:off x="695325" y="2101848"/>
            <a:ext cx="8053661" cy="32385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8984" y="1706425"/>
            <a:ext cx="3443015" cy="725047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/>
          <a:srcRect t="-210" b="89621"/>
          <a:stretch/>
        </p:blipFill>
        <p:spPr>
          <a:xfrm>
            <a:off x="695324" y="1696901"/>
            <a:ext cx="8053661" cy="47942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3" t="10780" r="8683" b="9418"/>
          <a:stretch/>
        </p:blipFill>
        <p:spPr>
          <a:xfrm>
            <a:off x="695325" y="2565402"/>
            <a:ext cx="4477126" cy="3541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feld 16"/>
          <p:cNvSpPr txBox="1"/>
          <p:nvPr/>
        </p:nvSpPr>
        <p:spPr>
          <a:xfrm>
            <a:off x="2980323" y="3505726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Buxton Sketch" pitchFamily="66" charset="0"/>
              </a:rPr>
              <a:t>gift</a:t>
            </a:r>
            <a:endParaRPr lang="de-DE" sz="1100" dirty="0">
              <a:latin typeface="Buxton Sketch" pitchFamily="66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036366" y="5399060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Buxton Sketch" pitchFamily="66" charset="0"/>
              </a:rPr>
              <a:t>Geschenk</a:t>
            </a:r>
            <a:endParaRPr lang="de-DE" sz="1100" dirty="0">
              <a:latin typeface="Buxton Sketch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7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15888"/>
            <a:ext cx="8095747" cy="973137"/>
          </a:xfrm>
        </p:spPr>
        <p:txBody>
          <a:bodyPr/>
          <a:lstStyle/>
          <a:p>
            <a:r>
              <a:rPr lang="en-US" dirty="0" smtClean="0"/>
              <a:t>Example: Sketch an Interface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26" y="1089025"/>
            <a:ext cx="8095747" cy="503239"/>
          </a:xfrm>
        </p:spPr>
        <p:txBody>
          <a:bodyPr/>
          <a:lstStyle/>
          <a:p>
            <a:r>
              <a:rPr lang="en-US" dirty="0" smtClean="0"/>
              <a:t>How would a user interface that includes both functions look like? </a:t>
            </a:r>
            <a:br>
              <a:rPr lang="en-US" dirty="0" smtClean="0"/>
            </a:br>
            <a:r>
              <a:rPr lang="en-US" dirty="0" smtClean="0"/>
              <a:t>Make sketches for 2 alternative interfaces.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Why is Human-Computer Interaction Important?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t="51752" b="41095"/>
          <a:stretch/>
        </p:blipFill>
        <p:spPr>
          <a:xfrm>
            <a:off x="695325" y="2101848"/>
            <a:ext cx="8053661" cy="32385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8984" y="1706425"/>
            <a:ext cx="3443015" cy="725047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/>
          <a:srcRect t="-210" b="89621"/>
          <a:stretch/>
        </p:blipFill>
        <p:spPr>
          <a:xfrm>
            <a:off x="695324" y="1696901"/>
            <a:ext cx="8053661" cy="479425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76" t="5545" r="10321" b="10794"/>
          <a:stretch/>
        </p:blipFill>
        <p:spPr>
          <a:xfrm>
            <a:off x="4084831" y="2559011"/>
            <a:ext cx="4441438" cy="3620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feld 15"/>
          <p:cNvSpPr txBox="1"/>
          <p:nvPr/>
        </p:nvSpPr>
        <p:spPr>
          <a:xfrm>
            <a:off x="4897966" y="3651100"/>
            <a:ext cx="704039" cy="4396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7" b="1" dirty="0">
                <a:latin typeface="Buxton Sketch" pitchFamily="66" charset="0"/>
              </a:rPr>
              <a:t>gift</a:t>
            </a:r>
            <a:endParaRPr lang="en-US" sz="1320" b="1" dirty="0">
              <a:latin typeface="Buxton Sketch" pitchFamily="66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4459831" y="4451658"/>
            <a:ext cx="3794629" cy="1327589"/>
            <a:chOff x="4459831" y="4451658"/>
            <a:chExt cx="3794629" cy="1327589"/>
          </a:xfrm>
        </p:grpSpPr>
        <p:sp>
          <p:nvSpPr>
            <p:cNvPr id="20" name="Textfeld 19"/>
            <p:cNvSpPr txBox="1"/>
            <p:nvPr/>
          </p:nvSpPr>
          <p:spPr>
            <a:xfrm>
              <a:off x="4459831" y="4451658"/>
              <a:ext cx="37946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>
                  <a:latin typeface="Buxton Sketch" pitchFamily="66" charset="0"/>
                </a:rPr>
                <a:t>das </a:t>
              </a:r>
              <a:r>
                <a:rPr lang="de-DE" sz="1400" b="1" dirty="0" smtClean="0">
                  <a:latin typeface="Buxton Sketch" pitchFamily="66" charset="0"/>
                </a:rPr>
                <a:t>Geschenk :  gift       :     </a:t>
              </a:r>
              <a:r>
                <a:rPr lang="de-DE" sz="1400" b="1" dirty="0">
                  <a:latin typeface="Buxton Sketch" pitchFamily="66" charset="0"/>
                </a:rPr>
                <a:t>el regalo</a:t>
              </a:r>
            </a:p>
            <a:p>
              <a:r>
                <a:rPr lang="de-DE" sz="1400" b="1" dirty="0">
                  <a:latin typeface="Buxton Sketch" pitchFamily="66" charset="0"/>
                </a:rPr>
                <a:t>das Gift </a:t>
              </a:r>
              <a:r>
                <a:rPr lang="de-DE" sz="1400" b="1" dirty="0">
                  <a:latin typeface="Buxton Sketch" pitchFamily="66" charset="0"/>
                  <a:sym typeface="Wingdings" pitchFamily="2" charset="2"/>
                </a:rPr>
                <a:t>    </a:t>
              </a:r>
              <a:r>
                <a:rPr lang="de-DE" sz="1400" b="1" dirty="0" smtClean="0">
                  <a:latin typeface="Buxton Sketch" pitchFamily="66" charset="0"/>
                  <a:sym typeface="Wingdings" pitchFamily="2" charset="2"/>
                </a:rPr>
                <a:t>  :  </a:t>
              </a:r>
              <a:r>
                <a:rPr lang="en-US" sz="1400" b="1" dirty="0" smtClean="0">
                  <a:latin typeface="Buxton Sketch" pitchFamily="66" charset="0"/>
                </a:rPr>
                <a:t>poison    </a:t>
              </a:r>
              <a:r>
                <a:rPr lang="en-US" sz="1400" b="1" dirty="0">
                  <a:latin typeface="Buxton Sketch" pitchFamily="66" charset="0"/>
                </a:rPr>
                <a:t>:     el veneno</a:t>
              </a:r>
              <a:endParaRPr lang="en-US" sz="1000" b="1" dirty="0">
                <a:latin typeface="Buxton Sketch" pitchFamily="66" charset="0"/>
              </a:endParaRPr>
            </a:p>
          </p:txBody>
        </p:sp>
        <p:pic>
          <p:nvPicPr>
            <p:cNvPr id="21" name="Picture 2" descr="Flag of Germany.sv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817" y="5256979"/>
              <a:ext cx="919623" cy="51765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Datei:Flag of the United Kingdom.svg"/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1045" y="5266583"/>
              <a:ext cx="1092906" cy="51266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Datei:Flag of Spain.sv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4780" y="5266583"/>
              <a:ext cx="819680" cy="51266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Grafik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6829">
            <a:off x="9229002" y="508713"/>
            <a:ext cx="2705854" cy="3459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echteck 24"/>
          <p:cNvSpPr/>
          <p:nvPr/>
        </p:nvSpPr>
        <p:spPr>
          <a:xfrm>
            <a:off x="9197629" y="4069870"/>
            <a:ext cx="2768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https://www.mitp.de/IT-WEB/Software-Entwicklung/Sketching-User-Experiences.html</a:t>
            </a:r>
          </a:p>
        </p:txBody>
      </p:sp>
    </p:spTree>
    <p:extLst>
      <p:ext uri="{BB962C8B-B14F-4D97-AF65-F5344CB8AC3E}">
        <p14:creationId xmlns:p14="http://schemas.microsoft.com/office/powerpoint/2010/main" val="104736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15888"/>
            <a:ext cx="8095747" cy="973137"/>
          </a:xfrm>
        </p:spPr>
        <p:txBody>
          <a:bodyPr/>
          <a:lstStyle/>
          <a:p>
            <a:r>
              <a:rPr lang="en-US" dirty="0" smtClean="0"/>
              <a:t>Example: Sketch an Interface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26" y="1089025"/>
            <a:ext cx="8095747" cy="503239"/>
          </a:xfrm>
        </p:spPr>
        <p:txBody>
          <a:bodyPr/>
          <a:lstStyle/>
          <a:p>
            <a:r>
              <a:rPr lang="en-US" dirty="0" smtClean="0"/>
              <a:t>How would a user interface that includes both functions look like? </a:t>
            </a:r>
            <a:br>
              <a:rPr lang="en-US" dirty="0" smtClean="0"/>
            </a:br>
            <a:r>
              <a:rPr lang="en-US" dirty="0" smtClean="0"/>
              <a:t>Make sketches for 2 alternative interfaces.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Why is Human-Computer Interaction Important?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t="51752" b="41095"/>
          <a:stretch/>
        </p:blipFill>
        <p:spPr>
          <a:xfrm>
            <a:off x="695325" y="2101848"/>
            <a:ext cx="8053661" cy="32385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8984" y="1706425"/>
            <a:ext cx="3443015" cy="725047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/>
          <a:srcRect t="-210" b="89621"/>
          <a:stretch/>
        </p:blipFill>
        <p:spPr>
          <a:xfrm>
            <a:off x="695324" y="1696901"/>
            <a:ext cx="8053661" cy="479425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76" t="5545" r="10321" b="10794"/>
          <a:stretch/>
        </p:blipFill>
        <p:spPr>
          <a:xfrm>
            <a:off x="4084831" y="2585508"/>
            <a:ext cx="4441438" cy="3620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feld 16"/>
          <p:cNvSpPr txBox="1"/>
          <p:nvPr/>
        </p:nvSpPr>
        <p:spPr>
          <a:xfrm>
            <a:off x="4790031" y="3701979"/>
            <a:ext cx="713657" cy="4396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7" b="1" dirty="0">
                <a:latin typeface="Buxton Sketch" pitchFamily="66" charset="0"/>
              </a:rPr>
              <a:t>366</a:t>
            </a:r>
            <a:endParaRPr lang="en-US" sz="1320" b="1" dirty="0">
              <a:latin typeface="Buxton Sketch" pitchFamily="66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4414275" y="4366387"/>
            <a:ext cx="3934090" cy="1475711"/>
            <a:chOff x="4414275" y="4366387"/>
            <a:chExt cx="3934090" cy="1475711"/>
          </a:xfrm>
        </p:grpSpPr>
        <p:sp>
          <p:nvSpPr>
            <p:cNvPr id="18" name="Textfeld 17"/>
            <p:cNvSpPr txBox="1"/>
            <p:nvPr/>
          </p:nvSpPr>
          <p:spPr>
            <a:xfrm>
              <a:off x="4414275" y="4366387"/>
              <a:ext cx="3934090" cy="1000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uxton Sketch" pitchFamily="66" charset="0"/>
                </a:rPr>
                <a:t>€366,00</a:t>
              </a:r>
              <a:r>
                <a:rPr lang="de-DE" sz="1600" b="1" dirty="0">
                  <a:latin typeface="Buxton Sketch" pitchFamily="66" charset="0"/>
                </a:rPr>
                <a:t>    : £</a:t>
              </a:r>
              <a:r>
                <a:rPr lang="de-DE" sz="1600" dirty="0">
                  <a:latin typeface="Buxton Sketch" pitchFamily="66" charset="0"/>
                </a:rPr>
                <a:t>299,56</a:t>
              </a:r>
              <a:r>
                <a:rPr lang="de-DE" sz="1600" b="1" dirty="0">
                  <a:latin typeface="Buxton Sketch" pitchFamily="66" charset="0"/>
                </a:rPr>
                <a:t> </a:t>
              </a:r>
              <a:r>
                <a:rPr lang="de-DE" sz="1600" b="1" dirty="0" smtClean="0">
                  <a:latin typeface="Buxton Sketch" pitchFamily="66" charset="0"/>
                </a:rPr>
                <a:t> </a:t>
              </a:r>
              <a:r>
                <a:rPr lang="de-DE" sz="1600" dirty="0">
                  <a:latin typeface="Buxton Sketch" pitchFamily="66" charset="0"/>
                </a:rPr>
                <a:t>:      $482,80</a:t>
              </a:r>
            </a:p>
            <a:p>
              <a:r>
                <a:rPr lang="de-DE" sz="1600" dirty="0">
                  <a:latin typeface="Buxton Sketch" pitchFamily="66" charset="0"/>
                </a:rPr>
                <a:t>€447,18    </a:t>
              </a:r>
              <a:r>
                <a:rPr lang="de-DE" sz="1600" b="1" dirty="0">
                  <a:latin typeface="Buxton Sketch" pitchFamily="66" charset="0"/>
                </a:rPr>
                <a:t>  </a:t>
              </a:r>
              <a:r>
                <a:rPr lang="de-DE" sz="1600" b="1" dirty="0">
                  <a:latin typeface="Buxton Sketch" pitchFamily="66" charset="0"/>
                  <a:sym typeface="Wingdings" pitchFamily="2" charset="2"/>
                </a:rPr>
                <a:t>: </a:t>
              </a:r>
              <a:r>
                <a:rPr lang="de-DE" sz="1600" b="1" dirty="0">
                  <a:latin typeface="Buxton Sketch" pitchFamily="66" charset="0"/>
                </a:rPr>
                <a:t>£</a:t>
              </a:r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uxton Sketch" pitchFamily="66" charset="0"/>
                </a:rPr>
                <a:t>366,0 </a:t>
              </a:r>
              <a:r>
                <a:rPr lang="en-US" sz="1600" b="1" dirty="0">
                  <a:latin typeface="Buxton Sketch" pitchFamily="66" charset="0"/>
                </a:rPr>
                <a:t> </a:t>
              </a:r>
              <a:r>
                <a:rPr lang="en-US" sz="1600" b="1" dirty="0" smtClean="0">
                  <a:latin typeface="Buxton Sketch" pitchFamily="66" charset="0"/>
                </a:rPr>
                <a:t> </a:t>
              </a:r>
              <a:r>
                <a:rPr lang="en-US" sz="1600" dirty="0">
                  <a:latin typeface="Buxton Sketch" pitchFamily="66" charset="0"/>
                </a:rPr>
                <a:t>:      $589,92</a:t>
              </a:r>
            </a:p>
            <a:p>
              <a:r>
                <a:rPr lang="de-DE" sz="1600" dirty="0">
                  <a:latin typeface="Buxton Sketch" pitchFamily="66" charset="0"/>
                </a:rPr>
                <a:t>€277,46      :  </a:t>
              </a:r>
              <a:r>
                <a:rPr lang="de-DE" sz="1600" b="1" dirty="0">
                  <a:latin typeface="Buxton Sketch" pitchFamily="66" charset="0"/>
                </a:rPr>
                <a:t>£</a:t>
              </a:r>
              <a:r>
                <a:rPr lang="de-DE" sz="1600" dirty="0">
                  <a:latin typeface="Buxton Sketch" pitchFamily="66" charset="0"/>
                </a:rPr>
                <a:t>227,08  </a:t>
              </a:r>
              <a:r>
                <a:rPr lang="de-DE" sz="1600" dirty="0" smtClean="0">
                  <a:latin typeface="Buxton Sketch" pitchFamily="66" charset="0"/>
                </a:rPr>
                <a:t> </a:t>
              </a:r>
              <a:r>
                <a:rPr lang="de-DE" sz="1600" b="1" dirty="0">
                  <a:latin typeface="Buxton Sketch" pitchFamily="66" charset="0"/>
                </a:rPr>
                <a:t>:    $</a:t>
              </a:r>
              <a:r>
                <a:rPr lang="de-DE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uxton Sketch" pitchFamily="66" charset="0"/>
                </a:rPr>
                <a:t>366,00</a:t>
              </a:r>
            </a:p>
            <a:p>
              <a:endParaRPr lang="en-US" sz="1050" b="1" dirty="0">
                <a:latin typeface="Buxton Sketch" pitchFamily="66" charset="0"/>
              </a:endParaRPr>
            </a:p>
          </p:txBody>
        </p:sp>
        <p:pic>
          <p:nvPicPr>
            <p:cNvPr id="24" name="Picture 4" descr="Datei:Flag of the United Kingdom.svg"/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3859" y="5203732"/>
              <a:ext cx="1286322" cy="60339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Datei:Flag of the United States.sv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7509" y="5186208"/>
              <a:ext cx="1293147" cy="63844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Datei:Flag of Europe.sv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2390" y="5203732"/>
              <a:ext cx="1021298" cy="63836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Grafik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6829">
            <a:off x="9229002" y="508713"/>
            <a:ext cx="2705854" cy="3459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hteck 10"/>
          <p:cNvSpPr/>
          <p:nvPr/>
        </p:nvSpPr>
        <p:spPr>
          <a:xfrm>
            <a:off x="9197629" y="4069870"/>
            <a:ext cx="2768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https://www.mitp.de/IT-WEB/Software-Entwicklung/Sketching-User-Experiences.html</a:t>
            </a:r>
          </a:p>
        </p:txBody>
      </p:sp>
    </p:spTree>
    <p:extLst>
      <p:ext uri="{BB962C8B-B14F-4D97-AF65-F5344CB8AC3E}">
        <p14:creationId xmlns:p14="http://schemas.microsoft.com/office/powerpoint/2010/main" val="214393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is NOT Only About the User Interface!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Experience includes the overall product and service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Why is Human-Computer Interaction Important?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8" name="AutoShape 2" descr="https://get.pxhere.com/photo/water-drop-fall-wet-old-summer-environment-spray-natural-metal-fresh-clean-garden-material-drip-fire-hydrant-pour-tap-background-faucet-seep-hose-estate-spout-shiny-connection-dripping-household-valve-plumbing-h20-connector-plumber-irrigate-dingy-plumb-spigot-stopcock-81932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4" descr="https://get.pxhere.com/photo/water-drop-fall-wet-old-summer-environment-spray-natural-metal-fresh-clean-garden-material-drip-fire-hydrant-pour-tap-background-faucet-seep-hose-estate-spout-shiny-connection-dripping-household-valve-plumbing-h20-connector-plumber-irrigate-dingy-plumb-spigot-stopcock-81932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4" y="1565868"/>
            <a:ext cx="9555273" cy="4396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09" y="1849439"/>
            <a:ext cx="9288915" cy="4312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708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Human-Computer Interaction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…</a:t>
            </a:r>
            <a:r>
              <a:rPr lang="en-US" dirty="0"/>
              <a:t>it is about visible innovation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1592263"/>
            <a:ext cx="7648576" cy="4767641"/>
          </a:xfrm>
        </p:spPr>
        <p:txBody>
          <a:bodyPr>
            <a:normAutofit/>
          </a:bodyPr>
          <a:lstStyle/>
          <a:p>
            <a:r>
              <a:rPr lang="en-US" dirty="0"/>
              <a:t>Problems and </a:t>
            </a:r>
            <a:r>
              <a:rPr lang="en-US" dirty="0" smtClean="0"/>
              <a:t>challenges in </a:t>
            </a:r>
            <a:r>
              <a:rPr lang="en-US" dirty="0"/>
              <a:t>Human-Computer Interaction </a:t>
            </a:r>
            <a:endParaRPr lang="en-US" dirty="0" smtClean="0"/>
          </a:p>
          <a:p>
            <a:pPr lvl="1"/>
            <a:r>
              <a:rPr lang="en-US" dirty="0" smtClean="0"/>
              <a:t>often </a:t>
            </a:r>
            <a:r>
              <a:rPr lang="en-US" dirty="0"/>
              <a:t>not seen as problem before there is a solution</a:t>
            </a:r>
          </a:p>
          <a:p>
            <a:pPr lvl="1"/>
            <a:r>
              <a:rPr lang="en-US" dirty="0"/>
              <a:t>if problems are identified, they are typically easy to understand by non-experts</a:t>
            </a:r>
          </a:p>
          <a:p>
            <a:r>
              <a:rPr lang="en-US" dirty="0"/>
              <a:t>Solutions in Human-Computer Interaction </a:t>
            </a:r>
          </a:p>
          <a:p>
            <a:pPr lvl="1"/>
            <a:r>
              <a:rPr lang="en-US" dirty="0"/>
              <a:t>once a solution is there, people will generally not remember that there was a problem</a:t>
            </a:r>
          </a:p>
          <a:p>
            <a:pPr lvl="1"/>
            <a:r>
              <a:rPr lang="en-US" dirty="0"/>
              <a:t>good and in particular great solutions (if found) often appear obvious (once they are there)</a:t>
            </a:r>
          </a:p>
          <a:p>
            <a:r>
              <a:rPr lang="en-US" dirty="0"/>
              <a:t>The step from problem to solution is however not trivial (but this is often forgotten, once there is a solution)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What is your Solution?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Why is Human-Computer Interaction Important?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8" name="AutoShape 2" descr="https://get.pxhere.com/photo/water-drop-fall-wet-old-summer-environment-spray-natural-metal-fresh-clean-garden-material-drip-fire-hydrant-pour-tap-background-faucet-seep-hose-estate-spout-shiny-connection-dripping-household-valve-plumbing-h20-connector-plumber-irrigate-dingy-plumb-spigot-stopcock-81932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4" descr="https://get.pxhere.com/photo/water-drop-fall-wet-old-summer-environment-spray-natural-metal-fresh-clean-garden-material-drip-fire-hydrant-pour-tap-background-faucet-seep-hose-estate-spout-shiny-connection-dripping-household-valve-plumbing-h20-connector-plumber-irrigate-dingy-plumb-spigot-stopcock-81932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4" name="Picture 7" descr="24022010718.jpg"/>
          <p:cNvPicPr>
            <a:picLocks noChangeAspect="1"/>
          </p:cNvPicPr>
          <p:nvPr/>
        </p:nvPicPr>
        <p:blipFill>
          <a:blip r:embed="rId3" cstate="print"/>
          <a:srcRect l="14656" t="11596" r="16253" b="20118"/>
          <a:stretch>
            <a:fillRect/>
          </a:stretch>
        </p:blipFill>
        <p:spPr>
          <a:xfrm>
            <a:off x="8343901" y="3456542"/>
            <a:ext cx="3848099" cy="267606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r="1215"/>
          <a:stretch/>
        </p:blipFill>
        <p:spPr>
          <a:xfrm>
            <a:off x="8343901" y="142031"/>
            <a:ext cx="3850993" cy="321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0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Selection/Menu </a:t>
            </a:r>
            <a:r>
              <a:rPr lang="en-US" dirty="0"/>
              <a:t>for </a:t>
            </a:r>
            <a:r>
              <a:rPr lang="en-US" dirty="0" smtClean="0"/>
              <a:t>Fonts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Is there a Problem? How to improve it?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Why is Human-Computer Interaction Important?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8" name="AutoShape 2" descr="https://get.pxhere.com/photo/water-drop-fall-wet-old-summer-environment-spray-natural-metal-fresh-clean-garden-material-drip-fire-hydrant-pour-tap-background-faucet-seep-hose-estate-spout-shiny-connection-dripping-household-valve-plumbing-h20-connector-plumber-irrigate-dingy-plumb-spigot-stopcock-81932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4" descr="https://get.pxhere.com/photo/water-drop-fall-wet-old-summer-environment-spray-natural-metal-fresh-clean-garden-material-drip-fire-hydrant-pour-tap-background-faucet-seep-hose-estate-spout-shiny-connection-dripping-household-valve-plumbing-h20-connector-plumber-irrigate-dingy-plumb-spigot-stopcock-81932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413" y="1525570"/>
            <a:ext cx="2618084" cy="425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525570"/>
            <a:ext cx="2481601" cy="425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6"/>
          <p:cNvSpPr/>
          <p:nvPr/>
        </p:nvSpPr>
        <p:spPr>
          <a:xfrm>
            <a:off x="695325" y="5884826"/>
            <a:ext cx="82201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https://addons.mozilla.org/en-US/firefox/addon/theme-font-size-changer/</a:t>
            </a: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5" t="54987" r="62265" b="23029"/>
          <a:stretch/>
        </p:blipFill>
        <p:spPr bwMode="auto">
          <a:xfrm>
            <a:off x="6142560" y="4321242"/>
            <a:ext cx="2420201" cy="145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1" t="21045" r="62265" b="41379"/>
          <a:stretch/>
        </p:blipFill>
        <p:spPr bwMode="auto">
          <a:xfrm>
            <a:off x="6142560" y="1525571"/>
            <a:ext cx="2420201" cy="245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11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Selection/Menu </a:t>
            </a:r>
            <a:r>
              <a:rPr lang="en-US" dirty="0"/>
              <a:t>for </a:t>
            </a:r>
            <a:r>
              <a:rPr lang="en-US" dirty="0" smtClean="0"/>
              <a:t>Fonts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Is there a Problem? How to improve it?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Why is Human-Computer Interaction Important?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8" name="AutoShape 2" descr="https://get.pxhere.com/photo/water-drop-fall-wet-old-summer-environment-spray-natural-metal-fresh-clean-garden-material-drip-fire-hydrant-pour-tap-background-faucet-seep-hose-estate-spout-shiny-connection-dripping-household-valve-plumbing-h20-connector-plumber-irrigate-dingy-plumb-spigot-stopcock-81932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4" descr="https://get.pxhere.com/photo/water-drop-fall-wet-old-summer-environment-spray-natural-metal-fresh-clean-garden-material-drip-fire-hydrant-pour-tap-background-faucet-seep-hose-estate-spout-shiny-connection-dripping-household-valve-plumbing-h20-connector-plumber-irrigate-dingy-plumb-spigot-stopcock-81932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10" name="Gruppieren 9"/>
          <p:cNvGrpSpPr/>
          <p:nvPr/>
        </p:nvGrpSpPr>
        <p:grpSpPr>
          <a:xfrm>
            <a:off x="6254162" y="1453521"/>
            <a:ext cx="2807012" cy="4568885"/>
            <a:chOff x="6254162" y="1453521"/>
            <a:chExt cx="2807012" cy="4568885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530" b="15886"/>
            <a:stretch/>
          </p:blipFill>
          <p:spPr bwMode="auto">
            <a:xfrm>
              <a:off x="6254162" y="1453521"/>
              <a:ext cx="2807012" cy="42181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4162" y="5789476"/>
              <a:ext cx="2150124" cy="232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uppieren 2"/>
          <p:cNvGrpSpPr/>
          <p:nvPr/>
        </p:nvGrpSpPr>
        <p:grpSpPr>
          <a:xfrm>
            <a:off x="3478104" y="1453521"/>
            <a:ext cx="2640662" cy="4568885"/>
            <a:chOff x="3478104" y="1453521"/>
            <a:chExt cx="2640662" cy="4568885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547" b="17860"/>
            <a:stretch/>
          </p:blipFill>
          <p:spPr bwMode="auto">
            <a:xfrm>
              <a:off x="3478104" y="1453521"/>
              <a:ext cx="2640662" cy="4285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feld 20"/>
            <p:cNvSpPr txBox="1"/>
            <p:nvPr/>
          </p:nvSpPr>
          <p:spPr>
            <a:xfrm>
              <a:off x="3478104" y="5770927"/>
              <a:ext cx="1075936" cy="2514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34" dirty="0">
                  <a:solidFill>
                    <a:schemeClr val="bg1">
                      <a:lumMod val="50000"/>
                    </a:schemeClr>
                  </a:solidFill>
                </a:rPr>
                <a:t>WordPad/Win7</a:t>
              </a:r>
              <a:endParaRPr lang="en-US" sz="1316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453521"/>
            <a:ext cx="2645231" cy="429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hteck 22"/>
          <p:cNvSpPr/>
          <p:nvPr/>
        </p:nvSpPr>
        <p:spPr>
          <a:xfrm>
            <a:off x="612775" y="5789476"/>
            <a:ext cx="2495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https://addons.mozilla.org/en-US/firefox/addon/theme-font-size-changer/</a:t>
            </a:r>
          </a:p>
        </p:txBody>
      </p:sp>
    </p:spTree>
    <p:extLst>
      <p:ext uri="{BB962C8B-B14F-4D97-AF65-F5344CB8AC3E}">
        <p14:creationId xmlns:p14="http://schemas.microsoft.com/office/powerpoint/2010/main" val="245377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Selection/Menu </a:t>
            </a:r>
            <a:r>
              <a:rPr lang="en-US" dirty="0"/>
              <a:t>for </a:t>
            </a:r>
            <a:r>
              <a:rPr lang="en-US" dirty="0" smtClean="0"/>
              <a:t>Fonts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What is the next step for the Office 365 Dialog Box?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Why is Human-Computer Interaction Important?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8" name="AutoShape 2" descr="https://get.pxhere.com/photo/water-drop-fall-wet-old-summer-environment-spray-natural-metal-fresh-clean-garden-material-drip-fire-hydrant-pour-tap-background-faucet-seep-hose-estate-spout-shiny-connection-dripping-household-valve-plumbing-h20-connector-plumber-irrigate-dingy-plumb-spigot-stopcock-81932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4" descr="https://get.pxhere.com/photo/water-drop-fall-wet-old-summer-environment-spray-natural-metal-fresh-clean-garden-material-drip-fire-hydrant-pour-tap-background-faucet-seep-hose-estate-spout-shiny-connection-dripping-household-valve-plumbing-h20-connector-plumber-irrigate-dingy-plumb-spigot-stopcock-81932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5" y="1465481"/>
            <a:ext cx="4311650" cy="4649083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2525604" y="4142152"/>
            <a:ext cx="1156086" cy="2514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34" dirty="0" smtClean="0">
                <a:solidFill>
                  <a:schemeClr val="bg1">
                    <a:lumMod val="50000"/>
                  </a:schemeClr>
                </a:solidFill>
              </a:rPr>
              <a:t>Office 365, 2019</a:t>
            </a:r>
            <a:endParaRPr lang="en-US" sz="1316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5662801" y="1465481"/>
            <a:ext cx="2807012" cy="4568885"/>
            <a:chOff x="5662801" y="1465481"/>
            <a:chExt cx="2807012" cy="4568885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530" b="15886"/>
            <a:stretch/>
          </p:blipFill>
          <p:spPr bwMode="auto">
            <a:xfrm>
              <a:off x="5662801" y="1465481"/>
              <a:ext cx="2807012" cy="42181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2801" y="5801436"/>
              <a:ext cx="2150124" cy="232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786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Learning 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en-US" sz="2400" dirty="0" smtClean="0"/>
              <a:t>Understand …</a:t>
            </a:r>
          </a:p>
          <a:p>
            <a:pPr marL="595313" lvl="1" indent="-342900"/>
            <a:r>
              <a:rPr lang="en-US" sz="2200" dirty="0" smtClean="0"/>
              <a:t>how user interfaces impacts our interaction and relationship with (digital) technologies</a:t>
            </a:r>
          </a:p>
          <a:p>
            <a:pPr marL="595313" lvl="1" indent="-342900"/>
            <a:r>
              <a:rPr lang="en-US" sz="2200" dirty="0" smtClean="0"/>
              <a:t>why interaction is relevant from different perspectives (user, companies)</a:t>
            </a:r>
          </a:p>
          <a:p>
            <a:pPr marL="595313" lvl="1" indent="-342900"/>
            <a:r>
              <a:rPr lang="en-US" sz="2200" dirty="0" smtClean="0"/>
              <a:t>why designing interaction is becoming more relevant as technology advances</a:t>
            </a:r>
          </a:p>
          <a:p>
            <a:pPr marL="342900" indent="-342900"/>
            <a:r>
              <a:rPr lang="en-US" sz="2400" dirty="0" smtClean="0"/>
              <a:t>Be </a:t>
            </a:r>
            <a:r>
              <a:rPr lang="en-US" sz="2400" dirty="0"/>
              <a:t>able to </a:t>
            </a:r>
            <a:r>
              <a:rPr lang="en-US" sz="2400" dirty="0" smtClean="0"/>
              <a:t>…</a:t>
            </a:r>
          </a:p>
          <a:p>
            <a:pPr marL="595313" lvl="1" indent="-342900"/>
            <a:r>
              <a:rPr lang="en-US" sz="2200" dirty="0" smtClean="0"/>
              <a:t>explain the economic implications of bad usability</a:t>
            </a:r>
          </a:p>
          <a:p>
            <a:pPr marL="595313" lvl="1" indent="-342900"/>
            <a:r>
              <a:rPr lang="en-US" sz="2200" dirty="0" smtClean="0"/>
              <a:t>sketch a user interface and discuss different aspects</a:t>
            </a:r>
          </a:p>
          <a:p>
            <a:pPr marL="595313" lvl="1" indent="-342900"/>
            <a:r>
              <a:rPr lang="en-US" sz="2200" dirty="0" smtClean="0"/>
              <a:t>explain </a:t>
            </a:r>
            <a:r>
              <a:rPr lang="en-US" sz="2200" dirty="0"/>
              <a:t>why interaction is a visible innovation</a:t>
            </a:r>
          </a:p>
          <a:p>
            <a:pPr marL="595313" lvl="1" indent="-342900"/>
            <a:endParaRPr lang="en-US" sz="2200" dirty="0" smtClean="0"/>
          </a:p>
          <a:p>
            <a:pPr marL="342900" indent="-342900"/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Why is Human-Computer Interaction Important?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671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How long does it take to write a </a:t>
            </a:r>
            <a:r>
              <a:rPr lang="en-US" dirty="0" smtClean="0"/>
              <a:t>Thesis or a Book?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Assume the following</a:t>
            </a:r>
          </a:p>
          <a:p>
            <a:pPr lvl="1"/>
            <a:r>
              <a:rPr lang="en-US" dirty="0" smtClean="0"/>
              <a:t>the book has 40.000 words</a:t>
            </a:r>
          </a:p>
          <a:p>
            <a:pPr lvl="1"/>
            <a:r>
              <a:rPr lang="en-US" dirty="0" smtClean="0"/>
              <a:t>typing speed for physical keyboard is 40 words per minute</a:t>
            </a:r>
          </a:p>
          <a:p>
            <a:pPr lvl="1"/>
            <a:r>
              <a:rPr lang="en-US" dirty="0" smtClean="0"/>
              <a:t>typing </a:t>
            </a:r>
            <a:r>
              <a:rPr lang="en-US" dirty="0"/>
              <a:t>speed for </a:t>
            </a:r>
            <a:r>
              <a:rPr lang="en-US" dirty="0" smtClean="0"/>
              <a:t>phone </a:t>
            </a:r>
            <a:r>
              <a:rPr lang="en-US" dirty="0"/>
              <a:t>keyboard is </a:t>
            </a:r>
            <a:r>
              <a:rPr lang="en-US" dirty="0" smtClean="0"/>
              <a:t>15 </a:t>
            </a:r>
            <a:r>
              <a:rPr lang="en-US" dirty="0"/>
              <a:t>words per </a:t>
            </a:r>
            <a:r>
              <a:rPr lang="en-US" dirty="0" smtClean="0"/>
              <a:t>minute</a:t>
            </a:r>
          </a:p>
          <a:p>
            <a:pPr lvl="1"/>
            <a:endParaRPr lang="en-US" dirty="0"/>
          </a:p>
          <a:p>
            <a:r>
              <a:rPr lang="en-US" dirty="0" smtClean="0"/>
              <a:t>Does this calculation make sense?</a:t>
            </a:r>
          </a:p>
          <a:p>
            <a:r>
              <a:rPr lang="en-US" dirty="0" smtClean="0"/>
              <a:t>What are we missing here?</a:t>
            </a:r>
          </a:p>
          <a:p>
            <a:r>
              <a:rPr lang="en-US" dirty="0" smtClean="0"/>
              <a:t>What is different when we write a text message?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On a PC vs. on a Phone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Why is Human-Computer Interaction Important?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8" name="AutoShape 2" descr="https://get.pxhere.com/photo/water-drop-fall-wet-old-summer-environment-spray-natural-metal-fresh-clean-garden-material-drip-fire-hydrant-pour-tap-background-faucet-seep-hose-estate-spout-shiny-connection-dripping-household-valve-plumbing-h20-connector-plumber-irrigate-dingy-plumb-spigot-stopcock-81932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4" descr="https://get.pxhere.com/photo/water-drop-fall-wet-old-summer-environment-spray-natural-metal-fresh-clean-garden-material-drip-fire-hydrant-pour-tap-background-faucet-seep-hose-estate-spout-shiny-connection-dripping-household-valve-plumbing-h20-connector-plumber-irrigate-dingy-plumb-spigot-stopcock-81932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/>
          <a:srcRect l="10004"/>
          <a:stretch/>
        </p:blipFill>
        <p:spPr>
          <a:xfrm>
            <a:off x="8677275" y="1255714"/>
            <a:ext cx="3359148" cy="483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7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895474"/>
            <a:ext cx="7956551" cy="4543426"/>
          </a:xfrm>
        </p:spPr>
        <p:txBody>
          <a:bodyPr>
            <a:normAutofit fontScale="92500" lnSpcReduction="10000"/>
          </a:bodyPr>
          <a:lstStyle/>
          <a:p>
            <a:pPr marL="342900" indent="-342900"/>
            <a:r>
              <a:rPr lang="en-US" sz="2400" dirty="0" smtClean="0"/>
              <a:t>Interface and interaction design defines how we can use devices, services, and applications.</a:t>
            </a:r>
          </a:p>
          <a:p>
            <a:pPr marL="342900" indent="-342900"/>
            <a:r>
              <a:rPr lang="en-US" sz="2400" dirty="0"/>
              <a:t>The interface and interaction design impacts the performance of the user.</a:t>
            </a:r>
          </a:p>
          <a:p>
            <a:pPr marL="342900" indent="-342900"/>
            <a:r>
              <a:rPr lang="en-US" sz="2400" dirty="0" smtClean="0"/>
              <a:t>It is important to understand way people use a system as a tool to achieve their goals.</a:t>
            </a:r>
          </a:p>
          <a:p>
            <a:pPr marL="342900" indent="-342900"/>
            <a:r>
              <a:rPr lang="en-US" sz="2400" dirty="0" smtClean="0"/>
              <a:t>Human-computer interaction is relevant as it becomes harder to differentiate products based on features.</a:t>
            </a:r>
          </a:p>
          <a:p>
            <a:pPr marL="342900" indent="-342900"/>
            <a:r>
              <a:rPr lang="en-US" sz="2400" dirty="0" smtClean="0"/>
              <a:t>Good usability is economically important. </a:t>
            </a:r>
          </a:p>
          <a:p>
            <a:pPr marL="342900" indent="-342900"/>
            <a:r>
              <a:rPr lang="en-US" sz="2400" dirty="0" smtClean="0"/>
              <a:t>Sketching user interfaces and discussing design options and trade-offs is important.</a:t>
            </a:r>
          </a:p>
          <a:p>
            <a:pPr marL="342900" indent="-342900"/>
            <a:r>
              <a:rPr lang="en-US" sz="2400" dirty="0" smtClean="0"/>
              <a:t>Innovation in Human-Computer interaction is mostly visible.</a:t>
            </a:r>
          </a:p>
          <a:p>
            <a:pPr marL="595313" lvl="1" indent="-342900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26" y="1089025"/>
            <a:ext cx="8201024" cy="682625"/>
          </a:xfrm>
        </p:spPr>
        <p:txBody>
          <a:bodyPr/>
          <a:lstStyle/>
          <a:p>
            <a:r>
              <a:rPr lang="en-US" dirty="0"/>
              <a:t>The interface between the user and the information has become most critical for creating effective, efficient and pleasant systems.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Why is Human-Computer Interaction Important?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40208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Did you understand this block?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592263"/>
            <a:ext cx="7956551" cy="483711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How does the user interface and interaction design impact the user? Give specific examples.</a:t>
            </a:r>
          </a:p>
          <a:p>
            <a:r>
              <a:rPr lang="en-US" dirty="0" smtClean="0"/>
              <a:t>Explain the economic benefits of a product that is easy to use in the context of a Web based shoe shop.</a:t>
            </a:r>
          </a:p>
          <a:p>
            <a:r>
              <a:rPr lang="en-US" dirty="0" smtClean="0"/>
              <a:t>What advantages can you expect if you improve the usability of an App or web page?</a:t>
            </a:r>
          </a:p>
          <a:p>
            <a:r>
              <a:rPr lang="en-US" dirty="0"/>
              <a:t>Name some </a:t>
            </a:r>
            <a:r>
              <a:rPr lang="en-US" dirty="0" smtClean="0"/>
              <a:t>trends </a:t>
            </a:r>
            <a:r>
              <a:rPr lang="en-US" dirty="0"/>
              <a:t>that make Human-Computer interaction more </a:t>
            </a:r>
            <a:r>
              <a:rPr lang="en-US" dirty="0" smtClean="0"/>
              <a:t>important. </a:t>
            </a:r>
            <a:endParaRPr lang="en-US" dirty="0"/>
          </a:p>
          <a:p>
            <a:r>
              <a:rPr lang="en-US" dirty="0" smtClean="0"/>
              <a:t>Sketch 2 alternative (and different) user interfaces for a world time clock app for a smart watch and discuss the advantages and disadvantages of the designs</a:t>
            </a:r>
          </a:p>
          <a:p>
            <a:r>
              <a:rPr lang="en-US" dirty="0" smtClean="0"/>
              <a:t>Explain with the example of a font menu the improvement of interactive technologies.</a:t>
            </a:r>
          </a:p>
          <a:p>
            <a:r>
              <a:rPr lang="en-US" dirty="0" smtClean="0"/>
              <a:t>Give an example that highlights the statement “</a:t>
            </a:r>
            <a:r>
              <a:rPr lang="en-US" dirty="0"/>
              <a:t>Problems </a:t>
            </a:r>
            <a:r>
              <a:rPr lang="en-US" dirty="0" smtClean="0"/>
              <a:t>in HCI are often </a:t>
            </a:r>
            <a:r>
              <a:rPr lang="en-US" dirty="0"/>
              <a:t>not seen as problem before there is a </a:t>
            </a:r>
            <a:r>
              <a:rPr lang="en-US" dirty="0" smtClean="0"/>
              <a:t>solution.”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Can you answer these questions?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Why is Human-Computer Interaction Important?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22</a:t>
            </a:fld>
            <a:endParaRPr lang="de-DE" dirty="0"/>
          </a:p>
        </p:txBody>
      </p:sp>
      <p:pic>
        <p:nvPicPr>
          <p:cNvPr id="8" name="Grafik 14">
            <a:extLst>
              <a:ext uri="{FF2B5EF4-FFF2-40B4-BE49-F238E27FC236}">
                <a16:creationId xmlns:a16="http://schemas.microsoft.com/office/drawing/2014/main" id="{BA18BD1D-9A86-4B9F-9E6D-85A142FED8E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534" y="189706"/>
            <a:ext cx="1148241" cy="115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8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592264"/>
            <a:ext cx="7872206" cy="4760334"/>
          </a:xfrm>
        </p:spPr>
        <p:txBody>
          <a:bodyPr>
            <a:normAutofit/>
          </a:bodyPr>
          <a:lstStyle/>
          <a:p>
            <a:r>
              <a:rPr lang="en-US" dirty="0"/>
              <a:t>B. </a:t>
            </a:r>
            <a:r>
              <a:rPr lang="en-US" dirty="0" smtClean="0"/>
              <a:t>Shneiderman (2002). </a:t>
            </a:r>
            <a:r>
              <a:rPr lang="en-US" dirty="0"/>
              <a:t>Leonardo's Laptop: Human Needs and the New Computing Technologies. </a:t>
            </a:r>
            <a:r>
              <a:rPr lang="en-US" sz="1600" dirty="0"/>
              <a:t>http://mitpress.mit.edu/main/feature/leonardoslaptop/index.html</a:t>
            </a:r>
          </a:p>
          <a:p>
            <a:r>
              <a:rPr lang="en-US" dirty="0" smtClean="0"/>
              <a:t>B. Buxton </a:t>
            </a:r>
            <a:r>
              <a:rPr lang="en-US" dirty="0"/>
              <a:t>(2010). </a:t>
            </a:r>
            <a:r>
              <a:rPr lang="en-US" i="1" dirty="0"/>
              <a:t>Sketching user experiences: getting the design right and the right design</a:t>
            </a:r>
            <a:r>
              <a:rPr lang="en-US" dirty="0"/>
              <a:t>. Morgan </a:t>
            </a:r>
            <a:r>
              <a:rPr lang="en-US" dirty="0" smtClean="0"/>
              <a:t>Kaufmann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/>
              <a:t>Harry </a:t>
            </a:r>
            <a:r>
              <a:rPr lang="en-US" dirty="0" err="1" smtClean="0"/>
              <a:t>Brignull</a:t>
            </a:r>
            <a:r>
              <a:rPr lang="en-US" dirty="0" smtClean="0"/>
              <a:t> (2006). </a:t>
            </a:r>
            <a:r>
              <a:rPr lang="en-US" dirty="0"/>
              <a:t>Bad usability is like a leaky </a:t>
            </a:r>
            <a:r>
              <a:rPr lang="en-US" dirty="0" smtClean="0"/>
              <a:t>pipe.</a:t>
            </a:r>
            <a:br>
              <a:rPr lang="en-US" dirty="0" smtClean="0"/>
            </a:br>
            <a:r>
              <a:rPr lang="en-US" sz="1600" dirty="0"/>
              <a:t>https://90percentofeverything.com/2006/11/13/bad-usability-is-like-a-leaky-pipe/</a:t>
            </a:r>
            <a:br>
              <a:rPr lang="en-US" sz="1600" dirty="0"/>
            </a:br>
            <a:endParaRPr lang="en-US" sz="1600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Why is Human-Computer Interaction Important?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/>
          <a:srcRect l="7412" t="1488"/>
          <a:stretch/>
        </p:blipFill>
        <p:spPr>
          <a:xfrm>
            <a:off x="8627165" y="115888"/>
            <a:ext cx="3409259" cy="5925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t="8176"/>
          <a:stretch/>
        </p:blipFill>
        <p:spPr>
          <a:xfrm>
            <a:off x="12096059" y="115888"/>
            <a:ext cx="3055565" cy="5990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236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License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695325" y="67112"/>
            <a:ext cx="10881482" cy="1477328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This file is licensed under the Creative Commons Attribution-Share Alike 4.0 </a:t>
            </a:r>
            <a:r>
              <a:rPr lang="en-US" sz="2000" dirty="0" smtClean="0"/>
              <a:t>(CC BY-SA) license: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https://creativecommons.org/licenses/by-sa/4.0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Attribution: Albrecht Schmidt</a:t>
            </a:r>
            <a:endParaRPr lang="en-US" sz="2000" dirty="0"/>
          </a:p>
        </p:txBody>
      </p:sp>
      <p:sp>
        <p:nvSpPr>
          <p:cNvPr id="7" name="Rechteck 6"/>
          <p:cNvSpPr/>
          <p:nvPr/>
        </p:nvSpPr>
        <p:spPr>
          <a:xfrm>
            <a:off x="695325" y="5830855"/>
            <a:ext cx="4879541" cy="400110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en-US" sz="2000" dirty="0" smtClean="0"/>
              <a:t>For more content see: https</a:t>
            </a:r>
            <a:r>
              <a:rPr lang="en-US" sz="2000" dirty="0"/>
              <a:t>://</a:t>
            </a:r>
            <a:r>
              <a:rPr lang="en-US" sz="2000" dirty="0" smtClean="0"/>
              <a:t>hci-lecture.de</a:t>
            </a:r>
            <a:endParaRPr lang="en-US" sz="2000" dirty="0"/>
          </a:p>
        </p:txBody>
      </p:sp>
      <p:pic>
        <p:nvPicPr>
          <p:cNvPr id="9" name="Picture 2" descr="https://upload.wikimedia.org/wikipedia/commons/thumb/5/57/CC-BY-SA_icon_white.svg/800px-CC-BY-SA_icon_white.svg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8" y="6299798"/>
            <a:ext cx="1399149" cy="49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87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Human-Computer Interaction 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/>
            <a:r>
              <a:rPr lang="en-US" sz="2400" b="1" dirty="0" smtClean="0"/>
              <a:t>It determines how we use (digital) products.</a:t>
            </a:r>
          </a:p>
          <a:p>
            <a:pPr marL="342900" indent="-342900"/>
            <a:r>
              <a:rPr lang="en-US" sz="2400" dirty="0" smtClean="0"/>
              <a:t>For examples it impacts… </a:t>
            </a:r>
          </a:p>
          <a:p>
            <a:pPr marL="595313" lvl="1" indent="-342900"/>
            <a:r>
              <a:rPr lang="en-US" sz="2200" dirty="0" smtClean="0"/>
              <a:t>what we can do with products and services,</a:t>
            </a:r>
          </a:p>
          <a:p>
            <a:pPr marL="595313" lvl="1" indent="-342900"/>
            <a:r>
              <a:rPr lang="en-US" sz="2200" dirty="0" smtClean="0"/>
              <a:t>how easy or hard it is to work with a software,</a:t>
            </a:r>
          </a:p>
          <a:p>
            <a:pPr marL="595313" lvl="1" indent="-342900"/>
            <a:r>
              <a:rPr lang="en-US" sz="2200" dirty="0" smtClean="0"/>
              <a:t>how quickly you can learn to use a system, or</a:t>
            </a:r>
          </a:p>
          <a:p>
            <a:pPr marL="595313" lvl="1" indent="-342900"/>
            <a:r>
              <a:rPr lang="en-US" sz="2200" dirty="0" smtClean="0"/>
              <a:t>how safe a product is.</a:t>
            </a:r>
          </a:p>
          <a:p>
            <a:pPr marL="595313" lvl="1" indent="-342900"/>
            <a:endParaRPr lang="en-US" sz="2200" dirty="0" smtClean="0"/>
          </a:p>
          <a:p>
            <a:pPr marL="342900" indent="-342900"/>
            <a:r>
              <a:rPr lang="en-US" sz="2400" dirty="0" smtClean="0"/>
              <a:t>It is central to how we feel and what we experience while interacting with digital technologies. </a:t>
            </a:r>
          </a:p>
          <a:p>
            <a:pPr marL="342900" indent="-342900"/>
            <a:endParaRPr lang="en-US" sz="2400" dirty="0" smtClean="0"/>
          </a:p>
          <a:p>
            <a:pPr marL="342900" indent="-342900"/>
            <a:endParaRPr lang="en-US" sz="2400" dirty="0" smtClean="0"/>
          </a:p>
          <a:p>
            <a:pPr marL="342900" indent="-342900"/>
            <a:endParaRPr lang="en-US" sz="2400" dirty="0" smtClean="0"/>
          </a:p>
          <a:p>
            <a:pPr marL="342900" indent="-342900"/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How does Human-Computer Interaction impact us?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Why is Human-Computer Interaction Important?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8" name="Picture 6" descr="fork-interaction-DSC00349"/>
          <p:cNvPicPr>
            <a:picLocks noChangeAspect="1" noChangeArrowheads="1"/>
          </p:cNvPicPr>
          <p:nvPr/>
        </p:nvPicPr>
        <p:blipFill rotWithShape="1">
          <a:blip r:embed="rId3"/>
          <a:srcRect l="17075" t="10539" r="17155"/>
          <a:stretch/>
        </p:blipFill>
        <p:spPr bwMode="auto">
          <a:xfrm>
            <a:off x="8643288" y="115888"/>
            <a:ext cx="3382419" cy="3302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PICT22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1528" y="3521122"/>
            <a:ext cx="3405941" cy="255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271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Let‘s start with a discussion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en-US" sz="2400" dirty="0" smtClean="0"/>
              <a:t>Why is it important that a (digital) product is ease to use?</a:t>
            </a:r>
          </a:p>
          <a:p>
            <a:pPr marL="342900" indent="-342900"/>
            <a:r>
              <a:rPr lang="en-US" sz="2400" dirty="0" smtClean="0"/>
              <a:t>.</a:t>
            </a:r>
          </a:p>
          <a:p>
            <a:pPr marL="342900" indent="-342900"/>
            <a:r>
              <a:rPr lang="en-US" sz="2400" dirty="0" smtClean="0"/>
              <a:t>.</a:t>
            </a:r>
          </a:p>
          <a:p>
            <a:pPr marL="342900" indent="-342900"/>
            <a:r>
              <a:rPr lang="en-US" sz="2400" dirty="0" smtClean="0"/>
              <a:t>.</a:t>
            </a:r>
          </a:p>
          <a:p>
            <a:pPr marL="342900" indent="-342900"/>
            <a:r>
              <a:rPr lang="en-US" sz="2400" dirty="0" smtClean="0"/>
              <a:t>.</a:t>
            </a:r>
          </a:p>
          <a:p>
            <a:pPr marL="342900" indent="-342900"/>
            <a:r>
              <a:rPr lang="en-US" sz="2400" dirty="0"/>
              <a:t>.</a:t>
            </a:r>
            <a:endParaRPr lang="en-US" sz="2400" dirty="0" smtClean="0"/>
          </a:p>
          <a:p>
            <a:pPr marL="342900" indent="-342900"/>
            <a:endParaRPr lang="en-US" sz="240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Pause the video an write 5 points for each question!</a:t>
            </a:r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4989442" y="1592264"/>
            <a:ext cx="3551287" cy="4537073"/>
          </a:xfrm>
        </p:spPr>
        <p:txBody>
          <a:bodyPr/>
          <a:lstStyle/>
          <a:p>
            <a:r>
              <a:rPr lang="en-US" sz="2400" dirty="0" smtClean="0"/>
              <a:t>What does it mean that a product is usable?</a:t>
            </a:r>
          </a:p>
          <a:p>
            <a:pPr marL="342900" indent="-342900"/>
            <a:r>
              <a:rPr lang="en-US" sz="2400" dirty="0" smtClean="0"/>
              <a:t>.</a:t>
            </a:r>
          </a:p>
          <a:p>
            <a:pPr marL="342900" indent="-342900"/>
            <a:r>
              <a:rPr lang="en-US" sz="2400" dirty="0" smtClean="0"/>
              <a:t>.</a:t>
            </a:r>
          </a:p>
          <a:p>
            <a:pPr marL="342900" indent="-342900"/>
            <a:r>
              <a:rPr lang="en-US" sz="2400" dirty="0" smtClean="0"/>
              <a:t>.</a:t>
            </a:r>
          </a:p>
          <a:p>
            <a:pPr marL="342900" indent="-342900"/>
            <a:r>
              <a:rPr lang="en-US" sz="2400" dirty="0" smtClean="0"/>
              <a:t>.</a:t>
            </a:r>
          </a:p>
          <a:p>
            <a:pPr marL="342900" indent="-342900"/>
            <a:r>
              <a:rPr lang="en-US" sz="2400" dirty="0" smtClean="0"/>
              <a:t>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Why is Human-Computer Interaction Important?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859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Usability Important?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en-US" sz="2400" dirty="0"/>
              <a:t>Improving usability can </a:t>
            </a:r>
          </a:p>
          <a:p>
            <a:pPr marL="595313" lvl="1" indent="-342900"/>
            <a:r>
              <a:rPr lang="en-US" sz="2200" dirty="0"/>
              <a:t>increase productivity of </a:t>
            </a:r>
            <a:r>
              <a:rPr lang="en-US" sz="2200" dirty="0" smtClean="0"/>
              <a:t>users,</a:t>
            </a:r>
            <a:endParaRPr lang="en-US" sz="2200" dirty="0"/>
          </a:p>
          <a:p>
            <a:pPr marL="595313" lvl="1" indent="-342900"/>
            <a:r>
              <a:rPr lang="en-US" sz="2200" dirty="0"/>
              <a:t>reduce costs (support, efficiency</a:t>
            </a:r>
            <a:r>
              <a:rPr lang="en-US" sz="2200" dirty="0" smtClean="0"/>
              <a:t>),</a:t>
            </a:r>
            <a:endParaRPr lang="en-US" sz="2200" dirty="0"/>
          </a:p>
          <a:p>
            <a:pPr marL="595313" lvl="1" indent="-342900"/>
            <a:r>
              <a:rPr lang="en-US" sz="2200" dirty="0"/>
              <a:t>increase sales/revenue (web shop</a:t>
            </a:r>
            <a:r>
              <a:rPr lang="en-US" sz="2200" dirty="0" smtClean="0"/>
              <a:t>),</a:t>
            </a:r>
            <a:endParaRPr lang="en-US" sz="2200" dirty="0"/>
          </a:p>
          <a:p>
            <a:pPr marL="595313" lvl="1" indent="-342900"/>
            <a:r>
              <a:rPr lang="en-US" sz="2200" dirty="0"/>
              <a:t>enhance customer </a:t>
            </a:r>
            <a:r>
              <a:rPr lang="en-US" sz="2200" dirty="0" smtClean="0"/>
              <a:t>loyalty, or </a:t>
            </a:r>
            <a:endParaRPr lang="en-US" sz="2200" dirty="0"/>
          </a:p>
          <a:p>
            <a:pPr marL="595313" lvl="1" indent="-342900"/>
            <a:r>
              <a:rPr lang="en-US" sz="2200" dirty="0"/>
              <a:t>win new </a:t>
            </a:r>
            <a:r>
              <a:rPr lang="en-US" sz="2200" dirty="0" smtClean="0"/>
              <a:t>customers.</a:t>
            </a:r>
            <a:endParaRPr lang="en-US" sz="2200" dirty="0"/>
          </a:p>
          <a:p>
            <a:pPr marL="342900" indent="-342900"/>
            <a:r>
              <a:rPr lang="en-US" sz="2400" dirty="0" smtClean="0"/>
              <a:t>Case </a:t>
            </a:r>
            <a:r>
              <a:rPr lang="en-US" sz="2400" dirty="0"/>
              <a:t>studies that show the benefit of usability</a:t>
            </a:r>
          </a:p>
          <a:p>
            <a:pPr marL="342900" indent="-342900"/>
            <a:r>
              <a:rPr lang="en-US" sz="2400" dirty="0" smtClean="0"/>
              <a:t>Usability </a:t>
            </a:r>
            <a:r>
              <a:rPr lang="en-US" sz="2400" dirty="0"/>
              <a:t>is often considered as sign of </a:t>
            </a:r>
            <a:r>
              <a:rPr lang="en-US" sz="2400" dirty="0" smtClean="0"/>
              <a:t>quality</a:t>
            </a:r>
          </a:p>
          <a:p>
            <a:pPr marL="342900" indent="-342900"/>
            <a:r>
              <a:rPr lang="en-US" sz="2400" dirty="0" smtClean="0"/>
              <a:t>Usability gives a competitive advantage.</a:t>
            </a:r>
            <a:endParaRPr lang="en-US" sz="2400" dirty="0"/>
          </a:p>
          <a:p>
            <a:pPr marL="595313" lvl="1" indent="-342900"/>
            <a:endParaRPr lang="en-US" sz="2200" dirty="0" smtClean="0"/>
          </a:p>
          <a:p>
            <a:pPr marL="342900" indent="-342900"/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Products that are easy to use a good for business.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Why is Human-Computer Interaction Important?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12292" name="Picture 4" descr="https://cdn.pixabay.com/photo/2020/01/03/00/56/graph-4737109_960_7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4" r="29612"/>
          <a:stretch/>
        </p:blipFill>
        <p:spPr bwMode="auto">
          <a:xfrm>
            <a:off x="7985707" y="817408"/>
            <a:ext cx="4233909" cy="530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43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smtClean="0"/>
              <a:t>Focus on User and Interaction?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en-US" sz="2400" dirty="0" smtClean="0"/>
              <a:t>Traditionally product discrimination is by </a:t>
            </a:r>
            <a:br>
              <a:rPr lang="en-US" sz="2400" dirty="0" smtClean="0"/>
            </a:br>
            <a:r>
              <a:rPr lang="en-US" sz="2400" dirty="0" smtClean="0"/>
              <a:t>functionality and price</a:t>
            </a:r>
          </a:p>
          <a:p>
            <a:pPr marL="342900" indent="-342900"/>
            <a:r>
              <a:rPr lang="en-US" sz="2400" dirty="0" smtClean="0"/>
              <a:t>Why should a customer pick you, if </a:t>
            </a:r>
            <a:br>
              <a:rPr lang="en-US" sz="2400" dirty="0" smtClean="0"/>
            </a:br>
            <a:r>
              <a:rPr lang="en-US" sz="2400" dirty="0" smtClean="0"/>
              <a:t>competitors</a:t>
            </a:r>
            <a:r>
              <a:rPr lang="en-US" sz="2400" dirty="0"/>
              <a:t> </a:t>
            </a:r>
            <a:r>
              <a:rPr lang="en-US" sz="2400" dirty="0" smtClean="0"/>
              <a:t>offer very similar functions </a:t>
            </a:r>
            <a:br>
              <a:rPr lang="en-US" sz="2400" dirty="0" smtClean="0"/>
            </a:br>
            <a:r>
              <a:rPr lang="en-US" sz="2400" dirty="0" smtClean="0"/>
              <a:t>(e.g. messaging services) at similar prices </a:t>
            </a:r>
            <a:br>
              <a:rPr lang="en-US" sz="2400" dirty="0" smtClean="0"/>
            </a:br>
            <a:r>
              <a:rPr lang="en-US" sz="2400" dirty="0" smtClean="0"/>
              <a:t>(e.g. payed by advertising)?</a:t>
            </a:r>
          </a:p>
          <a:p>
            <a:pPr marL="595313" lvl="1" indent="-342900"/>
            <a:r>
              <a:rPr lang="en-US" sz="2200" dirty="0" smtClean="0"/>
              <a:t>Your product is easier to use?</a:t>
            </a:r>
          </a:p>
          <a:p>
            <a:pPr marL="595313" lvl="1" indent="-342900"/>
            <a:r>
              <a:rPr lang="en-US" sz="2200" dirty="0" smtClean="0"/>
              <a:t>You get your tasks done faster?</a:t>
            </a:r>
          </a:p>
          <a:p>
            <a:pPr marL="595313" lvl="1" indent="-342900"/>
            <a:r>
              <a:rPr lang="en-US" sz="2200" dirty="0" smtClean="0"/>
              <a:t>You have more fun doing what you want to do?</a:t>
            </a:r>
          </a:p>
          <a:p>
            <a:pPr marL="595313" lvl="1" indent="-342900"/>
            <a:endParaRPr lang="en-US" sz="2400" dirty="0"/>
          </a:p>
          <a:p>
            <a:pPr marL="595313" lvl="1" indent="-342900"/>
            <a:endParaRPr lang="en-US" sz="2200" dirty="0" smtClean="0"/>
          </a:p>
          <a:p>
            <a:pPr marL="342900" indent="-342900"/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How to discriminate your product or service?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Why is Human-Computer Interaction Important?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8" name="Picture 2" descr="https://cdn.pixabay.com/photo/2017/10/29/17/31/online-2900303_960_7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5" r="22886"/>
          <a:stretch/>
        </p:blipFill>
        <p:spPr bwMode="auto">
          <a:xfrm>
            <a:off x="7936483" y="1089025"/>
            <a:ext cx="4099941" cy="487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49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smtClean="0"/>
              <a:t>Focus on User and Interaction?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pPr marL="342900" indent="-342900"/>
            <a:r>
              <a:rPr lang="en-US" sz="2400" dirty="0" smtClean="0"/>
              <a:t>It becomes harder to discriminate by technology</a:t>
            </a:r>
          </a:p>
          <a:p>
            <a:pPr marL="342900" indent="-342900"/>
            <a:r>
              <a:rPr lang="en-US" sz="2400" dirty="0" smtClean="0"/>
              <a:t>Availability </a:t>
            </a:r>
            <a:r>
              <a:rPr lang="en-US" sz="2400" dirty="0"/>
              <a:t>of bandwidth, storage and processing</a:t>
            </a:r>
          </a:p>
          <a:p>
            <a:pPr marL="342900" indent="-342900"/>
            <a:r>
              <a:rPr lang="en-US" sz="2400" dirty="0"/>
              <a:t>New </a:t>
            </a:r>
            <a:r>
              <a:rPr lang="en-US" sz="2400" dirty="0" smtClean="0"/>
              <a:t>input and output technologies</a:t>
            </a:r>
          </a:p>
          <a:p>
            <a:pPr marL="342900" indent="-342900"/>
            <a:r>
              <a:rPr lang="en-US" sz="2400" dirty="0" smtClean="0"/>
              <a:t>Computing becomes part of many traditional devices</a:t>
            </a:r>
            <a:endParaRPr lang="en-US" sz="2400" dirty="0"/>
          </a:p>
          <a:p>
            <a:pPr marL="342900" indent="-342900"/>
            <a:r>
              <a:rPr lang="en-US" sz="2400" dirty="0"/>
              <a:t>Willingness for </a:t>
            </a:r>
            <a:r>
              <a:rPr lang="en-US" sz="2400" dirty="0" smtClean="0"/>
              <a:t>training or learning applications </a:t>
            </a:r>
            <a:r>
              <a:rPr lang="en-US" sz="2400" dirty="0"/>
              <a:t>decreases </a:t>
            </a:r>
            <a:endParaRPr lang="en-US" sz="2400" dirty="0" smtClean="0"/>
          </a:p>
          <a:p>
            <a:pPr marL="342900" indent="-342900"/>
            <a:r>
              <a:rPr lang="en-US" sz="2400" dirty="0" smtClean="0"/>
              <a:t>Life-style technologies are more and more digital</a:t>
            </a:r>
          </a:p>
          <a:p>
            <a:pPr marL="342900" indent="-342900"/>
            <a:r>
              <a:rPr lang="en-US" sz="2400" dirty="0" smtClean="0"/>
              <a:t>Broad and diverse user groups </a:t>
            </a:r>
          </a:p>
          <a:p>
            <a:pPr marL="342900" indent="-342900"/>
            <a:r>
              <a:rPr lang="en-US" sz="2400" dirty="0" smtClean="0"/>
              <a:t>Majority of user are not interested in the technology</a:t>
            </a:r>
          </a:p>
          <a:p>
            <a:pPr marL="342900" indent="-342900"/>
            <a:endParaRPr lang="en-US" sz="2400" dirty="0" smtClean="0"/>
          </a:p>
          <a:p>
            <a:pPr marL="342900" indent="-342900"/>
            <a:r>
              <a:rPr lang="en-US" sz="2400" dirty="0" smtClean="0"/>
              <a:t>New </a:t>
            </a:r>
            <a:r>
              <a:rPr lang="en-US" sz="2400" dirty="0"/>
              <a:t>understanding of computing</a:t>
            </a:r>
          </a:p>
          <a:p>
            <a:pPr marL="595313" lvl="1" indent="-342900"/>
            <a:r>
              <a:rPr lang="en-US" sz="2200" dirty="0" smtClean="0"/>
              <a:t>The </a:t>
            </a:r>
            <a:r>
              <a:rPr lang="en-US" sz="2200" dirty="0"/>
              <a:t>old question: What can computers do</a:t>
            </a:r>
            <a:r>
              <a:rPr lang="en-US" sz="2200" dirty="0" smtClean="0"/>
              <a:t>?</a:t>
            </a:r>
          </a:p>
          <a:p>
            <a:pPr marL="595313" lvl="1" indent="-342900"/>
            <a:r>
              <a:rPr lang="en-US" sz="2200" dirty="0" smtClean="0"/>
              <a:t>The </a:t>
            </a:r>
            <a:r>
              <a:rPr lang="en-US" sz="2200" dirty="0"/>
              <a:t>new question: What can humans do with </a:t>
            </a:r>
            <a:r>
              <a:rPr lang="en-US" sz="2200" dirty="0" smtClean="0"/>
              <a:t>computers?</a:t>
            </a:r>
          </a:p>
          <a:p>
            <a:pPr marL="595313" lvl="1" indent="-342900"/>
            <a:r>
              <a:rPr lang="en-US" sz="2200" dirty="0" smtClean="0"/>
              <a:t>Book by Ben Shneiderman: Leonardo's Laptop</a:t>
            </a:r>
            <a:endParaRPr lang="en-US" sz="2200" dirty="0"/>
          </a:p>
          <a:p>
            <a:pPr marL="595313" lvl="1" indent="-342900"/>
            <a:endParaRPr lang="en-US" sz="2400" dirty="0"/>
          </a:p>
          <a:p>
            <a:pPr marL="595313" lvl="1" indent="-342900"/>
            <a:endParaRPr lang="en-US" sz="2200" dirty="0" smtClean="0"/>
          </a:p>
          <a:p>
            <a:pPr marL="342900" indent="-342900"/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Trends that make Human-Computer interaction more important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Why is Human-Computer Interaction Important?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281732" y="5852339"/>
            <a:ext cx="79530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B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Shneiderman. Leonardo's Laptop: Human Needs and the New Computing Technologies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. 2002.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266" name="Picture 2" descr="File:Photographer1850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074" y="1089025"/>
            <a:ext cx="3113500" cy="348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72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 dimension of Usability?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592263"/>
            <a:ext cx="7956551" cy="476764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User Interface is often the central discriminating factor</a:t>
            </a:r>
          </a:p>
          <a:p>
            <a:r>
              <a:rPr lang="en-US" dirty="0"/>
              <a:t>Often the same </a:t>
            </a:r>
            <a:r>
              <a:rPr lang="en-US" dirty="0" smtClean="0"/>
              <a:t>product/service </a:t>
            </a:r>
            <a:r>
              <a:rPr lang="en-US" dirty="0"/>
              <a:t>is sold at very similar prices</a:t>
            </a:r>
          </a:p>
          <a:p>
            <a:r>
              <a:rPr lang="en-US" dirty="0" smtClean="0"/>
              <a:t>Competition </a:t>
            </a:r>
            <a:r>
              <a:rPr lang="en-US" dirty="0"/>
              <a:t>is very close (just another </a:t>
            </a:r>
            <a:r>
              <a:rPr lang="en-US" dirty="0" smtClean="0"/>
              <a:t>App, browser tab, …)</a:t>
            </a:r>
            <a:endParaRPr lang="en-US" dirty="0"/>
          </a:p>
          <a:p>
            <a:r>
              <a:rPr lang="en-US" dirty="0" smtClean="0"/>
              <a:t>Comparison </a:t>
            </a:r>
            <a:r>
              <a:rPr lang="en-US" dirty="0"/>
              <a:t>is easily possible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Examples: Online-Shop</a:t>
            </a:r>
            <a:endParaRPr lang="en-US" dirty="0"/>
          </a:p>
          <a:p>
            <a:pPr lvl="1"/>
            <a:r>
              <a:rPr lang="en-US" dirty="0" smtClean="0"/>
              <a:t>Users </a:t>
            </a:r>
            <a:r>
              <a:rPr lang="en-US" dirty="0"/>
              <a:t>who </a:t>
            </a:r>
            <a:r>
              <a:rPr lang="en-US" dirty="0" smtClean="0"/>
              <a:t>can</a:t>
            </a:r>
            <a:r>
              <a:rPr lang="en-US" altLang="en-US" dirty="0" smtClean="0"/>
              <a:t>not</a:t>
            </a:r>
            <a:r>
              <a:rPr lang="en-US" dirty="0" smtClean="0"/>
              <a:t> </a:t>
            </a:r>
            <a:r>
              <a:rPr lang="en-US" dirty="0"/>
              <a:t>find the product in the shop cannot buy it</a:t>
            </a:r>
          </a:p>
          <a:p>
            <a:pPr lvl="1"/>
            <a:r>
              <a:rPr lang="en-US" dirty="0"/>
              <a:t>Users who </a:t>
            </a:r>
            <a:r>
              <a:rPr lang="en-US" dirty="0" smtClean="0"/>
              <a:t>can fill in </a:t>
            </a:r>
            <a:r>
              <a:rPr lang="en-US" dirty="0"/>
              <a:t>the </a:t>
            </a:r>
            <a:r>
              <a:rPr lang="en-US" dirty="0" smtClean="0"/>
              <a:t>payment </a:t>
            </a:r>
            <a:r>
              <a:rPr lang="en-US" dirty="0"/>
              <a:t>form are not going to </a:t>
            </a:r>
            <a:r>
              <a:rPr lang="en-US" dirty="0" smtClean="0"/>
              <a:t>buy</a:t>
            </a:r>
          </a:p>
          <a:p>
            <a:pPr lvl="1"/>
            <a:r>
              <a:rPr lang="en-US" dirty="0" smtClean="0"/>
              <a:t>Users who worry if the item fits them are less likely to buy</a:t>
            </a:r>
          </a:p>
          <a:p>
            <a:pPr lvl="1"/>
            <a:r>
              <a:rPr lang="en-US" dirty="0" smtClean="0"/>
              <a:t>Typically </a:t>
            </a:r>
            <a:r>
              <a:rPr lang="en-US" dirty="0"/>
              <a:t>a direct correlation between usability and </a:t>
            </a:r>
            <a:r>
              <a:rPr lang="en-US" dirty="0" smtClean="0"/>
              <a:t>sales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“Bad Usability is Like a Leaky Pipe</a:t>
            </a:r>
            <a:r>
              <a:rPr lang="en-US" dirty="0"/>
              <a:t>”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</a:rPr>
              <a:t>https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://90percentofeverything.com/2006/11/13/bad-usability-is-like-a-leaky-pipe/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595313" lvl="1" indent="-342900"/>
            <a:endParaRPr lang="en-US" sz="2200" dirty="0" smtClean="0"/>
          </a:p>
          <a:p>
            <a:pPr marL="342900" indent="-342900"/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Importance in </a:t>
            </a:r>
            <a:r>
              <a:rPr lang="en-US" dirty="0"/>
              <a:t>the Context of </a:t>
            </a:r>
            <a:r>
              <a:rPr lang="en-US" dirty="0" smtClean="0"/>
              <a:t>WWW, Apps </a:t>
            </a:r>
            <a:r>
              <a:rPr lang="en-US" dirty="0"/>
              <a:t>and New Media?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Why is Human-Computer Interaction Important?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8" name="AutoShape 2" descr="https://get.pxhere.com/photo/water-drop-fall-wet-old-summer-environment-spray-natural-metal-fresh-clean-garden-material-drip-fire-hydrant-pour-tap-background-faucet-seep-hose-estate-spout-shiny-connection-dripping-household-valve-plumbing-h20-connector-plumber-irrigate-dingy-plumb-spigot-stopcock-81932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4" descr="https://get.pxhere.com/photo/water-drop-fall-wet-old-summer-environment-spray-natural-metal-fresh-clean-garden-material-drip-fire-hydrant-pour-tap-background-faucet-seep-hose-estate-spout-shiny-connection-dripping-household-valve-plumbing-h20-connector-plumber-irrigate-dingy-plumb-spigot-stopcock-81932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875" y="1089025"/>
            <a:ext cx="3467100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1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 dimension of Usability?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User Interface is often the central discriminating factor</a:t>
            </a:r>
          </a:p>
          <a:p>
            <a:r>
              <a:rPr lang="en-US" dirty="0"/>
              <a:t>Often the same </a:t>
            </a:r>
            <a:r>
              <a:rPr lang="en-US" dirty="0" smtClean="0"/>
              <a:t>product/service </a:t>
            </a:r>
            <a:r>
              <a:rPr lang="en-US" dirty="0"/>
              <a:t>is sold at very similar prices</a:t>
            </a:r>
          </a:p>
          <a:p>
            <a:r>
              <a:rPr lang="en-US" dirty="0" smtClean="0"/>
              <a:t>Competition </a:t>
            </a:r>
            <a:r>
              <a:rPr lang="en-US" dirty="0"/>
              <a:t>is very close (just another </a:t>
            </a:r>
            <a:r>
              <a:rPr lang="en-US" dirty="0" smtClean="0"/>
              <a:t>App, browser tab, …)</a:t>
            </a:r>
            <a:endParaRPr lang="en-US" dirty="0"/>
          </a:p>
          <a:p>
            <a:r>
              <a:rPr lang="en-US" dirty="0" smtClean="0"/>
              <a:t>Comparison </a:t>
            </a:r>
            <a:r>
              <a:rPr lang="en-US" dirty="0"/>
              <a:t>is easily possible </a:t>
            </a:r>
          </a:p>
          <a:p>
            <a:endParaRPr lang="en-US" dirty="0"/>
          </a:p>
          <a:p>
            <a:r>
              <a:rPr lang="en-US" dirty="0" smtClean="0"/>
              <a:t>Examples: Online-Shop</a:t>
            </a:r>
            <a:endParaRPr lang="en-US" dirty="0"/>
          </a:p>
          <a:p>
            <a:pPr lvl="1"/>
            <a:r>
              <a:rPr lang="en-US" dirty="0" smtClean="0"/>
              <a:t>Users </a:t>
            </a:r>
            <a:r>
              <a:rPr lang="en-US" dirty="0"/>
              <a:t>who </a:t>
            </a:r>
            <a:r>
              <a:rPr lang="en-US" dirty="0" smtClean="0"/>
              <a:t>can</a:t>
            </a:r>
            <a:r>
              <a:rPr lang="en-US" altLang="en-US" dirty="0" smtClean="0"/>
              <a:t>not</a:t>
            </a:r>
            <a:r>
              <a:rPr lang="en-US" dirty="0" smtClean="0"/>
              <a:t> </a:t>
            </a:r>
            <a:r>
              <a:rPr lang="en-US" dirty="0"/>
              <a:t>find the product in the shop cannot buy it</a:t>
            </a:r>
          </a:p>
          <a:p>
            <a:pPr lvl="1"/>
            <a:r>
              <a:rPr lang="en-US" dirty="0"/>
              <a:t>Users who </a:t>
            </a:r>
            <a:r>
              <a:rPr lang="en-US" dirty="0" smtClean="0"/>
              <a:t>can fill in </a:t>
            </a:r>
            <a:r>
              <a:rPr lang="en-US" dirty="0"/>
              <a:t>the </a:t>
            </a:r>
            <a:r>
              <a:rPr lang="en-US" dirty="0" smtClean="0"/>
              <a:t>payment </a:t>
            </a:r>
            <a:r>
              <a:rPr lang="en-US" dirty="0"/>
              <a:t>form are not going to </a:t>
            </a:r>
            <a:r>
              <a:rPr lang="en-US" dirty="0" smtClean="0"/>
              <a:t>buy</a:t>
            </a:r>
          </a:p>
          <a:p>
            <a:pPr lvl="1"/>
            <a:r>
              <a:rPr lang="en-US" dirty="0" smtClean="0"/>
              <a:t>Users who worry if the item fits them are less likely to buy</a:t>
            </a:r>
          </a:p>
          <a:p>
            <a:pPr lvl="1"/>
            <a:r>
              <a:rPr lang="en-US" dirty="0" smtClean="0"/>
              <a:t>Typically </a:t>
            </a:r>
            <a:r>
              <a:rPr lang="en-US" dirty="0"/>
              <a:t>a direct correlation between usability and sales</a:t>
            </a:r>
          </a:p>
          <a:p>
            <a:pPr marL="595313" lvl="1" indent="-342900"/>
            <a:endParaRPr lang="en-US" sz="2200" dirty="0" smtClean="0"/>
          </a:p>
          <a:p>
            <a:pPr marL="342900" indent="-342900"/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Importance in </a:t>
            </a:r>
            <a:r>
              <a:rPr lang="en-US" dirty="0"/>
              <a:t>the Context of </a:t>
            </a:r>
            <a:r>
              <a:rPr lang="en-US" dirty="0" smtClean="0"/>
              <a:t>WWW, Apps </a:t>
            </a:r>
            <a:r>
              <a:rPr lang="en-US" dirty="0"/>
              <a:t>and New Media?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Why is Human-Computer Interaction Important?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/>
          <a:srcRect r="19071" b="26495"/>
          <a:stretch/>
        </p:blipFill>
        <p:spPr>
          <a:xfrm>
            <a:off x="0" y="0"/>
            <a:ext cx="12151895" cy="620829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/>
          <a:srcRect t="1" r="18910" b="26780"/>
          <a:stretch/>
        </p:blipFill>
        <p:spPr>
          <a:xfrm>
            <a:off x="1" y="0"/>
            <a:ext cx="12175958" cy="618423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/>
          <a:srcRect r="18910" b="26211"/>
          <a:stretch/>
        </p:blipFill>
        <p:spPr>
          <a:xfrm>
            <a:off x="1" y="0"/>
            <a:ext cx="12175958" cy="623235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6"/>
          <a:srcRect r="19049" b="26514"/>
          <a:stretch/>
        </p:blipFill>
        <p:spPr>
          <a:xfrm>
            <a:off x="0" y="0"/>
            <a:ext cx="12155055" cy="620683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7"/>
          <a:srcRect l="10985"/>
          <a:stretch/>
        </p:blipFill>
        <p:spPr>
          <a:xfrm>
            <a:off x="0" y="0"/>
            <a:ext cx="12175959" cy="623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9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Interactionlab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1ADDF"/>
      </a:accent1>
      <a:accent2>
        <a:srgbClr val="8ABE3F"/>
      </a:accent2>
      <a:accent3>
        <a:srgbClr val="FEC63E"/>
      </a:accent3>
      <a:accent4>
        <a:srgbClr val="EA7B34"/>
      </a:accent4>
      <a:accent5>
        <a:srgbClr val="3E444C"/>
      </a:accent5>
      <a:accent6>
        <a:srgbClr val="70AD47"/>
      </a:accent6>
      <a:hlink>
        <a:srgbClr val="0563C1"/>
      </a:hlink>
      <a:folHlink>
        <a:srgbClr val="954F72"/>
      </a:folHlink>
    </a:clrScheme>
    <a:fontScheme name="Interaction La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2486</Words>
  <Application>Microsoft Office PowerPoint</Application>
  <PresentationFormat>Breitbild</PresentationFormat>
  <Paragraphs>368</Paragraphs>
  <Slides>24</Slides>
  <Notes>24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0" baseType="lpstr">
      <vt:lpstr>Arial</vt:lpstr>
      <vt:lpstr>Buxton Sketch</vt:lpstr>
      <vt:lpstr>Calibri</vt:lpstr>
      <vt:lpstr>HelveticaNeueLT Std Med</vt:lpstr>
      <vt:lpstr>Wingdings</vt:lpstr>
      <vt:lpstr>Office Theme</vt:lpstr>
      <vt:lpstr>  Why is Human-Computer      Interaction Important? </vt:lpstr>
      <vt:lpstr>Learning Goals</vt:lpstr>
      <vt:lpstr>Human-Computer Interaction </vt:lpstr>
      <vt:lpstr>Let‘s start with a discussion</vt:lpstr>
      <vt:lpstr>Why is Usability Important?</vt:lpstr>
      <vt:lpstr>Why Focus on User and Interaction?</vt:lpstr>
      <vt:lpstr>Why Focus on User and Interaction?</vt:lpstr>
      <vt:lpstr>Economic dimension of Usability?</vt:lpstr>
      <vt:lpstr>Economic dimension of Usability?</vt:lpstr>
      <vt:lpstr>Concerns in Human-Computer Interaction</vt:lpstr>
      <vt:lpstr>Example: Sketch an Interface</vt:lpstr>
      <vt:lpstr>Example: Sketch an Interface</vt:lpstr>
      <vt:lpstr>Example: Sketch an Interface</vt:lpstr>
      <vt:lpstr>Example: Sketch an Interface</vt:lpstr>
      <vt:lpstr>It is NOT Only About the User Interface!</vt:lpstr>
      <vt:lpstr>Human-Computer Interaction  …it is about visible innovation</vt:lpstr>
      <vt:lpstr>Example: Selection/Menu for Fonts</vt:lpstr>
      <vt:lpstr>Example: Selection/Menu for Fonts</vt:lpstr>
      <vt:lpstr>Example: Selection/Menu for Fonts</vt:lpstr>
      <vt:lpstr>Discussion: How long does it take to write a Thesis or a Book?</vt:lpstr>
      <vt:lpstr>Summary</vt:lpstr>
      <vt:lpstr>Did you understand this block?</vt:lpstr>
      <vt:lpstr>References</vt:lpstr>
      <vt:lpstr>License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Valentin Schwind</dc:creator>
  <cp:lastModifiedBy>Albrecht Schmidt</cp:lastModifiedBy>
  <cp:revision>486</cp:revision>
  <dcterms:created xsi:type="dcterms:W3CDTF">2017-10-10T14:10:45Z</dcterms:created>
  <dcterms:modified xsi:type="dcterms:W3CDTF">2020-04-12T23:15:56Z</dcterms:modified>
</cp:coreProperties>
</file>