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906" r:id="rId3"/>
    <p:sldId id="914" r:id="rId4"/>
    <p:sldId id="941" r:id="rId5"/>
    <p:sldId id="915" r:id="rId6"/>
    <p:sldId id="938" r:id="rId7"/>
    <p:sldId id="912" r:id="rId8"/>
    <p:sldId id="910" r:id="rId9"/>
    <p:sldId id="916" r:id="rId10"/>
    <p:sldId id="919" r:id="rId11"/>
    <p:sldId id="917" r:id="rId12"/>
    <p:sldId id="920" r:id="rId13"/>
    <p:sldId id="928" r:id="rId14"/>
    <p:sldId id="929" r:id="rId15"/>
    <p:sldId id="930" r:id="rId16"/>
    <p:sldId id="932" r:id="rId17"/>
    <p:sldId id="931" r:id="rId18"/>
    <p:sldId id="936" r:id="rId19"/>
    <p:sldId id="933" r:id="rId20"/>
    <p:sldId id="935" r:id="rId21"/>
    <p:sldId id="934" r:id="rId22"/>
    <p:sldId id="94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2F3"/>
    <a:srgbClr val="BFEBFB"/>
    <a:srgbClr val="00B0F0"/>
    <a:srgbClr val="E5231E"/>
    <a:srgbClr val="21ADDF"/>
    <a:srgbClr val="46B067"/>
    <a:srgbClr val="F39200"/>
    <a:srgbClr val="961914"/>
    <a:srgbClr val="316E9F"/>
    <a:srgbClr val="4B8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0" autoAdjust="0"/>
    <p:restoredTop sz="83953" autoAdjust="0"/>
  </p:normalViewPr>
  <p:slideViewPr>
    <p:cSldViewPr snapToGrid="0" showGuides="1">
      <p:cViewPr varScale="1">
        <p:scale>
          <a:sx n="97" d="100"/>
          <a:sy n="97" d="100"/>
        </p:scale>
        <p:origin x="1332" y="72"/>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25.04.2020</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4/25/2020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Hieronymus_Bosch-_The_Seven_Deadly_Sins_and_the_Four_Last_Things.JPG?uselang=d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de.wikipedia.org/wiki/Habgier" TargetMode="External"/><Relationship Id="rId13" Type="http://schemas.openxmlformats.org/officeDocument/2006/relationships/hyperlink" Target="https://de.wikipedia.org/wiki/Rachsucht" TargetMode="External"/><Relationship Id="rId18" Type="http://schemas.openxmlformats.org/officeDocument/2006/relationships/hyperlink" Target="https://de.wikipedia.org/wiki/Missgunst" TargetMode="External"/><Relationship Id="rId3" Type="http://schemas.openxmlformats.org/officeDocument/2006/relationships/hyperlink" Target="https://de.wikipedia.org/wiki/Hochmut" TargetMode="External"/><Relationship Id="rId21" Type="http://schemas.openxmlformats.org/officeDocument/2006/relationships/hyperlink" Target="https://de.wikipedia.org/wiki/Feigheit" TargetMode="External"/><Relationship Id="rId7" Type="http://schemas.openxmlformats.org/officeDocument/2006/relationships/hyperlink" Target="https://de.wikipedia.org/wiki/Geiz" TargetMode="External"/><Relationship Id="rId12" Type="http://schemas.openxmlformats.org/officeDocument/2006/relationships/hyperlink" Target="https://de.wikipedia.org/wiki/Wut" TargetMode="External"/><Relationship Id="rId17" Type="http://schemas.openxmlformats.org/officeDocument/2006/relationships/hyperlink" Target="https://de.wikipedia.org/wiki/Eifersucht" TargetMode="External"/><Relationship Id="rId2" Type="http://schemas.openxmlformats.org/officeDocument/2006/relationships/slide" Target="../slides/slide12.xml"/><Relationship Id="rId16" Type="http://schemas.openxmlformats.org/officeDocument/2006/relationships/hyperlink" Target="https://de.wikipedia.org/wiki/Neid" TargetMode="External"/><Relationship Id="rId20" Type="http://schemas.openxmlformats.org/officeDocument/2006/relationships/hyperlink" Target="https://de.wikipedia.org/wiki/Faulheit" TargetMode="External"/><Relationship Id="rId1" Type="http://schemas.openxmlformats.org/officeDocument/2006/relationships/notesMaster" Target="../notesMasters/notesMaster1.xml"/><Relationship Id="rId6" Type="http://schemas.openxmlformats.org/officeDocument/2006/relationships/hyperlink" Target="https://de.wikipedia.org/wiki/%C3%9Cbermut" TargetMode="External"/><Relationship Id="rId11" Type="http://schemas.openxmlformats.org/officeDocument/2006/relationships/hyperlink" Target="https://de.wikipedia.org/wiki/Zorn" TargetMode="External"/><Relationship Id="rId5" Type="http://schemas.openxmlformats.org/officeDocument/2006/relationships/hyperlink" Target="https://de.wikipedia.org/wiki/Eitelkeit" TargetMode="External"/><Relationship Id="rId15" Type="http://schemas.openxmlformats.org/officeDocument/2006/relationships/hyperlink" Target="https://de.wikipedia.org/wiki/Egoismus" TargetMode="External"/><Relationship Id="rId23" Type="http://schemas.openxmlformats.org/officeDocument/2006/relationships/hyperlink" Target="https://de.wikipedia.org/wiki/Tods%C3%BCnde#Abgrenzung_vom_Laster" TargetMode="External"/><Relationship Id="rId10" Type="http://schemas.openxmlformats.org/officeDocument/2006/relationships/hyperlink" Target="https://de.wikipedia.org/wiki/Begierde" TargetMode="External"/><Relationship Id="rId19" Type="http://schemas.openxmlformats.org/officeDocument/2006/relationships/hyperlink" Target="https://de.wikipedia.org/wiki/Acedia" TargetMode="External"/><Relationship Id="rId4" Type="http://schemas.openxmlformats.org/officeDocument/2006/relationships/hyperlink" Target="https://de.wikipedia.org/wiki/Stolz" TargetMode="External"/><Relationship Id="rId9" Type="http://schemas.openxmlformats.org/officeDocument/2006/relationships/hyperlink" Target="https://de.wikipedia.org/wiki/Wollust" TargetMode="External"/><Relationship Id="rId14" Type="http://schemas.openxmlformats.org/officeDocument/2006/relationships/hyperlink" Target="https://de.wikipedia.org/wiki/V%C3%B6llerei" TargetMode="External"/><Relationship Id="rId22" Type="http://schemas.openxmlformats.org/officeDocument/2006/relationships/hyperlink" Target="https://de.wikipedia.org/wiki/Ignoranz"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teraction-design.org/literature/book/the-encyclopedia-of-human-computer-interaction-2nd-ed/human-computer-interaction-brief-intr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Bedürfnisse der Benutzer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smtClean="0">
              <a:hlinkClick r:id="rId3"/>
            </a:endParaRPr>
          </a:p>
          <a:p>
            <a:r>
              <a:rPr lang="de-DE" dirty="0" smtClean="0">
                <a:hlinkClick r:id="rId3"/>
              </a:rPr>
              <a:t>https://commons.wikimedia.org/wiki/File:Hieronymus_Bosch-_The_Seven_Deadly_Sins_and_the_Four_Last_Things.JPG?uselang=de</a:t>
            </a:r>
            <a:endParaRPr lang="de-DE" dirty="0" smtClean="0"/>
          </a:p>
          <a:p>
            <a:r>
              <a:rPr lang="de-DE" dirty="0" smtClean="0"/>
              <a:t>Picture</a:t>
            </a:r>
            <a:r>
              <a:rPr lang="de-DE" baseline="0" dirty="0" smtClean="0"/>
              <a:t> in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Hieronymus Bosch- The Seven Deadly Sins and the Four Last Things</a:t>
            </a:r>
          </a:p>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Tree>
    <p:extLst>
      <p:ext uri="{BB962C8B-B14F-4D97-AF65-F5344CB8AC3E}">
        <p14:creationId xmlns:p14="http://schemas.microsoft.com/office/powerpoint/2010/main" val="57097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10</a:t>
            </a:fld>
            <a:endParaRPr lang="en-US"/>
          </a:p>
        </p:txBody>
      </p:sp>
    </p:spTree>
    <p:extLst>
      <p:ext uri="{BB962C8B-B14F-4D97-AF65-F5344CB8AC3E}">
        <p14:creationId xmlns:p14="http://schemas.microsoft.com/office/powerpoint/2010/main" val="326187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11</a:t>
            </a:fld>
            <a:endParaRPr lang="en-US"/>
          </a:p>
        </p:txBody>
      </p:sp>
    </p:spTree>
    <p:extLst>
      <p:ext uri="{BB962C8B-B14F-4D97-AF65-F5344CB8AC3E}">
        <p14:creationId xmlns:p14="http://schemas.microsoft.com/office/powerpoint/2010/main" val="109281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3600" b="1" dirty="0" smtClean="0"/>
              <a:t>Eitelkeit</a:t>
            </a:r>
          </a:p>
          <a:p>
            <a:r>
              <a:rPr lang="de-DE" sz="3600" b="1" dirty="0" smtClean="0"/>
              <a:t>Geiz</a:t>
            </a:r>
          </a:p>
          <a:p>
            <a:r>
              <a:rPr lang="de-DE" b="1" dirty="0" smtClean="0"/>
              <a:t>Ausschweifung</a:t>
            </a:r>
          </a:p>
          <a:p>
            <a:endParaRPr lang="de-DE" dirty="0" smtClean="0"/>
          </a:p>
          <a:p>
            <a:pPr marL="228600" indent="-228600">
              <a:buAutoNum type="arabicPeriod"/>
            </a:pPr>
            <a:r>
              <a:rPr lang="de-DE" dirty="0" err="1" smtClean="0"/>
              <a:t>Superbia</a:t>
            </a:r>
            <a:r>
              <a:rPr lang="de-DE" sz="1200" u="none" strike="noStrike" kern="1200" dirty="0" err="1" smtClean="0">
                <a:solidFill>
                  <a:schemeClr val="tx1"/>
                </a:solidFill>
                <a:effectLst/>
                <a:latin typeface="+mn-lt"/>
                <a:ea typeface="+mn-ea"/>
                <a:cs typeface="+mn-cs"/>
                <a:hlinkClick r:id="rId3" tooltip="Hochmut"/>
              </a:rPr>
              <a:t>Hochmut</a:t>
            </a:r>
            <a:r>
              <a:rPr lang="de-DE" dirty="0" smtClean="0"/>
              <a:t> (</a:t>
            </a:r>
            <a:r>
              <a:rPr lang="de-DE" sz="1200" u="none" strike="noStrike" kern="1200" dirty="0" smtClean="0">
                <a:solidFill>
                  <a:schemeClr val="tx1"/>
                </a:solidFill>
                <a:effectLst/>
                <a:latin typeface="+mn-lt"/>
                <a:ea typeface="+mn-ea"/>
                <a:cs typeface="+mn-cs"/>
                <a:hlinkClick r:id="rId4" tooltip="Stolz"/>
              </a:rPr>
              <a:t>Stolz</a:t>
            </a:r>
            <a:r>
              <a:rPr lang="de-DE" dirty="0" smtClean="0"/>
              <a:t>, </a:t>
            </a:r>
            <a:r>
              <a:rPr lang="de-DE" sz="1200" u="none" strike="noStrike" kern="1200" dirty="0" smtClean="0">
                <a:solidFill>
                  <a:schemeClr val="tx1"/>
                </a:solidFill>
                <a:effectLst/>
                <a:latin typeface="+mn-lt"/>
                <a:ea typeface="+mn-ea"/>
                <a:cs typeface="+mn-cs"/>
                <a:hlinkClick r:id="rId5" tooltip="Eitelkeit"/>
              </a:rPr>
              <a:t>Eitelkeit</a:t>
            </a:r>
            <a:r>
              <a:rPr lang="de-DE" dirty="0" smtClean="0"/>
              <a:t>, </a:t>
            </a:r>
            <a:r>
              <a:rPr lang="de-DE" sz="1200" u="none" strike="noStrike" kern="1200" dirty="0" smtClean="0">
                <a:solidFill>
                  <a:schemeClr val="tx1"/>
                </a:solidFill>
                <a:effectLst/>
                <a:latin typeface="+mn-lt"/>
                <a:ea typeface="+mn-ea"/>
                <a:cs typeface="+mn-cs"/>
                <a:hlinkClick r:id="rId6" tooltip="Übermut"/>
              </a:rPr>
              <a:t>Übermut</a:t>
            </a:r>
            <a:r>
              <a:rPr lang="de-DE" dirty="0" smtClean="0"/>
              <a:t>)2. </a:t>
            </a:r>
            <a:r>
              <a:rPr lang="de-DE" dirty="0" err="1" smtClean="0"/>
              <a:t>Avaritia</a:t>
            </a:r>
            <a:r>
              <a:rPr lang="de-DE" sz="1200" u="none" strike="noStrike" kern="1200" dirty="0" err="1" smtClean="0">
                <a:solidFill>
                  <a:schemeClr val="tx1"/>
                </a:solidFill>
                <a:effectLst/>
                <a:latin typeface="+mn-lt"/>
                <a:ea typeface="+mn-ea"/>
                <a:cs typeface="+mn-cs"/>
                <a:hlinkClick r:id="rId7" tooltip="Geiz"/>
              </a:rPr>
              <a:t>Geiz</a:t>
            </a:r>
            <a:r>
              <a:rPr lang="de-DE" dirty="0" smtClean="0"/>
              <a:t> (</a:t>
            </a:r>
            <a:r>
              <a:rPr lang="de-DE" sz="1200" u="none" strike="noStrike" kern="1200" dirty="0" smtClean="0">
                <a:solidFill>
                  <a:schemeClr val="tx1"/>
                </a:solidFill>
                <a:effectLst/>
                <a:latin typeface="+mn-lt"/>
                <a:ea typeface="+mn-ea"/>
                <a:cs typeface="+mn-cs"/>
                <a:hlinkClick r:id="rId8" tooltip="Habgier"/>
              </a:rPr>
              <a:t>Habgier</a:t>
            </a:r>
            <a:r>
              <a:rPr lang="de-DE" dirty="0" smtClean="0"/>
              <a:t>, Habsucht)3. </a:t>
            </a:r>
            <a:r>
              <a:rPr lang="de-DE" dirty="0" err="1" smtClean="0"/>
              <a:t>Luxuria</a:t>
            </a:r>
            <a:r>
              <a:rPr lang="de-DE" sz="1200" u="none" strike="noStrike" kern="1200" dirty="0" err="1" smtClean="0">
                <a:solidFill>
                  <a:schemeClr val="tx1"/>
                </a:solidFill>
                <a:effectLst/>
                <a:latin typeface="+mn-lt"/>
                <a:ea typeface="+mn-ea"/>
                <a:cs typeface="+mn-cs"/>
                <a:hlinkClick r:id="rId9" tooltip="Wollust"/>
              </a:rPr>
              <a:t>Wollust</a:t>
            </a:r>
            <a:r>
              <a:rPr lang="de-DE" dirty="0" smtClean="0"/>
              <a:t> (Ausschweifung, Genusssucht, </a:t>
            </a:r>
            <a:r>
              <a:rPr lang="de-DE" sz="1200" u="none" strike="noStrike" kern="1200" dirty="0" smtClean="0">
                <a:solidFill>
                  <a:schemeClr val="tx1"/>
                </a:solidFill>
                <a:effectLst/>
                <a:latin typeface="+mn-lt"/>
                <a:ea typeface="+mn-ea"/>
                <a:cs typeface="+mn-cs"/>
                <a:hlinkClick r:id="rId10" tooltip="Begierde"/>
              </a:rPr>
              <a:t>Begehren</a:t>
            </a:r>
            <a:r>
              <a:rPr lang="de-DE" dirty="0" smtClean="0"/>
              <a:t>, Unkeuschheit)4. </a:t>
            </a:r>
            <a:r>
              <a:rPr lang="de-DE" dirty="0" err="1" smtClean="0"/>
              <a:t>Ira</a:t>
            </a:r>
            <a:r>
              <a:rPr lang="de-DE" sz="1200" u="none" strike="noStrike" kern="1200" dirty="0" err="1" smtClean="0">
                <a:solidFill>
                  <a:schemeClr val="tx1"/>
                </a:solidFill>
                <a:effectLst/>
                <a:latin typeface="+mn-lt"/>
                <a:ea typeface="+mn-ea"/>
                <a:cs typeface="+mn-cs"/>
                <a:hlinkClick r:id="rId11" tooltip="Zorn"/>
              </a:rPr>
              <a:t>Zorn</a:t>
            </a:r>
            <a:r>
              <a:rPr lang="de-DE" dirty="0" smtClean="0"/>
              <a:t> (Jähzorn, </a:t>
            </a:r>
            <a:r>
              <a:rPr lang="de-DE" sz="1200" u="none" strike="noStrike" kern="1200" dirty="0" smtClean="0">
                <a:solidFill>
                  <a:schemeClr val="tx1"/>
                </a:solidFill>
                <a:effectLst/>
                <a:latin typeface="+mn-lt"/>
                <a:ea typeface="+mn-ea"/>
                <a:cs typeface="+mn-cs"/>
                <a:hlinkClick r:id="rId12" tooltip="Wut"/>
              </a:rPr>
              <a:t>Wut</a:t>
            </a:r>
            <a:r>
              <a:rPr lang="de-DE" dirty="0" smtClean="0"/>
              <a:t>, </a:t>
            </a:r>
            <a:r>
              <a:rPr lang="de-DE" sz="1200" u="none" strike="noStrike" kern="1200" dirty="0" smtClean="0">
                <a:solidFill>
                  <a:schemeClr val="tx1"/>
                </a:solidFill>
                <a:effectLst/>
                <a:latin typeface="+mn-lt"/>
                <a:ea typeface="+mn-ea"/>
                <a:cs typeface="+mn-cs"/>
                <a:hlinkClick r:id="rId13" tooltip="Rachsucht"/>
              </a:rPr>
              <a:t>Rachsucht</a:t>
            </a:r>
            <a:r>
              <a:rPr lang="de-DE" dirty="0" smtClean="0"/>
              <a:t>)5. </a:t>
            </a:r>
            <a:r>
              <a:rPr lang="de-DE" dirty="0" err="1" smtClean="0"/>
              <a:t>Gula</a:t>
            </a:r>
            <a:r>
              <a:rPr lang="de-DE" sz="1200" u="none" strike="noStrike" kern="1200" dirty="0" err="1" smtClean="0">
                <a:solidFill>
                  <a:schemeClr val="tx1"/>
                </a:solidFill>
                <a:effectLst/>
                <a:latin typeface="+mn-lt"/>
                <a:ea typeface="+mn-ea"/>
                <a:cs typeface="+mn-cs"/>
                <a:hlinkClick r:id="rId14" tooltip="Völlerei"/>
              </a:rPr>
              <a:t>Völlerei</a:t>
            </a:r>
            <a:r>
              <a:rPr lang="de-DE" dirty="0" smtClean="0"/>
              <a:t> (Gefräßigkeit, Maßlosigkeit, Unmäßigkeit, </a:t>
            </a:r>
            <a:r>
              <a:rPr lang="de-DE" sz="1200" u="none" strike="noStrike" kern="1200" dirty="0" smtClean="0">
                <a:solidFill>
                  <a:schemeClr val="tx1"/>
                </a:solidFill>
                <a:effectLst/>
                <a:latin typeface="+mn-lt"/>
                <a:ea typeface="+mn-ea"/>
                <a:cs typeface="+mn-cs"/>
                <a:hlinkClick r:id="rId15" tooltip="Egoismus"/>
              </a:rPr>
              <a:t>Selbstsucht</a:t>
            </a:r>
            <a:r>
              <a:rPr lang="de-DE" dirty="0" smtClean="0"/>
              <a:t>)6. </a:t>
            </a:r>
            <a:r>
              <a:rPr lang="de-DE" dirty="0" err="1" smtClean="0"/>
              <a:t>Invidia</a:t>
            </a:r>
            <a:r>
              <a:rPr lang="de-DE" sz="1200" u="none" strike="noStrike" kern="1200" dirty="0" err="1" smtClean="0">
                <a:solidFill>
                  <a:schemeClr val="tx1"/>
                </a:solidFill>
                <a:effectLst/>
                <a:latin typeface="+mn-lt"/>
                <a:ea typeface="+mn-ea"/>
                <a:cs typeface="+mn-cs"/>
                <a:hlinkClick r:id="rId16" tooltip="Neid"/>
              </a:rPr>
              <a:t>Neid</a:t>
            </a:r>
            <a:r>
              <a:rPr lang="de-DE" dirty="0" smtClean="0"/>
              <a:t> (</a:t>
            </a:r>
            <a:r>
              <a:rPr lang="de-DE" sz="1200" u="none" strike="noStrike" kern="1200" dirty="0" smtClean="0">
                <a:solidFill>
                  <a:schemeClr val="tx1"/>
                </a:solidFill>
                <a:effectLst/>
                <a:latin typeface="+mn-lt"/>
                <a:ea typeface="+mn-ea"/>
                <a:cs typeface="+mn-cs"/>
                <a:hlinkClick r:id="rId17" tooltip="Eifersucht"/>
              </a:rPr>
              <a:t>Eifersucht</a:t>
            </a:r>
            <a:r>
              <a:rPr lang="de-DE" dirty="0" smtClean="0"/>
              <a:t>, </a:t>
            </a:r>
            <a:r>
              <a:rPr lang="de-DE" sz="1200" u="none" strike="noStrike" kern="1200" dirty="0" smtClean="0">
                <a:solidFill>
                  <a:schemeClr val="tx1"/>
                </a:solidFill>
                <a:effectLst/>
                <a:latin typeface="+mn-lt"/>
                <a:ea typeface="+mn-ea"/>
                <a:cs typeface="+mn-cs"/>
                <a:hlinkClick r:id="rId18" tooltip="Missgunst"/>
              </a:rPr>
              <a:t>Missgunst</a:t>
            </a:r>
            <a:r>
              <a:rPr lang="de-DE" dirty="0" smtClean="0"/>
              <a:t>)7. </a:t>
            </a:r>
            <a:r>
              <a:rPr lang="de-DE" sz="1200" u="none" strike="noStrike" kern="1200" dirty="0" err="1" smtClean="0">
                <a:solidFill>
                  <a:schemeClr val="tx1"/>
                </a:solidFill>
                <a:effectLst/>
                <a:latin typeface="+mn-lt"/>
                <a:ea typeface="+mn-ea"/>
                <a:cs typeface="+mn-cs"/>
                <a:hlinkClick r:id="rId19" tooltip="Acedia"/>
              </a:rPr>
              <a:t>Acedia</a:t>
            </a:r>
            <a:r>
              <a:rPr lang="de-DE" sz="1200" u="none" strike="noStrike" kern="1200" dirty="0" err="1" smtClean="0">
                <a:solidFill>
                  <a:schemeClr val="tx1"/>
                </a:solidFill>
                <a:effectLst/>
                <a:latin typeface="+mn-lt"/>
                <a:ea typeface="+mn-ea"/>
                <a:cs typeface="+mn-cs"/>
                <a:hlinkClick r:id="rId20" tooltip="Faulheit"/>
              </a:rPr>
              <a:t>Faulheit</a:t>
            </a:r>
            <a:r>
              <a:rPr lang="de-DE" dirty="0" smtClean="0"/>
              <a:t> (</a:t>
            </a:r>
            <a:r>
              <a:rPr lang="de-DE" sz="1200" u="none" strike="noStrike" kern="1200" dirty="0" smtClean="0">
                <a:solidFill>
                  <a:schemeClr val="tx1"/>
                </a:solidFill>
                <a:effectLst/>
                <a:latin typeface="+mn-lt"/>
                <a:ea typeface="+mn-ea"/>
                <a:cs typeface="+mn-cs"/>
                <a:hlinkClick r:id="rId21" tooltip="Feigheit"/>
              </a:rPr>
              <a:t>Feigheit</a:t>
            </a:r>
            <a:r>
              <a:rPr lang="de-DE" dirty="0" smtClean="0"/>
              <a:t>, </a:t>
            </a:r>
            <a:r>
              <a:rPr lang="de-DE" sz="1200" u="none" strike="noStrike" kern="1200" dirty="0" smtClean="0">
                <a:solidFill>
                  <a:schemeClr val="tx1"/>
                </a:solidFill>
                <a:effectLst/>
                <a:latin typeface="+mn-lt"/>
                <a:ea typeface="+mn-ea"/>
                <a:cs typeface="+mn-cs"/>
                <a:hlinkClick r:id="rId22" tooltip="Ignoranz"/>
              </a:rPr>
              <a:t>Ignoranz</a:t>
            </a:r>
            <a:r>
              <a:rPr lang="de-DE" dirty="0" smtClean="0"/>
              <a:t>, Überdruss, Trägheit des Herzens)</a:t>
            </a:r>
          </a:p>
          <a:p>
            <a:pPr marL="228600" indent="-228600">
              <a:buAutoNum type="arabicPeriod"/>
            </a:pPr>
            <a:endParaRPr lang="de-DE" dirty="0" smtClean="0"/>
          </a:p>
          <a:p>
            <a:pPr marL="228600" indent="-228600">
              <a:buAutoNum type="arabicPeriod"/>
            </a:pPr>
            <a:r>
              <a:rPr lang="de-DE" dirty="0" smtClean="0">
                <a:hlinkClick r:id="rId23"/>
              </a:rPr>
              <a:t>https://de.wikipedia.org/wiki/Tods%C3%BCnde#Abgrenzung_vom_Laster</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12</a:t>
            </a:fld>
            <a:endParaRPr lang="en-US"/>
          </a:p>
        </p:txBody>
      </p:sp>
    </p:spTree>
    <p:extLst>
      <p:ext uri="{BB962C8B-B14F-4D97-AF65-F5344CB8AC3E}">
        <p14:creationId xmlns:p14="http://schemas.microsoft.com/office/powerpoint/2010/main" val="379941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John M. Carroll. 1990. Infinite detail and emulation in an ontologically minimized HCI. In Proceedings of the SIGCHI Conference on Human Factors in Computing Systems (CHI ’90). Association for Computing Machinery, New York, NY, USA, 321–328. </a:t>
            </a:r>
            <a:r>
              <a:rPr lang="en-US" sz="1200" b="0" i="1" kern="1200" dirty="0" err="1" smtClean="0">
                <a:solidFill>
                  <a:schemeClr val="tx1"/>
                </a:solidFill>
                <a:effectLst/>
                <a:latin typeface="+mn-lt"/>
                <a:ea typeface="+mn-ea"/>
                <a:cs typeface="+mn-cs"/>
              </a:rPr>
              <a:t>DOI:https</a:t>
            </a:r>
            <a:r>
              <a:rPr lang="en-US" sz="1200" b="0" i="1" kern="1200" dirty="0" smtClean="0">
                <a:solidFill>
                  <a:schemeClr val="tx1"/>
                </a:solidFill>
                <a:effectLst/>
                <a:latin typeface="+mn-lt"/>
                <a:ea typeface="+mn-ea"/>
                <a:cs typeface="+mn-cs"/>
              </a:rPr>
              <a:t>://doi.org/10.1145/97243.97303</a:t>
            </a: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Carroll, John M. (2013): Human Computer Interaction - </a:t>
            </a:r>
            <a:r>
              <a:rPr lang="de-DE" sz="1200" dirty="0" err="1" smtClean="0"/>
              <a:t>brief</a:t>
            </a:r>
            <a:r>
              <a:rPr lang="de-DE" sz="1200" dirty="0" smtClean="0"/>
              <a:t> </a:t>
            </a:r>
            <a:r>
              <a:rPr lang="de-DE" sz="1200" dirty="0" err="1" smtClean="0"/>
              <a:t>intro</a:t>
            </a:r>
            <a:r>
              <a:rPr lang="de-DE" sz="1200" dirty="0" smtClean="0"/>
              <a:t>. In: </a:t>
            </a:r>
            <a:r>
              <a:rPr lang="de-DE" sz="1200" dirty="0" err="1" smtClean="0"/>
              <a:t>Soegaard</a:t>
            </a:r>
            <a:r>
              <a:rPr lang="de-DE" sz="1200" dirty="0" smtClean="0"/>
              <a:t>, </a:t>
            </a:r>
            <a:r>
              <a:rPr lang="de-DE" sz="1200" dirty="0" err="1" smtClean="0"/>
              <a:t>Mads</a:t>
            </a:r>
            <a:r>
              <a:rPr lang="de-DE" sz="1200" dirty="0" smtClean="0"/>
              <a:t> </a:t>
            </a:r>
            <a:r>
              <a:rPr lang="de-DE" sz="1200" dirty="0" err="1" smtClean="0"/>
              <a:t>and</a:t>
            </a:r>
            <a:r>
              <a:rPr lang="de-DE" sz="1200" dirty="0" smtClean="0"/>
              <a:t> Dam, </a:t>
            </a:r>
            <a:r>
              <a:rPr lang="de-DE" sz="1200" dirty="0" err="1" smtClean="0"/>
              <a:t>Rikke</a:t>
            </a:r>
            <a:r>
              <a:rPr lang="de-DE" sz="1200" dirty="0" smtClean="0"/>
              <a:t> Friis (</a:t>
            </a:r>
            <a:r>
              <a:rPr lang="de-DE" sz="1200" dirty="0" err="1" smtClean="0"/>
              <a:t>eds</a:t>
            </a:r>
            <a:r>
              <a:rPr lang="de-DE" sz="1200" dirty="0" smtClean="0"/>
              <a:t>.). "The </a:t>
            </a:r>
            <a:r>
              <a:rPr lang="de-DE" sz="1200" dirty="0" err="1" smtClean="0"/>
              <a:t>Encyclopedia</a:t>
            </a:r>
            <a:r>
              <a:rPr lang="de-DE" sz="1200" dirty="0" smtClean="0"/>
              <a:t> </a:t>
            </a:r>
            <a:r>
              <a:rPr lang="de-DE" sz="1200" dirty="0" err="1" smtClean="0"/>
              <a:t>of</a:t>
            </a:r>
            <a:r>
              <a:rPr lang="de-DE" sz="1200" dirty="0" smtClean="0"/>
              <a:t> Human-Computer Interaction, 2nd Ed.". </a:t>
            </a:r>
            <a:r>
              <a:rPr lang="de-DE" sz="1200" dirty="0" err="1" smtClean="0"/>
              <a:t>Aarhus</a:t>
            </a:r>
            <a:r>
              <a:rPr lang="de-DE" sz="1200" dirty="0" smtClean="0"/>
              <a:t>, </a:t>
            </a:r>
            <a:r>
              <a:rPr lang="de-DE" sz="1200" dirty="0" err="1" smtClean="0"/>
              <a:t>Denmark</a:t>
            </a:r>
            <a:r>
              <a:rPr lang="de-DE" sz="1200" dirty="0" smtClean="0"/>
              <a:t>: The Interaction Design </a:t>
            </a:r>
            <a:r>
              <a:rPr lang="de-DE" sz="1200" dirty="0" err="1" smtClean="0"/>
              <a:t>Foundation</a:t>
            </a:r>
            <a:r>
              <a:rPr lang="de-DE" sz="1200" dirty="0" smtClean="0"/>
              <a:t>. </a:t>
            </a:r>
            <a:r>
              <a:rPr lang="de-DE" sz="1200" dirty="0" err="1" smtClean="0"/>
              <a:t>Available</a:t>
            </a:r>
            <a:r>
              <a:rPr lang="de-DE" sz="1200" dirty="0" smtClean="0"/>
              <a:t> online at http://www.interaction-design.org/encyclopedia/human_computer_interaction_hci.html</a:t>
            </a:r>
            <a:endParaRPr lang="en-US" sz="1200"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13</a:t>
            </a:fld>
            <a:endParaRPr lang="en-US"/>
          </a:p>
        </p:txBody>
      </p:sp>
    </p:spTree>
    <p:extLst>
      <p:ext uri="{BB962C8B-B14F-4D97-AF65-F5344CB8AC3E}">
        <p14:creationId xmlns:p14="http://schemas.microsoft.com/office/powerpoint/2010/main" val="425500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Aktivitäten drücken</a:t>
            </a:r>
            <a:r>
              <a:rPr lang="de-DE" sz="1200" baseline="0" dirty="0" smtClean="0"/>
              <a:t> Bedürfnisse aus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t>Artefakte werden entworfen um diese zu befriedigen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Es entstehen</a:t>
            </a:r>
            <a:r>
              <a:rPr lang="de-DE" sz="1200" baseline="0" dirty="0" smtClean="0"/>
              <a:t> aber auch neue Möglichkeiten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t>Und daraus entstehen neue Bedürfnisse…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sym typeface="Wingdings" panose="05000000000000000000" pitchFamily="2" charset="2"/>
              </a:rPr>
              <a:t> Werbung funktioniert ähnlich!</a:t>
            </a:r>
            <a:endParaRPr lang="de-DE"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Carroll, John M. (2013): Human Computer Interaction - </a:t>
            </a:r>
            <a:r>
              <a:rPr lang="de-DE" sz="1200" dirty="0" err="1" smtClean="0"/>
              <a:t>brief</a:t>
            </a:r>
            <a:r>
              <a:rPr lang="de-DE" sz="1200" dirty="0" smtClean="0"/>
              <a:t> </a:t>
            </a:r>
            <a:r>
              <a:rPr lang="de-DE" sz="1200" dirty="0" err="1" smtClean="0"/>
              <a:t>intro</a:t>
            </a:r>
            <a:r>
              <a:rPr lang="de-DE" sz="1200" dirty="0" smtClean="0"/>
              <a:t>. In: </a:t>
            </a:r>
            <a:r>
              <a:rPr lang="de-DE" sz="1200" dirty="0" err="1" smtClean="0"/>
              <a:t>Soegaard</a:t>
            </a:r>
            <a:r>
              <a:rPr lang="de-DE" sz="1200" dirty="0" smtClean="0"/>
              <a:t>, </a:t>
            </a:r>
            <a:r>
              <a:rPr lang="de-DE" sz="1200" dirty="0" err="1" smtClean="0"/>
              <a:t>Mads</a:t>
            </a:r>
            <a:r>
              <a:rPr lang="de-DE" sz="1200" dirty="0" smtClean="0"/>
              <a:t> </a:t>
            </a:r>
            <a:r>
              <a:rPr lang="de-DE" sz="1200" dirty="0" err="1" smtClean="0"/>
              <a:t>and</a:t>
            </a:r>
            <a:r>
              <a:rPr lang="de-DE" sz="1200" dirty="0" smtClean="0"/>
              <a:t> Dam, </a:t>
            </a:r>
            <a:r>
              <a:rPr lang="de-DE" sz="1200" dirty="0" err="1" smtClean="0"/>
              <a:t>Rikke</a:t>
            </a:r>
            <a:r>
              <a:rPr lang="de-DE" sz="1200" dirty="0" smtClean="0"/>
              <a:t> Friis (</a:t>
            </a:r>
            <a:r>
              <a:rPr lang="de-DE" sz="1200" dirty="0" err="1" smtClean="0"/>
              <a:t>eds</a:t>
            </a:r>
            <a:r>
              <a:rPr lang="de-DE" sz="1200" dirty="0" smtClean="0"/>
              <a:t>.). "The </a:t>
            </a:r>
            <a:r>
              <a:rPr lang="de-DE" sz="1200" dirty="0" err="1" smtClean="0"/>
              <a:t>Encyclopedia</a:t>
            </a:r>
            <a:r>
              <a:rPr lang="de-DE" sz="1200" dirty="0" smtClean="0"/>
              <a:t> </a:t>
            </a:r>
            <a:r>
              <a:rPr lang="de-DE" sz="1200" dirty="0" err="1" smtClean="0"/>
              <a:t>of</a:t>
            </a:r>
            <a:r>
              <a:rPr lang="de-DE" sz="1200" dirty="0" smtClean="0"/>
              <a:t> Human-Computer Interaction, 2nd Ed.". </a:t>
            </a:r>
            <a:r>
              <a:rPr lang="de-DE" sz="1200" dirty="0" err="1" smtClean="0"/>
              <a:t>Aarhus</a:t>
            </a:r>
            <a:r>
              <a:rPr lang="de-DE" sz="1200" dirty="0" smtClean="0"/>
              <a:t>, </a:t>
            </a:r>
            <a:r>
              <a:rPr lang="de-DE" sz="1200" dirty="0" err="1" smtClean="0"/>
              <a:t>Denmark</a:t>
            </a:r>
            <a:r>
              <a:rPr lang="de-DE" sz="1200" dirty="0" smtClean="0"/>
              <a:t>: The Interaction Design </a:t>
            </a:r>
            <a:r>
              <a:rPr lang="de-DE" sz="1200" dirty="0" err="1" smtClean="0"/>
              <a:t>Foundation</a:t>
            </a:r>
            <a:r>
              <a:rPr lang="de-DE" sz="1200" dirty="0" smtClean="0"/>
              <a:t>. </a:t>
            </a:r>
            <a:r>
              <a:rPr lang="de-DE" sz="1200" dirty="0" err="1" smtClean="0"/>
              <a:t>Available</a:t>
            </a:r>
            <a:r>
              <a:rPr lang="de-DE" sz="1200" dirty="0" smtClean="0"/>
              <a:t> online at http://www.interaction-design.org/encyclopedia/human_computer_interaction_hci.html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hlinkClick r:id="rId3"/>
              </a:rPr>
              <a:t>https://www.interaction-design.org/literature/book/the-encyclopedia-of-human-computer-interaction-2nd-ed/human-computer-interaction-brief-intro</a:t>
            </a:r>
            <a:endParaRPr lang="en-US" sz="1200"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14</a:t>
            </a:fld>
            <a:endParaRPr lang="en-US"/>
          </a:p>
        </p:txBody>
      </p:sp>
    </p:spTree>
    <p:extLst>
      <p:ext uri="{BB962C8B-B14F-4D97-AF65-F5344CB8AC3E}">
        <p14:creationId xmlns:p14="http://schemas.microsoft.com/office/powerpoint/2010/main" val="351973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Carroll, John M. (2013): Human Computer Interaction - </a:t>
            </a:r>
            <a:r>
              <a:rPr lang="de-DE" sz="1200" dirty="0" err="1" smtClean="0"/>
              <a:t>brief</a:t>
            </a:r>
            <a:r>
              <a:rPr lang="de-DE" sz="1200" dirty="0" smtClean="0"/>
              <a:t> </a:t>
            </a:r>
            <a:r>
              <a:rPr lang="de-DE" sz="1200" dirty="0" err="1" smtClean="0"/>
              <a:t>intro</a:t>
            </a:r>
            <a:r>
              <a:rPr lang="de-DE" sz="1200" dirty="0" smtClean="0"/>
              <a:t>. In: </a:t>
            </a:r>
            <a:r>
              <a:rPr lang="de-DE" sz="1200" dirty="0" err="1" smtClean="0"/>
              <a:t>Soegaard</a:t>
            </a:r>
            <a:r>
              <a:rPr lang="de-DE" sz="1200" dirty="0" smtClean="0"/>
              <a:t>, </a:t>
            </a:r>
            <a:r>
              <a:rPr lang="de-DE" sz="1200" dirty="0" err="1" smtClean="0"/>
              <a:t>Mads</a:t>
            </a:r>
            <a:r>
              <a:rPr lang="de-DE" sz="1200" dirty="0" smtClean="0"/>
              <a:t> </a:t>
            </a:r>
            <a:r>
              <a:rPr lang="de-DE" sz="1200" dirty="0" err="1" smtClean="0"/>
              <a:t>and</a:t>
            </a:r>
            <a:r>
              <a:rPr lang="de-DE" sz="1200" dirty="0" smtClean="0"/>
              <a:t> Dam, </a:t>
            </a:r>
            <a:r>
              <a:rPr lang="de-DE" sz="1200" dirty="0" err="1" smtClean="0"/>
              <a:t>Rikke</a:t>
            </a:r>
            <a:r>
              <a:rPr lang="de-DE" sz="1200" dirty="0" smtClean="0"/>
              <a:t> Friis (</a:t>
            </a:r>
            <a:r>
              <a:rPr lang="de-DE" sz="1200" dirty="0" err="1" smtClean="0"/>
              <a:t>eds</a:t>
            </a:r>
            <a:r>
              <a:rPr lang="de-DE" sz="1200" dirty="0" smtClean="0"/>
              <a:t>.). "The </a:t>
            </a:r>
            <a:r>
              <a:rPr lang="de-DE" sz="1200" dirty="0" err="1" smtClean="0"/>
              <a:t>Encyclopedia</a:t>
            </a:r>
            <a:r>
              <a:rPr lang="de-DE" sz="1200" dirty="0" smtClean="0"/>
              <a:t> </a:t>
            </a:r>
            <a:r>
              <a:rPr lang="de-DE" sz="1200" dirty="0" err="1" smtClean="0"/>
              <a:t>of</a:t>
            </a:r>
            <a:r>
              <a:rPr lang="de-DE" sz="1200" dirty="0" smtClean="0"/>
              <a:t> Human-Computer Interaction, 2nd Ed.". </a:t>
            </a:r>
            <a:r>
              <a:rPr lang="de-DE" sz="1200" dirty="0" err="1" smtClean="0"/>
              <a:t>Aarhus</a:t>
            </a:r>
            <a:r>
              <a:rPr lang="de-DE" sz="1200" dirty="0" smtClean="0"/>
              <a:t>, </a:t>
            </a:r>
            <a:r>
              <a:rPr lang="de-DE" sz="1200" dirty="0" err="1" smtClean="0"/>
              <a:t>Denmark</a:t>
            </a:r>
            <a:r>
              <a:rPr lang="de-DE" sz="1200" dirty="0" smtClean="0"/>
              <a:t>: The Interaction Design </a:t>
            </a:r>
            <a:r>
              <a:rPr lang="de-DE" sz="1200" dirty="0" err="1" smtClean="0"/>
              <a:t>Foundation</a:t>
            </a:r>
            <a:r>
              <a:rPr lang="de-DE" sz="1200" dirty="0" smtClean="0"/>
              <a:t>. </a:t>
            </a:r>
            <a:r>
              <a:rPr lang="de-DE" sz="1200" dirty="0" err="1" smtClean="0"/>
              <a:t>Available</a:t>
            </a:r>
            <a:r>
              <a:rPr lang="de-DE" sz="1200" dirty="0" smtClean="0"/>
              <a:t> online at http://www.interaction-design.org/encyclopedia/human_computer_interaction_hci.html</a:t>
            </a:r>
            <a:endParaRPr lang="en-US" sz="1200"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15</a:t>
            </a:fld>
            <a:endParaRPr lang="en-US"/>
          </a:p>
        </p:txBody>
      </p:sp>
    </p:spTree>
    <p:extLst>
      <p:ext uri="{BB962C8B-B14F-4D97-AF65-F5344CB8AC3E}">
        <p14:creationId xmlns:p14="http://schemas.microsoft.com/office/powerpoint/2010/main" val="152092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Foto</a:t>
            </a:r>
            <a:r>
              <a:rPr lang="de-DE" sz="1200" baseline="0" dirty="0" smtClean="0"/>
              <a:t> Albrecht Schmidt</a:t>
            </a:r>
            <a:endParaRPr lang="de-D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t>Carroll, John M. (2013): Human Computer Interaction - </a:t>
            </a:r>
            <a:r>
              <a:rPr lang="de-DE" sz="1200" dirty="0" err="1" smtClean="0"/>
              <a:t>brief</a:t>
            </a:r>
            <a:r>
              <a:rPr lang="de-DE" sz="1200" dirty="0" smtClean="0"/>
              <a:t> </a:t>
            </a:r>
            <a:r>
              <a:rPr lang="de-DE" sz="1200" dirty="0" err="1" smtClean="0"/>
              <a:t>intro</a:t>
            </a:r>
            <a:r>
              <a:rPr lang="de-DE" sz="1200" dirty="0" smtClean="0"/>
              <a:t>. In: </a:t>
            </a:r>
            <a:r>
              <a:rPr lang="de-DE" sz="1200" dirty="0" err="1" smtClean="0"/>
              <a:t>Soegaard</a:t>
            </a:r>
            <a:r>
              <a:rPr lang="de-DE" sz="1200" dirty="0" smtClean="0"/>
              <a:t>, </a:t>
            </a:r>
            <a:r>
              <a:rPr lang="de-DE" sz="1200" dirty="0" err="1" smtClean="0"/>
              <a:t>Mads</a:t>
            </a:r>
            <a:r>
              <a:rPr lang="de-DE" sz="1200" dirty="0" smtClean="0"/>
              <a:t> </a:t>
            </a:r>
            <a:r>
              <a:rPr lang="de-DE" sz="1200" dirty="0" err="1" smtClean="0"/>
              <a:t>and</a:t>
            </a:r>
            <a:r>
              <a:rPr lang="de-DE" sz="1200" dirty="0" smtClean="0"/>
              <a:t> Dam, </a:t>
            </a:r>
            <a:r>
              <a:rPr lang="de-DE" sz="1200" dirty="0" err="1" smtClean="0"/>
              <a:t>Rikke</a:t>
            </a:r>
            <a:r>
              <a:rPr lang="de-DE" sz="1200" dirty="0" smtClean="0"/>
              <a:t> Friis (</a:t>
            </a:r>
            <a:r>
              <a:rPr lang="de-DE" sz="1200" dirty="0" err="1" smtClean="0"/>
              <a:t>eds</a:t>
            </a:r>
            <a:r>
              <a:rPr lang="de-DE" sz="1200" dirty="0" smtClean="0"/>
              <a:t>.). "The </a:t>
            </a:r>
            <a:r>
              <a:rPr lang="de-DE" sz="1200" dirty="0" err="1" smtClean="0"/>
              <a:t>Encyclopedia</a:t>
            </a:r>
            <a:r>
              <a:rPr lang="de-DE" sz="1200" dirty="0" smtClean="0"/>
              <a:t> </a:t>
            </a:r>
            <a:r>
              <a:rPr lang="de-DE" sz="1200" dirty="0" err="1" smtClean="0"/>
              <a:t>of</a:t>
            </a:r>
            <a:r>
              <a:rPr lang="de-DE" sz="1200" dirty="0" smtClean="0"/>
              <a:t> Human-Computer Interaction, 2nd Ed.". </a:t>
            </a:r>
            <a:r>
              <a:rPr lang="de-DE" sz="1200" dirty="0" err="1" smtClean="0"/>
              <a:t>Aarhus</a:t>
            </a:r>
            <a:r>
              <a:rPr lang="de-DE" sz="1200" dirty="0" smtClean="0"/>
              <a:t>, </a:t>
            </a:r>
            <a:r>
              <a:rPr lang="de-DE" sz="1200" dirty="0" err="1" smtClean="0"/>
              <a:t>Denmark</a:t>
            </a:r>
            <a:r>
              <a:rPr lang="de-DE" sz="1200" dirty="0" smtClean="0"/>
              <a:t>: The Interaction Design </a:t>
            </a:r>
            <a:r>
              <a:rPr lang="de-DE" sz="1200" dirty="0" err="1" smtClean="0"/>
              <a:t>Foundation</a:t>
            </a:r>
            <a:r>
              <a:rPr lang="de-DE" sz="1200" dirty="0" smtClean="0"/>
              <a:t>. </a:t>
            </a:r>
            <a:r>
              <a:rPr lang="de-DE" sz="1200" dirty="0" err="1" smtClean="0"/>
              <a:t>Available</a:t>
            </a:r>
            <a:r>
              <a:rPr lang="de-DE" sz="1200" dirty="0" smtClean="0"/>
              <a:t> online at http://www.interaction-design.org/encyclopedia/human_computer_interaction_hci.html</a:t>
            </a:r>
            <a:endParaRPr lang="en-US" sz="1200" dirty="0" smtClean="0"/>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16</a:t>
            </a:fld>
            <a:endParaRPr lang="en-US"/>
          </a:p>
        </p:txBody>
      </p:sp>
    </p:spTree>
    <p:extLst>
      <p:ext uri="{BB962C8B-B14F-4D97-AF65-F5344CB8AC3E}">
        <p14:creationId xmlns:p14="http://schemas.microsoft.com/office/powerpoint/2010/main" val="3505860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17</a:t>
            </a:fld>
            <a:endParaRPr lang="en-US"/>
          </a:p>
        </p:txBody>
      </p:sp>
    </p:spTree>
    <p:extLst>
      <p:ext uri="{BB962C8B-B14F-4D97-AF65-F5344CB8AC3E}">
        <p14:creationId xmlns:p14="http://schemas.microsoft.com/office/powerpoint/2010/main" val="365970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18</a:t>
            </a:fld>
            <a:endParaRPr lang="en-US"/>
          </a:p>
        </p:txBody>
      </p:sp>
    </p:spTree>
    <p:extLst>
      <p:ext uri="{BB962C8B-B14F-4D97-AF65-F5344CB8AC3E}">
        <p14:creationId xmlns:p14="http://schemas.microsoft.com/office/powerpoint/2010/main" val="2830466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19</a:t>
            </a:fld>
            <a:endParaRPr lang="en-US"/>
          </a:p>
        </p:txBody>
      </p:sp>
    </p:spTree>
    <p:extLst>
      <p:ext uri="{BB962C8B-B14F-4D97-AF65-F5344CB8AC3E}">
        <p14:creationId xmlns:p14="http://schemas.microsoft.com/office/powerpoint/2010/main" val="141946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2</a:t>
            </a:fld>
            <a:endParaRPr lang="en-US"/>
          </a:p>
        </p:txBody>
      </p:sp>
    </p:spTree>
    <p:extLst>
      <p:ext uri="{BB962C8B-B14F-4D97-AF65-F5344CB8AC3E}">
        <p14:creationId xmlns:p14="http://schemas.microsoft.com/office/powerpoint/2010/main" val="263443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20</a:t>
            </a:fld>
            <a:endParaRPr lang="en-US"/>
          </a:p>
        </p:txBody>
      </p:sp>
    </p:spTree>
    <p:extLst>
      <p:ext uri="{BB962C8B-B14F-4D97-AF65-F5344CB8AC3E}">
        <p14:creationId xmlns:p14="http://schemas.microsoft.com/office/powerpoint/2010/main" val="344279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21</a:t>
            </a:fld>
            <a:endParaRPr lang="en-US"/>
          </a:p>
        </p:txBody>
      </p:sp>
    </p:spTree>
    <p:extLst>
      <p:ext uri="{BB962C8B-B14F-4D97-AF65-F5344CB8AC3E}">
        <p14:creationId xmlns:p14="http://schemas.microsoft.com/office/powerpoint/2010/main" val="3091375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22</a:t>
            </a:fld>
            <a:endParaRPr lang="en-US"/>
          </a:p>
        </p:txBody>
      </p:sp>
    </p:spTree>
    <p:extLst>
      <p:ext uri="{BB962C8B-B14F-4D97-AF65-F5344CB8AC3E}">
        <p14:creationId xmlns:p14="http://schemas.microsoft.com/office/powerpoint/2010/main" val="10862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3</a:t>
            </a:fld>
            <a:endParaRPr lang="en-US"/>
          </a:p>
        </p:txBody>
      </p:sp>
    </p:spTree>
    <p:extLst>
      <p:ext uri="{BB962C8B-B14F-4D97-AF65-F5344CB8AC3E}">
        <p14:creationId xmlns:p14="http://schemas.microsoft.com/office/powerpoint/2010/main" val="167764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4</a:t>
            </a:fld>
            <a:endParaRPr lang="en-US"/>
          </a:p>
        </p:txBody>
      </p:sp>
    </p:spTree>
    <p:extLst>
      <p:ext uri="{BB962C8B-B14F-4D97-AF65-F5344CB8AC3E}">
        <p14:creationId xmlns:p14="http://schemas.microsoft.com/office/powerpoint/2010/main" val="3441637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Albrecht Schmidt</a:t>
            </a:r>
          </a:p>
          <a:p>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5</a:t>
            </a:fld>
            <a:endParaRPr lang="en-US"/>
          </a:p>
        </p:txBody>
      </p:sp>
    </p:spTree>
    <p:extLst>
      <p:ext uri="{BB962C8B-B14F-4D97-AF65-F5344CB8AC3E}">
        <p14:creationId xmlns:p14="http://schemas.microsoft.com/office/powerpoint/2010/main" val="201573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Vielleicht brauchen</a:t>
            </a:r>
            <a:r>
              <a:rPr lang="de-DE" baseline="0" dirty="0" smtClean="0"/>
              <a:t> wir die Sachen, die wir wollen gar nicht wirklich?</a:t>
            </a:r>
          </a:p>
          <a:p>
            <a:r>
              <a:rPr lang="de-DE" baseline="0" dirty="0" smtClean="0"/>
              <a:t>Vielleicht hat nur die Werbung funktioniert?</a:t>
            </a:r>
            <a:endParaRPr lang="de-DE" dirty="0" smtClean="0"/>
          </a:p>
          <a:p>
            <a:endParaRPr lang="de-DE" dirty="0" smtClean="0"/>
          </a:p>
          <a:p>
            <a:r>
              <a:rPr lang="de-DE" dirty="0" smtClean="0"/>
              <a:t>Foto Albrecht Schmidt</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6</a:t>
            </a:fld>
            <a:endParaRPr lang="en-US"/>
          </a:p>
        </p:txBody>
      </p:sp>
    </p:spTree>
    <p:extLst>
      <p:ext uri="{BB962C8B-B14F-4D97-AF65-F5344CB8AC3E}">
        <p14:creationId xmlns:p14="http://schemas.microsoft.com/office/powerpoint/2010/main" val="181037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Albrecht Schmidt</a:t>
            </a:r>
            <a:endParaRPr lang="de-DE" dirty="0"/>
          </a:p>
        </p:txBody>
      </p:sp>
      <p:sp>
        <p:nvSpPr>
          <p:cNvPr id="4" name="Foliennummernplatzhalter 3"/>
          <p:cNvSpPr>
            <a:spLocks noGrp="1"/>
          </p:cNvSpPr>
          <p:nvPr>
            <p:ph type="sldNum" sz="quarter" idx="10"/>
          </p:nvPr>
        </p:nvSpPr>
        <p:spPr/>
        <p:txBody>
          <a:bodyPr/>
          <a:lstStyle/>
          <a:p>
            <a:fld id="{38934EE8-1DD6-4929-B7B8-30F750D483F0}" type="slidenum">
              <a:rPr lang="en-US" smtClean="0"/>
              <a:t>7</a:t>
            </a:fld>
            <a:endParaRPr lang="en-US"/>
          </a:p>
        </p:txBody>
      </p:sp>
    </p:spTree>
    <p:extLst>
      <p:ext uri="{BB962C8B-B14F-4D97-AF65-F5344CB8AC3E}">
        <p14:creationId xmlns:p14="http://schemas.microsoft.com/office/powerpoint/2010/main" val="322052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8</a:t>
            </a:fld>
            <a:endParaRPr lang="en-US"/>
          </a:p>
        </p:txBody>
      </p:sp>
    </p:spTree>
    <p:extLst>
      <p:ext uri="{BB962C8B-B14F-4D97-AF65-F5344CB8AC3E}">
        <p14:creationId xmlns:p14="http://schemas.microsoft.com/office/powerpoint/2010/main" val="2662378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934EE8-1DD6-4929-B7B8-30F750D483F0}" type="slidenum">
              <a:rPr lang="en-US" smtClean="0"/>
              <a:t>9</a:t>
            </a:fld>
            <a:endParaRPr lang="en-US"/>
          </a:p>
        </p:txBody>
      </p:sp>
    </p:spTree>
    <p:extLst>
      <p:ext uri="{BB962C8B-B14F-4D97-AF65-F5344CB8AC3E}">
        <p14:creationId xmlns:p14="http://schemas.microsoft.com/office/powerpoint/2010/main" val="379196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fld id="{B20FE661-9432-4351-A938-CD716F2DC45E}" type="datetime1">
              <a:rPr lang="en-US" smtClean="0"/>
              <a:t>4/25/2020</a:t>
            </a:fld>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Niels Henze</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mod="1">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923364"/>
            <a:ext cx="12192000" cy="430979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1808163"/>
            <a:ext cx="12193200" cy="1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5" y="1089025"/>
            <a:ext cx="10801350"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1ED2465A-354B-498C-8F0D-B6E8CD914088}"/>
              </a:ext>
            </a:extLst>
          </p:cNvPr>
          <p:cNvSpPr>
            <a:spLocks noGrp="1"/>
          </p:cNvSpPr>
          <p:nvPr>
            <p:ph type="dt" sz="half" idx="16"/>
          </p:nvPr>
        </p:nvSpPr>
        <p:spPr/>
        <p:txBody>
          <a:bodyPr/>
          <a:lstStyle/>
          <a:p>
            <a:fld id="{E30612BE-EB6B-4124-ADFE-524509FE9753}" type="datetime1">
              <a:rPr lang="en-US" smtClean="0"/>
              <a:t>4/25/2020</a:t>
            </a:fld>
            <a:endParaRPr lang="de-DE"/>
          </a:p>
        </p:txBody>
      </p:sp>
      <p:sp>
        <p:nvSpPr>
          <p:cNvPr id="4" name="Fußzeilenplatzhalter 3">
            <a:extLst>
              <a:ext uri="{FF2B5EF4-FFF2-40B4-BE49-F238E27FC236}">
                <a16:creationId xmlns:a16="http://schemas.microsoft.com/office/drawing/2014/main" id="{D9BE2AFC-6727-4FDE-8F51-E24807504BD0}"/>
              </a:ext>
            </a:extLst>
          </p:cNvPr>
          <p:cNvSpPr>
            <a:spLocks noGrp="1"/>
          </p:cNvSpPr>
          <p:nvPr>
            <p:ph type="ftr" sz="quarter" idx="17"/>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4CF3DD65-D4B6-4CBA-8F49-7C802136F513}"/>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4F6A13F-5E57-4B54-BFA6-0A43527F2004}"/>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61821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923364"/>
            <a:ext cx="8651875" cy="431039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1800770"/>
            <a:ext cx="8651875" cy="1190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7" y="1089025"/>
            <a:ext cx="10801348"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ED61675F-BC6F-4A23-9EB1-CE0952DF319B}"/>
              </a:ext>
            </a:extLst>
          </p:cNvPr>
          <p:cNvSpPr>
            <a:spLocks noGrp="1"/>
          </p:cNvSpPr>
          <p:nvPr>
            <p:ph type="dt" sz="half" idx="16"/>
          </p:nvPr>
        </p:nvSpPr>
        <p:spPr/>
        <p:txBody>
          <a:bodyPr/>
          <a:lstStyle/>
          <a:p>
            <a:fld id="{C6993032-E825-44B3-A183-AF44DFB6ECC9}" type="datetime1">
              <a:rPr lang="en-US" smtClean="0"/>
              <a:t>4/25/2020</a:t>
            </a:fld>
            <a:endParaRPr lang="de-DE"/>
          </a:p>
        </p:txBody>
      </p:sp>
      <p:sp>
        <p:nvSpPr>
          <p:cNvPr id="4" name="Fußzeilenplatzhalter 3">
            <a:extLst>
              <a:ext uri="{FF2B5EF4-FFF2-40B4-BE49-F238E27FC236}">
                <a16:creationId xmlns:a16="http://schemas.microsoft.com/office/drawing/2014/main" id="{D4E47C82-39CB-49C1-943D-69194A0B1C60}"/>
              </a:ext>
            </a:extLst>
          </p:cNvPr>
          <p:cNvSpPr>
            <a:spLocks noGrp="1"/>
          </p:cNvSpPr>
          <p:nvPr>
            <p:ph type="ftr" sz="quarter" idx="17"/>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015E7D11-AB38-4770-AB91-61CB403CD9D5}"/>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4C1A4AD-9D03-4E85-B564-9656BE5E6AE6}"/>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36078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0E4AA525-64A9-4C4F-A52F-6DBFDD976E8A}" type="datetime1">
              <a:rPr lang="en-US" smtClean="0"/>
              <a:t>4/25/2020</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ff-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a:xfrm>
            <a:off x="695325" y="-422031"/>
            <a:ext cx="10801349" cy="399705"/>
          </a:xfrm>
        </p:spPr>
        <p:txBody>
          <a:bodyPr/>
          <a:lstStyle>
            <a:lvl1pPr>
              <a:defRPr sz="2000"/>
            </a:lvl1p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0E4AA525-64A9-4C4F-A52F-6DBFDD976E8A}" type="datetime1">
              <a:rPr lang="en-US" smtClean="0"/>
              <a:t>4/25/2020</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‹Nr.›</a:t>
            </a:fld>
            <a:endParaRPr lang="de-DE" dirty="0"/>
          </a:p>
        </p:txBody>
      </p:sp>
      <p:sp>
        <p:nvSpPr>
          <p:cNvPr id="6"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2186230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FDD35FE9-67CB-4E22-B791-B28F44EF27AB}" type="datetime1">
              <a:rPr lang="en-US" smtClean="0"/>
              <a:t>4/25/2020</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Niels Henze</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702623" y="115888"/>
            <a:ext cx="10794052"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702623"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702623" y="1089025"/>
            <a:ext cx="7949252"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p:nvPr>
        </p:nvSpPr>
        <p:spPr>
          <a:xfrm>
            <a:off x="4656138" y="1592264"/>
            <a:ext cx="3884592" cy="4537073"/>
          </a:xfrm>
          <a:prstGeom prst="rect">
            <a:avLst/>
          </a:prstGeom>
        </p:spPr>
        <p:txBody>
          <a:bodyPr/>
          <a:lstStyle>
            <a:lvl2pPr defTabSz="6876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fld id="{271F914B-0619-4EC3-A545-3440B74C3516}" type="datetime1">
              <a:rPr lang="en-US" smtClean="0"/>
              <a:t>4/25/2020</a:t>
            </a:fld>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Niels Henze</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222479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7" y="1268412"/>
            <a:ext cx="10801348" cy="4860926"/>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84FDAA4A-79CC-4CBB-9EC8-B3B7030C7E3E}" type="datetime1">
              <a:rPr lang="en-US" smtClean="0"/>
              <a:t>4/25/2020</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Niels Henze</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35583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fld id="{90E70D50-D682-4476-973E-767091493DC8}" type="datetime1">
              <a:rPr lang="en-US" smtClean="0"/>
              <a:t>4/25/2020</a:t>
            </a:fld>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Niels Henze</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73939AEA-DA17-4F44-ABD9-A9EE010785F0}" type="datetime1">
              <a:rPr lang="en-US" smtClean="0"/>
              <a:t>4/25/2020</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Niels Henze</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‹Nr.›</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73939AEA-DA17-4F44-ABD9-A9EE010785F0}" type="datetime1">
              <a:rPr lang="en-US" smtClean="0"/>
              <a:t>4/25/2020</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Niels Henze</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‹Nr.›</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fld id="{399F3A75-0F37-4CCE-BF8F-C7D2800B495D}" type="datetime1">
              <a:rPr lang="en-US" smtClean="0"/>
              <a:t>4/25/2020</a:t>
            </a:fld>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3968751"/>
            <a:ext cx="8651875" cy="226500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Rectangle 14">
            <a:extLst>
              <a:ext uri="{FF2B5EF4-FFF2-40B4-BE49-F238E27FC236}">
                <a16:creationId xmlns:a16="http://schemas.microsoft.com/office/drawing/2014/main" id="{932AD0B1-3165-4B2D-B899-6312064BE865}"/>
              </a:ext>
            </a:extLst>
          </p:cNvPr>
          <p:cNvSpPr/>
          <p:nvPr userDrawn="1"/>
        </p:nvSpPr>
        <p:spPr>
          <a:xfrm>
            <a:off x="0" y="3846158"/>
            <a:ext cx="8651875" cy="1225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695325" y="365126"/>
            <a:ext cx="10801349"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695326" y="1811916"/>
            <a:ext cx="7956549" cy="203799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695327" y="1089025"/>
            <a:ext cx="10801348" cy="503239"/>
          </a:xfrm>
          <a:prstGeom prst="rect">
            <a:avLst/>
          </a:prstGeom>
        </p:spPr>
        <p:txBody>
          <a:bodyPr lIns="0" tIns="36000" rIns="0" bIns="0">
            <a:noAutofit/>
          </a:bodyPr>
          <a:lstStyle>
            <a:lvl1pPr marL="0" indent="0">
              <a:buNone/>
              <a:defRPr sz="2000" b="1" i="0">
                <a:solidFill>
                  <a:srgbClr val="00B0F0"/>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D46B8C75-D5B2-4AC9-8C30-F373F3B7AE36}"/>
              </a:ext>
            </a:extLst>
          </p:cNvPr>
          <p:cNvSpPr>
            <a:spLocks noGrp="1"/>
          </p:cNvSpPr>
          <p:nvPr>
            <p:ph type="dt" sz="half" idx="16"/>
          </p:nvPr>
        </p:nvSpPr>
        <p:spPr/>
        <p:txBody>
          <a:bodyPr/>
          <a:lstStyle/>
          <a:p>
            <a:fld id="{D28C5DC6-7951-4AE0-9F11-0BA28A415A5F}" type="datetime1">
              <a:rPr lang="en-US" smtClean="0"/>
              <a:t>4/25/2020</a:t>
            </a:fld>
            <a:endParaRPr lang="de-DE"/>
          </a:p>
        </p:txBody>
      </p:sp>
      <p:sp>
        <p:nvSpPr>
          <p:cNvPr id="4" name="Fußzeilenplatzhalter 3">
            <a:extLst>
              <a:ext uri="{FF2B5EF4-FFF2-40B4-BE49-F238E27FC236}">
                <a16:creationId xmlns:a16="http://schemas.microsoft.com/office/drawing/2014/main" id="{6F017C71-5FC7-42A7-83BA-25BA02E968C9}"/>
              </a:ext>
            </a:extLst>
          </p:cNvPr>
          <p:cNvSpPr>
            <a:spLocks noGrp="1"/>
          </p:cNvSpPr>
          <p:nvPr>
            <p:ph type="ftr" sz="quarter" idx="17"/>
          </p:nvPr>
        </p:nvSpPr>
        <p:spPr/>
        <p:txBody>
          <a:bodyPr/>
          <a:lstStyle/>
          <a:p>
            <a:r>
              <a:rPr lang="de-DE"/>
              <a:t>Niels Henze</a:t>
            </a:r>
            <a:endParaRPr lang="de-DE" dirty="0"/>
          </a:p>
        </p:txBody>
      </p:sp>
      <p:sp>
        <p:nvSpPr>
          <p:cNvPr id="5" name="Foliennummernplatzhalter 4">
            <a:extLst>
              <a:ext uri="{FF2B5EF4-FFF2-40B4-BE49-F238E27FC236}">
                <a16:creationId xmlns:a16="http://schemas.microsoft.com/office/drawing/2014/main" id="{8C3859DE-9B48-4A38-B4ED-4B67BB102778}"/>
              </a:ext>
            </a:extLst>
          </p:cNvPr>
          <p:cNvSpPr>
            <a:spLocks noGrp="1"/>
          </p:cNvSpPr>
          <p:nvPr>
            <p:ph type="sldNum" sz="quarter" idx="18"/>
          </p:nvPr>
        </p:nvSpPr>
        <p:spPr/>
        <p:txBody>
          <a:bodyPr/>
          <a:lstStyle/>
          <a:p>
            <a:fld id="{C564DEAC-083F-4EA1-9D67-84BB3A537A3E}" type="slidenum">
              <a:rPr lang="de-DE" smtClean="0"/>
              <a:pPr/>
              <a:t>‹Nr.›</a:t>
            </a:fld>
            <a:endParaRPr lang="de-DE"/>
          </a:p>
        </p:txBody>
      </p:sp>
      <p:sp>
        <p:nvSpPr>
          <p:cNvPr id="16" name="Textplatzhalter 33">
            <a:extLst>
              <a:ext uri="{FF2B5EF4-FFF2-40B4-BE49-F238E27FC236}">
                <a16:creationId xmlns:a16="http://schemas.microsoft.com/office/drawing/2014/main" id="{64429B62-8741-49E0-AB30-FF383524DCDF}"/>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365306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fld id="{2E72350C-EE76-435C-9172-0688999591A6}" type="datetime1">
              <a:rPr lang="en-US" smtClean="0"/>
              <a:t>4/25/2020</a:t>
            </a:fld>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Niels Henze</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‹Nr.›</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51" r:id="rId5"/>
    <p:sldLayoutId id="2147483655" r:id="rId6"/>
    <p:sldLayoutId id="2147483682" r:id="rId7"/>
    <p:sldLayoutId id="2147483657" r:id="rId8"/>
    <p:sldLayoutId id="2147483660" r:id="rId9"/>
    <p:sldLayoutId id="2147483661" r:id="rId10"/>
    <p:sldLayoutId id="2147483680" r:id="rId11"/>
    <p:sldLayoutId id="2147483681" r:id="rId12"/>
    <p:sldLayoutId id="2147483683" r:id="rId13"/>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00B0F0"/>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00B0F0"/>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sycnet.apa.org/doi/10.1037/h005434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sycnet.apa.org/doi/10.1037/h00543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s://upload.wikimedia.org/wikipedia/commons/thumb/0/03/Hieronymus_Bosch-_The_Seven_Deadly_Sins_and_the_Four_Last_Things.JPG/1405px-Hieronymus_Bosch-_The_Seven_Deadly_Sins_and_the_Four_Last_Things.JPG"/>
          <p:cNvPicPr>
            <a:picLocks noChangeAspect="1" noChangeArrowheads="1"/>
          </p:cNvPicPr>
          <p:nvPr/>
        </p:nvPicPr>
        <p:blipFill rotWithShape="1">
          <a:blip r:embed="rId3">
            <a:extLst>
              <a:ext uri="{28A0092B-C50C-407E-A947-70E740481C1C}">
                <a14:useLocalDpi xmlns:a14="http://schemas.microsoft.com/office/drawing/2010/main" val="0"/>
              </a:ext>
            </a:extLst>
          </a:blip>
          <a:srcRect l="80185" t="33199" r="2614" b="32491"/>
          <a:stretch/>
        </p:blipFill>
        <p:spPr bwMode="auto">
          <a:xfrm>
            <a:off x="-5081" y="-9947"/>
            <a:ext cx="3449426" cy="62471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upload.wikimedia.org/wikipedia/commons/thumb/0/03/Hieronymus_Bosch-_The_Seven_Deadly_Sins_and_the_Four_Last_Things.JPG/1405px-Hieronymus_Bosch-_The_Seven_Deadly_Sins_and_the_Four_Last_Things.JPG"/>
          <p:cNvPicPr>
            <a:picLocks noChangeAspect="1" noChangeArrowheads="1"/>
          </p:cNvPicPr>
          <p:nvPr/>
        </p:nvPicPr>
        <p:blipFill rotWithShape="1">
          <a:blip r:embed="rId3">
            <a:extLst>
              <a:ext uri="{28A0092B-C50C-407E-A947-70E740481C1C}">
                <a14:useLocalDpi xmlns:a14="http://schemas.microsoft.com/office/drawing/2010/main" val="0"/>
              </a:ext>
            </a:extLst>
          </a:blip>
          <a:srcRect l="80185" t="33199" r="2614" b="32491"/>
          <a:stretch/>
        </p:blipFill>
        <p:spPr bwMode="auto">
          <a:xfrm>
            <a:off x="9679283" y="-9947"/>
            <a:ext cx="2517798" cy="62471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de-DE" dirty="0" smtClean="0">
                <a:solidFill>
                  <a:schemeClr val="bg1"/>
                </a:solidFill>
              </a:rPr>
              <a:t>User Needs</a:t>
            </a:r>
            <a:endParaRPr lang="de-DE" dirty="0">
              <a:solidFill>
                <a:schemeClr val="bg1"/>
              </a:solidFill>
            </a:endParaRPr>
          </a:p>
        </p:txBody>
      </p:sp>
      <p:sp>
        <p:nvSpPr>
          <p:cNvPr id="26" name="Picture Placeholder 25">
            <a:extLst>
              <a:ext uri="{FF2B5EF4-FFF2-40B4-BE49-F238E27FC236}">
                <a16:creationId xmlns:a16="http://schemas.microsoft.com/office/drawing/2014/main" id="{6FB4B8C9-AE9F-45D9-908E-C9725B18C681}"/>
              </a:ext>
            </a:extLst>
          </p:cNvPr>
          <p:cNvSpPr>
            <a:spLocks noGrp="1"/>
          </p:cNvSpPr>
          <p:nvPr>
            <p:ph type="pic" sz="quarter" idx="15"/>
          </p:nvPr>
        </p:nvSpPr>
        <p:spPr/>
      </p:sp>
      <p:sp>
        <p:nvSpPr>
          <p:cNvPr id="29" name="Picture Placeholder 28">
            <a:extLst>
              <a:ext uri="{FF2B5EF4-FFF2-40B4-BE49-F238E27FC236}">
                <a16:creationId xmlns:a16="http://schemas.microsoft.com/office/drawing/2014/main" id="{09768B6F-72F5-4334-94C4-24442370BA50}"/>
              </a:ext>
            </a:extLst>
          </p:cNvPr>
          <p:cNvSpPr>
            <a:spLocks noGrp="1"/>
          </p:cNvSpPr>
          <p:nvPr>
            <p:ph type="pic" sz="quarter" idx="17"/>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a:xfrm>
            <a:off x="8791074" y="6352598"/>
            <a:ext cx="3245350" cy="365125"/>
          </a:xfrm>
        </p:spPr>
        <p:txBody>
          <a:bodyPr/>
          <a:lstStyle/>
          <a:p>
            <a:r>
              <a:rPr lang="de-DE" dirty="0" smtClean="0"/>
              <a:t>Albrecht Schmidt</a:t>
            </a:r>
            <a:endParaRPr lang="de-DE" dirty="0"/>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a:xfrm>
            <a:off x="7686675" y="6359905"/>
            <a:ext cx="783138" cy="365125"/>
          </a:xfrm>
        </p:spPr>
        <p:txBody>
          <a:bodyPr/>
          <a:lstStyle/>
          <a:p>
            <a:fld id="{002E4239-9C90-407D-B00F-DCBF08F5A841}" type="slidenum">
              <a:rPr lang="en-US" smtClean="0"/>
              <a:pPr/>
              <a:t>1</a:t>
            </a:fld>
            <a:endParaRPr lang="en-US"/>
          </a:p>
        </p:txBody>
      </p:sp>
      <p:sp>
        <p:nvSpPr>
          <p:cNvPr id="7" name="Text Placeholder 6">
            <a:extLst>
              <a:ext uri="{FF2B5EF4-FFF2-40B4-BE49-F238E27FC236}">
                <a16:creationId xmlns:a16="http://schemas.microsoft.com/office/drawing/2014/main" id="{3D6A52E9-D2F7-4276-AA42-83B9923BA668}"/>
              </a:ext>
            </a:extLst>
          </p:cNvPr>
          <p:cNvSpPr>
            <a:spLocks noGrp="1"/>
          </p:cNvSpPr>
          <p:nvPr>
            <p:ph type="body" sz="quarter" idx="21"/>
          </p:nvPr>
        </p:nvSpPr>
        <p:spPr/>
        <p:txBody>
          <a:bodyPr/>
          <a:lstStyle/>
          <a:p>
            <a:r>
              <a:rPr lang="de-DE" smtClean="0"/>
              <a:t>User Needs</a:t>
            </a:r>
            <a:endParaRPr lang="de-DE" dirty="0"/>
          </a:p>
        </p:txBody>
      </p:sp>
      <p:sp>
        <p:nvSpPr>
          <p:cNvPr id="25" name="Rectangle 7">
            <a:extLst>
              <a:ext uri="{FF2B5EF4-FFF2-40B4-BE49-F238E27FC236}">
                <a16:creationId xmlns:a16="http://schemas.microsoft.com/office/drawing/2014/main" id="{8313B69C-47FF-475E-8B61-845683C92909}"/>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200" dirty="0">
                <a:solidFill>
                  <a:schemeClr val="tx1"/>
                </a:solidFill>
              </a:rPr>
              <a:t>Image Source</a:t>
            </a:r>
          </a:p>
        </p:txBody>
      </p:sp>
      <p:pic>
        <p:nvPicPr>
          <p:cNvPr id="1026" name="Picture 2" descr="https://upload.wikimedia.org/wikipedia/commons/thumb/0/03/Hieronymus_Bosch-_The_Seven_Deadly_Sins_and_the_Four_Last_Things.JPG/1405px-Hieronymus_Bosch-_The_Seven_Deadly_Sins_and_the_Four_Last_Th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960" y="-19895"/>
            <a:ext cx="7338283" cy="62571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upload.wikimedia.org/wikipedia/commons/thumb/d/d0/CC-BY-SA_icon.svg/640px-CC-BY-SA_icon.svg.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5328" y="6300254"/>
            <a:ext cx="1401584" cy="492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774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Maslow‘s </a:t>
            </a:r>
            <a:br>
              <a:rPr lang="en-US" dirty="0" smtClean="0"/>
            </a:br>
            <a:r>
              <a:rPr lang="en-US" dirty="0" smtClean="0"/>
              <a:t>Hierarchy of Needs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834523" y="5816259"/>
            <a:ext cx="7956551" cy="431922"/>
          </a:xfrm>
        </p:spPr>
        <p:txBody>
          <a:bodyPr>
            <a:noAutofit/>
          </a:bodyPr>
          <a:lstStyle/>
          <a:p>
            <a:pPr marL="0" indent="0">
              <a:buNone/>
            </a:pPr>
            <a:r>
              <a:rPr lang="nb-NO" sz="1200" dirty="0">
                <a:solidFill>
                  <a:schemeClr val="bg1">
                    <a:lumMod val="50000"/>
                  </a:schemeClr>
                </a:solidFill>
              </a:rPr>
              <a:t>J. Finkelstein / CC BY-SA (http://creativecommons.org/licenses/by-sa/3.0/)</a:t>
            </a:r>
            <a:br>
              <a:rPr lang="nb-NO" sz="1200" dirty="0">
                <a:solidFill>
                  <a:schemeClr val="bg1">
                    <a:lumMod val="50000"/>
                  </a:schemeClr>
                </a:solidFill>
              </a:rPr>
            </a:br>
            <a:r>
              <a:rPr lang="nb-NO" sz="1200" dirty="0">
                <a:solidFill>
                  <a:schemeClr val="bg1">
                    <a:lumMod val="50000"/>
                  </a:schemeClr>
                </a:solidFill>
              </a:rPr>
              <a:t>https://commons.wikimedia.org/wiki/File:Maslow%27s_hierarchy_of_needs.svg</a:t>
            </a:r>
            <a:endParaRPr lang="en-US" sz="1200" dirty="0">
              <a:solidFill>
                <a:schemeClr val="bg1">
                  <a:lumMod val="50000"/>
                </a:schemeClr>
              </a:solidFill>
            </a:endParaRPr>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10</a:t>
            </a:fld>
            <a:endParaRPr lang="de-DE" dirty="0"/>
          </a:p>
        </p:txBody>
      </p:sp>
      <p:pic>
        <p:nvPicPr>
          <p:cNvPr id="3074" name="Picture 2" descr="File:Maslow's hierarchy of need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02" y="402593"/>
            <a:ext cx="7876572" cy="515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553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Maslow's hierarchy of need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02" y="402593"/>
            <a:ext cx="7876572" cy="51591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Maslow‘s </a:t>
            </a:r>
            <a:br>
              <a:rPr lang="en-US" dirty="0" smtClean="0"/>
            </a:br>
            <a:r>
              <a:rPr lang="en-US" dirty="0" smtClean="0"/>
              <a:t>Hierarchy of Needs</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834523" y="5816259"/>
            <a:ext cx="7956551" cy="431922"/>
          </a:xfrm>
        </p:spPr>
        <p:txBody>
          <a:bodyPr>
            <a:noAutofit/>
          </a:bodyPr>
          <a:lstStyle/>
          <a:p>
            <a:pPr marL="0" indent="0">
              <a:buNone/>
            </a:pPr>
            <a:r>
              <a:rPr lang="nb-NO" sz="1200" dirty="0">
                <a:solidFill>
                  <a:schemeClr val="bg1">
                    <a:lumMod val="50000"/>
                  </a:schemeClr>
                </a:solidFill>
              </a:rPr>
              <a:t>J. Finkelstein / CC BY-SA (http://creativecommons.org/licenses/by-sa/3.0/)</a:t>
            </a:r>
            <a:br>
              <a:rPr lang="nb-NO" sz="1200" dirty="0">
                <a:solidFill>
                  <a:schemeClr val="bg1">
                    <a:lumMod val="50000"/>
                  </a:schemeClr>
                </a:solidFill>
              </a:rPr>
            </a:br>
            <a:r>
              <a:rPr lang="nb-NO" sz="1200" dirty="0">
                <a:solidFill>
                  <a:schemeClr val="bg1">
                    <a:lumMod val="50000"/>
                  </a:schemeClr>
                </a:solidFill>
              </a:rPr>
              <a:t>https://commons.wikimedia.org/wiki/File:Maslow%27s_hierarchy_of_needs.svg</a:t>
            </a:r>
            <a:endParaRPr lang="en-US" sz="1200" dirty="0">
              <a:solidFill>
                <a:schemeClr val="bg1">
                  <a:lumMod val="50000"/>
                </a:schemeClr>
              </a:solidFill>
            </a:endParaRPr>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a:xfrm>
            <a:off x="695326" y="1089025"/>
            <a:ext cx="7956549" cy="827698"/>
          </a:xfrm>
        </p:spPr>
        <p:txBody>
          <a:bodyPr/>
          <a:lstStyle/>
          <a:p>
            <a:r>
              <a:rPr lang="en-US" dirty="0" smtClean="0"/>
              <a:t>Mini Exercise: How </a:t>
            </a:r>
            <a:r>
              <a:rPr lang="en-US" dirty="0"/>
              <a:t>does Instagram, </a:t>
            </a:r>
            <a:r>
              <a:rPr lang="en-US" dirty="0" smtClean="0"/>
              <a:t/>
            </a:r>
            <a:br>
              <a:rPr lang="en-US" dirty="0" smtClean="0"/>
            </a:br>
            <a:r>
              <a:rPr lang="en-US" dirty="0" smtClean="0"/>
              <a:t>tinder</a:t>
            </a:r>
            <a:r>
              <a:rPr lang="en-US" dirty="0"/>
              <a:t>, </a:t>
            </a:r>
            <a:r>
              <a:rPr lang="en-US" dirty="0" smtClean="0"/>
              <a:t>or maps </a:t>
            </a:r>
            <a:r>
              <a:rPr lang="en-US" dirty="0"/>
              <a:t>relate to </a:t>
            </a:r>
            <a:r>
              <a:rPr lang="en-US" dirty="0" smtClean="0"/>
              <a:t>this?</a:t>
            </a:r>
            <a:endParaRPr lang="en-US" dirty="0"/>
          </a:p>
          <a:p>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11</a:t>
            </a:fld>
            <a:endParaRPr lang="de-DE" dirty="0"/>
          </a:p>
        </p:txBody>
      </p:sp>
    </p:spTree>
    <p:extLst>
      <p:ext uri="{BB962C8B-B14F-4D97-AF65-F5344CB8AC3E}">
        <p14:creationId xmlns:p14="http://schemas.microsoft.com/office/powerpoint/2010/main" val="3938538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normAutofit/>
          </a:bodyPr>
          <a:lstStyle/>
          <a:p>
            <a:r>
              <a:rPr lang="en-US" dirty="0"/>
              <a:t>Hieronymus </a:t>
            </a:r>
            <a:r>
              <a:rPr lang="en-US" dirty="0" smtClean="0"/>
              <a:t>Bosch</a:t>
            </a:r>
            <a:br>
              <a:rPr lang="en-US" dirty="0" smtClean="0"/>
            </a:br>
            <a:r>
              <a:rPr lang="en-US" dirty="0" smtClean="0"/>
              <a:t>The </a:t>
            </a:r>
            <a:r>
              <a:rPr lang="en-US" dirty="0"/>
              <a:t>Seven Deadly </a:t>
            </a:r>
            <a:r>
              <a:rPr lang="en-US" dirty="0" smtClean="0"/>
              <a:t>Sins</a:t>
            </a:r>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a:xfrm>
            <a:off x="695326" y="1089025"/>
            <a:ext cx="7956549" cy="827698"/>
          </a:xfrm>
        </p:spPr>
        <p:txBody>
          <a:bodyPr/>
          <a:lstStyle/>
          <a:p>
            <a:r>
              <a:rPr lang="en-US" dirty="0" smtClean="0"/>
              <a:t>Mini Exercise: How </a:t>
            </a:r>
            <a:r>
              <a:rPr lang="en-US" dirty="0"/>
              <a:t>does Instagram, </a:t>
            </a:r>
            <a:r>
              <a:rPr lang="en-US" dirty="0" smtClean="0"/>
              <a:t/>
            </a:r>
            <a:br>
              <a:rPr lang="en-US" dirty="0" smtClean="0"/>
            </a:br>
            <a:r>
              <a:rPr lang="en-US" dirty="0" smtClean="0"/>
              <a:t>tinder</a:t>
            </a:r>
            <a:r>
              <a:rPr lang="en-US" dirty="0"/>
              <a:t>, </a:t>
            </a:r>
            <a:r>
              <a:rPr lang="en-US" dirty="0" smtClean="0"/>
              <a:t>or maps </a:t>
            </a:r>
            <a:r>
              <a:rPr lang="en-US" dirty="0"/>
              <a:t>relate to </a:t>
            </a:r>
            <a:r>
              <a:rPr lang="en-US" dirty="0" smtClean="0"/>
              <a:t>this?</a:t>
            </a:r>
            <a:endParaRPr lang="en-US" dirty="0"/>
          </a:p>
          <a:p>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12</a:t>
            </a:fld>
            <a:endParaRPr lang="de-DE" dirty="0"/>
          </a:p>
        </p:txBody>
      </p:sp>
      <p:pic>
        <p:nvPicPr>
          <p:cNvPr id="9" name="Picture 2" descr="https://upload.wikimedia.org/wikipedia/commons/thumb/0/03/Hieronymus_Bosch-_The_Seven_Deadly_Sins_and_the_Four_Last_Things.JPG/1405px-Hieronymus_Bosch-_The_Seven_Deadly_Sins_and_the_Four_Last_Th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516" y="0"/>
            <a:ext cx="6997824" cy="622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8824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a:t>Task-Artifact </a:t>
            </a:r>
            <a:r>
              <a:rPr lang="en-US" dirty="0" smtClean="0"/>
              <a:t>Cycle</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7956551" cy="1467459"/>
          </a:xfrm>
        </p:spPr>
        <p:txBody>
          <a:bodyPr>
            <a:normAutofit fontScale="92500" lnSpcReduction="10000"/>
          </a:bodyPr>
          <a:lstStyle/>
          <a:p>
            <a:r>
              <a:rPr lang="en-US" sz="2400" dirty="0"/>
              <a:t>Humans have needs </a:t>
            </a:r>
            <a:r>
              <a:rPr lang="en-US" sz="2400" dirty="0" smtClean="0"/>
              <a:t>and preferences</a:t>
            </a:r>
            <a:endParaRPr lang="en-US" sz="2400" dirty="0"/>
          </a:p>
          <a:p>
            <a:r>
              <a:rPr lang="en-US" sz="2400" dirty="0"/>
              <a:t>Technologies are created </a:t>
            </a:r>
            <a:r>
              <a:rPr lang="en-US" sz="2400" dirty="0" smtClean="0"/>
              <a:t>to suit </a:t>
            </a:r>
            <a:r>
              <a:rPr lang="en-US" sz="2400" dirty="0"/>
              <a:t>these needs</a:t>
            </a:r>
          </a:p>
          <a:p>
            <a:r>
              <a:rPr lang="en-US" sz="2400" dirty="0"/>
              <a:t>As humans use the technologies needs </a:t>
            </a:r>
            <a:br>
              <a:rPr lang="en-US" sz="2400" dirty="0"/>
            </a:br>
            <a:r>
              <a:rPr lang="en-US" sz="2400" dirty="0"/>
              <a:t>and preferences </a:t>
            </a:r>
            <a:r>
              <a:rPr lang="en-US" sz="2400" dirty="0" smtClean="0"/>
              <a:t>change</a:t>
            </a:r>
            <a:endParaRPr lang="en-US" sz="2400"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a:t>John Carroll </a:t>
            </a:r>
            <a:r>
              <a:rPr lang="en-US" dirty="0" smtClean="0"/>
              <a:t>1990 </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13</a:t>
            </a:fld>
            <a:endParaRPr lang="de-DE" dirty="0"/>
          </a:p>
        </p:txBody>
      </p:sp>
      <p:pic>
        <p:nvPicPr>
          <p:cNvPr id="9" name="Grafik 8"/>
          <p:cNvPicPr>
            <a:picLocks noChangeAspect="1"/>
          </p:cNvPicPr>
          <p:nvPr/>
        </p:nvPicPr>
        <p:blipFill>
          <a:blip r:embed="rId3"/>
          <a:stretch>
            <a:fillRect/>
          </a:stretch>
        </p:blipFill>
        <p:spPr>
          <a:xfrm>
            <a:off x="7508631" y="189828"/>
            <a:ext cx="4327671" cy="5986061"/>
          </a:xfrm>
          <a:prstGeom prst="rect">
            <a:avLst/>
          </a:prstGeom>
        </p:spPr>
      </p:pic>
      <p:pic>
        <p:nvPicPr>
          <p:cNvPr id="10" name="Grafik 9"/>
          <p:cNvPicPr>
            <a:picLocks noChangeAspect="1"/>
          </p:cNvPicPr>
          <p:nvPr/>
        </p:nvPicPr>
        <p:blipFill>
          <a:blip r:embed="rId4"/>
          <a:stretch>
            <a:fillRect/>
          </a:stretch>
        </p:blipFill>
        <p:spPr>
          <a:xfrm>
            <a:off x="547132" y="3182858"/>
            <a:ext cx="5629145" cy="2480469"/>
          </a:xfrm>
          <a:prstGeom prst="rect">
            <a:avLst/>
          </a:prstGeom>
        </p:spPr>
      </p:pic>
      <p:sp>
        <p:nvSpPr>
          <p:cNvPr id="11" name="Rechteck 10"/>
          <p:cNvSpPr/>
          <p:nvPr/>
        </p:nvSpPr>
        <p:spPr>
          <a:xfrm>
            <a:off x="714676" y="5718317"/>
            <a:ext cx="6096000" cy="553998"/>
          </a:xfrm>
          <a:prstGeom prst="rect">
            <a:avLst/>
          </a:prstGeom>
        </p:spPr>
        <p:txBody>
          <a:bodyPr>
            <a:spAutoFit/>
          </a:bodyPr>
          <a:lstStyle/>
          <a:p>
            <a:r>
              <a:rPr lang="en-US" sz="1000" i="1" dirty="0">
                <a:solidFill>
                  <a:schemeClr val="bg1">
                    <a:lumMod val="50000"/>
                  </a:schemeClr>
                </a:solidFill>
                <a:latin typeface="Calibri" panose="020F0502020204030204" pitchFamily="34" charset="0"/>
                <a:cs typeface="Calibri" panose="020F0502020204030204" pitchFamily="34" charset="0"/>
              </a:rPr>
              <a:t>John M. Carroll. 1990. Infinite detail and emulation in an ontologically minimized HCI. In Proceedings of the SIGCHI Conference on Human Factors in Computing Systems (CHI ’90). Association for Computing Machinery, New York, NY, USA, 321–328. </a:t>
            </a:r>
            <a:r>
              <a:rPr lang="en-US" sz="1000" i="1" dirty="0" err="1">
                <a:solidFill>
                  <a:schemeClr val="bg1">
                    <a:lumMod val="50000"/>
                  </a:schemeClr>
                </a:solidFill>
                <a:latin typeface="Calibri" panose="020F0502020204030204" pitchFamily="34" charset="0"/>
                <a:cs typeface="Calibri" panose="020F0502020204030204" pitchFamily="34" charset="0"/>
              </a:rPr>
              <a:t>DOI:https</a:t>
            </a:r>
            <a:r>
              <a:rPr lang="en-US" sz="1000" i="1" dirty="0">
                <a:solidFill>
                  <a:schemeClr val="bg1">
                    <a:lumMod val="50000"/>
                  </a:schemeClr>
                </a:solidFill>
                <a:latin typeface="Calibri" panose="020F0502020204030204" pitchFamily="34" charset="0"/>
                <a:cs typeface="Calibri" panose="020F0502020204030204" pitchFamily="34" charset="0"/>
              </a:rPr>
              <a:t>://doi.org/10.1145/97243.97303</a:t>
            </a:r>
            <a:endParaRPr lang="de-DE" sz="1000" dirty="0">
              <a:solidFill>
                <a:schemeClr val="bg1">
                  <a:lumMod val="50000"/>
                </a:schemeClr>
              </a:solidFill>
              <a:latin typeface="Calibri" panose="020F0502020204030204" pitchFamily="34" charset="0"/>
              <a:cs typeface="Calibri" panose="020F0502020204030204" pitchFamily="34" charset="0"/>
            </a:endParaRPr>
          </a:p>
        </p:txBody>
      </p:sp>
      <p:sp>
        <p:nvSpPr>
          <p:cNvPr id="12" name="Textfeld 11"/>
          <p:cNvSpPr txBox="1"/>
          <p:nvPr/>
        </p:nvSpPr>
        <p:spPr>
          <a:xfrm>
            <a:off x="2583614" y="3738920"/>
            <a:ext cx="1518364" cy="369332"/>
          </a:xfrm>
          <a:prstGeom prst="rect">
            <a:avLst/>
          </a:prstGeom>
          <a:noFill/>
        </p:spPr>
        <p:txBody>
          <a:bodyPr wrap="none" rtlCol="0">
            <a:spAutoFit/>
          </a:bodyPr>
          <a:lstStyle/>
          <a:p>
            <a:r>
              <a:rPr lang="en-US" dirty="0" smtClean="0">
                <a:ln w="0"/>
                <a:solidFill>
                  <a:schemeClr val="accent1"/>
                </a:solidFill>
                <a:effectLst>
                  <a:outerShdw blurRad="38100" dist="25400" dir="5400000" algn="ctr" rotWithShape="0">
                    <a:srgbClr val="6E747A">
                      <a:alpha val="43000"/>
                    </a:srgbClr>
                  </a:outerShdw>
                </a:effectLst>
              </a:rPr>
              <a:t>Design ideas</a:t>
            </a:r>
            <a:endParaRPr lang="en-US" dirty="0">
              <a:ln w="0"/>
              <a:solidFill>
                <a:schemeClr val="accent1"/>
              </a:solidFill>
              <a:effectLst>
                <a:outerShdw blurRad="38100" dist="25400" dir="5400000" algn="ctr" rotWithShape="0">
                  <a:srgbClr val="6E747A">
                    <a:alpha val="43000"/>
                  </a:srgbClr>
                </a:outerShdw>
              </a:effectLst>
            </a:endParaRPr>
          </a:p>
        </p:txBody>
      </p:sp>
      <p:sp>
        <p:nvSpPr>
          <p:cNvPr id="13" name="Textfeld 12"/>
          <p:cNvSpPr txBox="1"/>
          <p:nvPr/>
        </p:nvSpPr>
        <p:spPr>
          <a:xfrm>
            <a:off x="2401906" y="4801275"/>
            <a:ext cx="1980029" cy="369332"/>
          </a:xfrm>
          <a:prstGeom prst="rect">
            <a:avLst/>
          </a:prstGeom>
          <a:noFill/>
        </p:spPr>
        <p:txBody>
          <a:bodyPr wrap="none" rtlCol="0">
            <a:spAutoFit/>
          </a:bodyPr>
          <a:lstStyle/>
          <a:p>
            <a:r>
              <a:rPr lang="en-US" dirty="0" smtClean="0">
                <a:ln w="0"/>
                <a:solidFill>
                  <a:schemeClr val="accent1"/>
                </a:solidFill>
                <a:effectLst>
                  <a:outerShdw blurRad="38100" dist="25400" dir="5400000" algn="ctr" rotWithShape="0">
                    <a:srgbClr val="6E747A">
                      <a:alpha val="43000"/>
                    </a:srgbClr>
                  </a:outerShdw>
                </a:effectLst>
              </a:rPr>
              <a:t>adoption and use</a:t>
            </a: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418809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a:t>Task-Artifact </a:t>
            </a:r>
            <a:r>
              <a:rPr lang="en-US" dirty="0" smtClean="0"/>
              <a:t>Cycle</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a:bodyPr>
          <a:lstStyle/>
          <a:p>
            <a:pPr marL="0" indent="0">
              <a:buNone/>
            </a:pPr>
            <a:r>
              <a:rPr lang="en-US" sz="2800" i="1" dirty="0" smtClean="0"/>
              <a:t>“</a:t>
            </a:r>
            <a:r>
              <a:rPr lang="en-US" sz="2800" b="1" i="1" dirty="0"/>
              <a:t>Human activities </a:t>
            </a:r>
            <a:r>
              <a:rPr lang="en-US" sz="2800" i="1" dirty="0"/>
              <a:t>implicitly </a:t>
            </a:r>
            <a:r>
              <a:rPr lang="en-US" sz="2800" b="1" i="1" dirty="0"/>
              <a:t>articulate</a:t>
            </a:r>
            <a:r>
              <a:rPr lang="en-US" sz="2800" i="1" dirty="0"/>
              <a:t> </a:t>
            </a:r>
            <a:r>
              <a:rPr lang="en-US" sz="2800" b="1" i="1" dirty="0"/>
              <a:t>needs</a:t>
            </a:r>
            <a:r>
              <a:rPr lang="en-US" sz="2800" i="1" dirty="0"/>
              <a:t>, preferences and design visions. </a:t>
            </a:r>
            <a:r>
              <a:rPr lang="en-US" sz="2800" b="1" i="1" dirty="0"/>
              <a:t>Artifacts are designed in response</a:t>
            </a:r>
            <a:r>
              <a:rPr lang="en-US" sz="2800" i="1" dirty="0"/>
              <a:t>, but inevitably do more than merely respond. Through the course of their adoption and appropriation, </a:t>
            </a:r>
            <a:r>
              <a:rPr lang="en-US" sz="2800" b="1" i="1" dirty="0"/>
              <a:t>new designs provide new possibilities</a:t>
            </a:r>
            <a:r>
              <a:rPr lang="en-US" sz="2800" i="1" dirty="0"/>
              <a:t> for action and interaction. Ultimately, this activity articulates </a:t>
            </a:r>
            <a:r>
              <a:rPr lang="en-US" sz="2800" b="1" i="1" dirty="0"/>
              <a:t>further human needs</a:t>
            </a:r>
            <a:r>
              <a:rPr lang="en-US" sz="2800" i="1" dirty="0"/>
              <a:t>, preferences, and design visions.” </a:t>
            </a:r>
            <a:r>
              <a:rPr lang="en-US" sz="2800" i="1" dirty="0" smtClean="0"/>
              <a:t/>
            </a:r>
            <a:br>
              <a:rPr lang="en-US" sz="2800" i="1" dirty="0" smtClean="0"/>
            </a:br>
            <a:endParaRPr lang="en-US" sz="2800" i="1"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a:t>John Carroll </a:t>
            </a:r>
            <a:r>
              <a:rPr lang="en-US" dirty="0" smtClean="0"/>
              <a:t>1990. </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14</a:t>
            </a:fld>
            <a:endParaRPr lang="de-DE" dirty="0"/>
          </a:p>
        </p:txBody>
      </p:sp>
      <p:sp>
        <p:nvSpPr>
          <p:cNvPr id="8" name="Rechteck 7"/>
          <p:cNvSpPr/>
          <p:nvPr/>
        </p:nvSpPr>
        <p:spPr>
          <a:xfrm>
            <a:off x="695324" y="5529174"/>
            <a:ext cx="7251156" cy="600164"/>
          </a:xfrm>
          <a:prstGeom prst="rect">
            <a:avLst/>
          </a:prstGeom>
        </p:spPr>
        <p:txBody>
          <a:bodyPr wrap="square">
            <a:spAutoFit/>
          </a:bodyPr>
          <a:lstStyle/>
          <a:p>
            <a:r>
              <a:rPr lang="en-US" sz="1100" i="1" dirty="0">
                <a:solidFill>
                  <a:schemeClr val="bg1">
                    <a:lumMod val="50000"/>
                  </a:schemeClr>
                </a:solidFill>
                <a:latin typeface="Calibri" panose="020F0502020204030204" pitchFamily="34" charset="0"/>
                <a:cs typeface="Calibri" panose="020F0502020204030204" pitchFamily="34" charset="0"/>
              </a:rPr>
              <a:t>Carroll, John M. (2013): Human Computer Interaction - brief intro. In: </a:t>
            </a:r>
            <a:r>
              <a:rPr lang="en-US" sz="1100" i="1" dirty="0" err="1">
                <a:solidFill>
                  <a:schemeClr val="bg1">
                    <a:lumMod val="50000"/>
                  </a:schemeClr>
                </a:solidFill>
                <a:latin typeface="Calibri" panose="020F0502020204030204" pitchFamily="34" charset="0"/>
                <a:cs typeface="Calibri" panose="020F0502020204030204" pitchFamily="34" charset="0"/>
              </a:rPr>
              <a:t>Soegaard</a:t>
            </a:r>
            <a:r>
              <a:rPr lang="en-US" sz="1100" i="1" dirty="0">
                <a:solidFill>
                  <a:schemeClr val="bg1">
                    <a:lumMod val="50000"/>
                  </a:schemeClr>
                </a:solidFill>
                <a:latin typeface="Calibri" panose="020F0502020204030204" pitchFamily="34" charset="0"/>
                <a:cs typeface="Calibri" panose="020F0502020204030204" pitchFamily="34" charset="0"/>
              </a:rPr>
              <a:t>, Mads and Dam, </a:t>
            </a:r>
            <a:r>
              <a:rPr lang="en-US" sz="1100" i="1" dirty="0" err="1">
                <a:solidFill>
                  <a:schemeClr val="bg1">
                    <a:lumMod val="50000"/>
                  </a:schemeClr>
                </a:solidFill>
                <a:latin typeface="Calibri" panose="020F0502020204030204" pitchFamily="34" charset="0"/>
                <a:cs typeface="Calibri" panose="020F0502020204030204" pitchFamily="34" charset="0"/>
              </a:rPr>
              <a:t>Rikke</a:t>
            </a:r>
            <a:r>
              <a:rPr lang="en-US" sz="1100" i="1" dirty="0">
                <a:solidFill>
                  <a:schemeClr val="bg1">
                    <a:lumMod val="50000"/>
                  </a:schemeClr>
                </a:solidFill>
                <a:latin typeface="Calibri" panose="020F0502020204030204" pitchFamily="34" charset="0"/>
                <a:cs typeface="Calibri" panose="020F0502020204030204" pitchFamily="34" charset="0"/>
              </a:rPr>
              <a:t> </a:t>
            </a:r>
            <a:r>
              <a:rPr lang="en-US" sz="1100" i="1" dirty="0" err="1">
                <a:solidFill>
                  <a:schemeClr val="bg1">
                    <a:lumMod val="50000"/>
                  </a:schemeClr>
                </a:solidFill>
                <a:latin typeface="Calibri" panose="020F0502020204030204" pitchFamily="34" charset="0"/>
                <a:cs typeface="Calibri" panose="020F0502020204030204" pitchFamily="34" charset="0"/>
              </a:rPr>
              <a:t>Friis</a:t>
            </a:r>
            <a:r>
              <a:rPr lang="en-US" sz="1100" i="1" dirty="0">
                <a:solidFill>
                  <a:schemeClr val="bg1">
                    <a:lumMod val="50000"/>
                  </a:schemeClr>
                </a:solidFill>
                <a:latin typeface="Calibri" panose="020F0502020204030204" pitchFamily="34" charset="0"/>
                <a:cs typeface="Calibri" panose="020F0502020204030204" pitchFamily="34" charset="0"/>
              </a:rPr>
              <a:t> (eds.). "The Encyclopedia of Human-Computer Interaction, 2nd Ed.". Aarhus, Denmark: The Interaction Design Foundation. Available online at http://www.interaction-design.org/encyclopedia/human_computer_interaction_hci.html</a:t>
            </a:r>
          </a:p>
        </p:txBody>
      </p:sp>
    </p:spTree>
    <p:extLst>
      <p:ext uri="{BB962C8B-B14F-4D97-AF65-F5344CB8AC3E}">
        <p14:creationId xmlns:p14="http://schemas.microsoft.com/office/powerpoint/2010/main" val="816229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a:t>Task-Artifact </a:t>
            </a:r>
            <a:r>
              <a:rPr lang="en-US" dirty="0" smtClean="0"/>
              <a:t>Cycle: Example Mobility</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a:bodyPr>
          <a:lstStyle/>
          <a:p>
            <a:pPr marL="357188" lvl="1" indent="0">
              <a:buNone/>
            </a:pPr>
            <a:endParaRPr lang="en-US" dirty="0">
              <a:sym typeface="Wingdings" pitchFamily="2" charset="2"/>
            </a:endParaRPr>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a:xfrm>
            <a:off x="695326" y="1089025"/>
            <a:ext cx="9050253" cy="503239"/>
          </a:xfrm>
        </p:spPr>
        <p:txBody>
          <a:bodyPr/>
          <a:lstStyle/>
          <a:p>
            <a:r>
              <a:rPr lang="en-US" sz="1900" dirty="0"/>
              <a:t>Need for transport </a:t>
            </a:r>
            <a:r>
              <a:rPr lang="en-US" sz="1900" dirty="0" smtClean="0">
                <a:sym typeface="Wingdings" panose="05000000000000000000" pitchFamily="2" charset="2"/>
              </a:rPr>
              <a:t></a:t>
            </a:r>
            <a:r>
              <a:rPr lang="en-US" sz="1900" dirty="0" smtClean="0"/>
              <a:t> </a:t>
            </a:r>
            <a:r>
              <a:rPr lang="en-US" sz="1900" dirty="0"/>
              <a:t>car </a:t>
            </a:r>
            <a:r>
              <a:rPr lang="en-US" sz="1900" dirty="0" smtClean="0">
                <a:sym typeface="Wingdings" panose="05000000000000000000" pitchFamily="2" charset="2"/>
              </a:rPr>
              <a:t> </a:t>
            </a:r>
            <a:r>
              <a:rPr lang="en-US" sz="1900" dirty="0" smtClean="0"/>
              <a:t>changed </a:t>
            </a:r>
            <a:r>
              <a:rPr lang="en-US" sz="1900" dirty="0"/>
              <a:t>mobility </a:t>
            </a:r>
            <a:r>
              <a:rPr lang="en-US" sz="1900" dirty="0" smtClean="0"/>
              <a:t>behavior and town layouts</a:t>
            </a:r>
            <a:endParaRPr lang="en-US" sz="1900"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15</a:t>
            </a:fld>
            <a:endParaRPr lang="de-DE" dirty="0"/>
          </a:p>
        </p:txBody>
      </p:sp>
      <p:sp>
        <p:nvSpPr>
          <p:cNvPr id="8" name="Rechteck 7"/>
          <p:cNvSpPr/>
          <p:nvPr/>
        </p:nvSpPr>
        <p:spPr>
          <a:xfrm>
            <a:off x="4471074" y="5629710"/>
            <a:ext cx="3189586" cy="569771"/>
          </a:xfrm>
          <a:prstGeom prst="rect">
            <a:avLst/>
          </a:prstGeom>
        </p:spPr>
        <p:txBody>
          <a:bodyPr wrap="square">
            <a:spAutoFit/>
          </a:bodyPr>
          <a:lstStyle/>
          <a:p>
            <a:r>
              <a:rPr lang="en-US" sz="1034" dirty="0">
                <a:solidFill>
                  <a:schemeClr val="bg1">
                    <a:lumMod val="50000"/>
                  </a:schemeClr>
                </a:solidFill>
              </a:rPr>
              <a:t>Image from </a:t>
            </a:r>
            <a:r>
              <a:rPr lang="en-US" sz="1034" dirty="0" err="1">
                <a:solidFill>
                  <a:schemeClr val="bg1">
                    <a:lumMod val="50000"/>
                  </a:schemeClr>
                </a:solidFill>
              </a:rPr>
              <a:t>OpenStreetMap</a:t>
            </a:r>
            <a:r>
              <a:rPr lang="en-US" sz="1034" dirty="0">
                <a:solidFill>
                  <a:schemeClr val="bg1">
                    <a:lumMod val="50000"/>
                  </a:schemeClr>
                </a:solidFill>
              </a:rPr>
              <a:t>: http://www.openstreetmap.org/?lat=49.48761&amp;lon=8.46736&amp;zoom=16&amp;layers=M</a:t>
            </a:r>
          </a:p>
        </p:txBody>
      </p:sp>
      <p:sp>
        <p:nvSpPr>
          <p:cNvPr id="9" name="Rechteck 8"/>
          <p:cNvSpPr/>
          <p:nvPr/>
        </p:nvSpPr>
        <p:spPr>
          <a:xfrm>
            <a:off x="553729" y="5629711"/>
            <a:ext cx="3156625" cy="569771"/>
          </a:xfrm>
          <a:prstGeom prst="rect">
            <a:avLst/>
          </a:prstGeom>
        </p:spPr>
        <p:txBody>
          <a:bodyPr wrap="square">
            <a:spAutoFit/>
          </a:bodyPr>
          <a:lstStyle/>
          <a:p>
            <a:r>
              <a:rPr lang="en-US" sz="1034" dirty="0">
                <a:solidFill>
                  <a:schemeClr val="bg1">
                    <a:lumMod val="50000"/>
                  </a:schemeClr>
                </a:solidFill>
              </a:rPr>
              <a:t>Image from </a:t>
            </a:r>
            <a:r>
              <a:rPr lang="en-US" sz="1034" dirty="0" err="1">
                <a:solidFill>
                  <a:schemeClr val="bg1">
                    <a:lumMod val="50000"/>
                  </a:schemeClr>
                </a:solidFill>
              </a:rPr>
              <a:t>OpenStreetMap</a:t>
            </a:r>
            <a:r>
              <a:rPr lang="en-US" sz="1034" dirty="0">
                <a:solidFill>
                  <a:schemeClr val="bg1">
                    <a:lumMod val="50000"/>
                  </a:schemeClr>
                </a:solidFill>
              </a:rPr>
              <a:t>: http://www.openstreetmap.org/?lat=48.85154&amp;lon=10.48856&amp;zoom=17&amp;layers=M</a:t>
            </a:r>
          </a:p>
        </p:txBody>
      </p:sp>
      <p:pic>
        <p:nvPicPr>
          <p:cNvPr id="10"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4848" r="6966"/>
          <a:stretch/>
        </p:blipFill>
        <p:spPr bwMode="auto">
          <a:xfrm>
            <a:off x="4471074" y="1593994"/>
            <a:ext cx="4320000" cy="4013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366" r="8649"/>
          <a:stretch/>
        </p:blipFill>
        <p:spPr bwMode="auto">
          <a:xfrm>
            <a:off x="675888" y="1571989"/>
            <a:ext cx="3549317" cy="4035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44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a:t>Task-Artifact </a:t>
            </a:r>
            <a:r>
              <a:rPr lang="en-US" dirty="0" smtClean="0"/>
              <a:t>Cycle</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3" y="1592264"/>
            <a:ext cx="8389041" cy="4537074"/>
          </a:xfrm>
        </p:spPr>
        <p:txBody>
          <a:bodyPr>
            <a:normAutofit/>
          </a:bodyPr>
          <a:lstStyle/>
          <a:p>
            <a:pPr marL="357188" lvl="1" indent="0">
              <a:buNone/>
            </a:pPr>
            <a:r>
              <a:rPr lang="en-US" dirty="0" smtClean="0">
                <a:sym typeface="Wingdings" pitchFamily="2" charset="2"/>
              </a:rPr>
              <a:t>Desire </a:t>
            </a:r>
            <a:r>
              <a:rPr lang="en-US" dirty="0">
                <a:sym typeface="Wingdings" pitchFamily="2" charset="2"/>
              </a:rPr>
              <a:t>to communicate  </a:t>
            </a:r>
            <a:endParaRPr lang="en-US" dirty="0" smtClean="0">
              <a:sym typeface="Wingdings" pitchFamily="2" charset="2"/>
            </a:endParaRPr>
          </a:p>
          <a:p>
            <a:pPr marL="357188" lvl="1" indent="0">
              <a:buNone/>
            </a:pPr>
            <a:r>
              <a:rPr lang="en-US" dirty="0">
                <a:sym typeface="Wingdings" pitchFamily="2" charset="2"/>
              </a:rPr>
              <a:t>	</a:t>
            </a:r>
            <a:r>
              <a:rPr lang="en-US" dirty="0" smtClean="0">
                <a:sym typeface="Wingdings" pitchFamily="2" charset="2"/>
              </a:rPr>
              <a:t> </a:t>
            </a:r>
            <a:r>
              <a:rPr lang="en-US" dirty="0">
                <a:sym typeface="Wingdings" pitchFamily="2" charset="2"/>
              </a:rPr>
              <a:t>phone </a:t>
            </a:r>
            <a:endParaRPr lang="en-US" dirty="0" smtClean="0">
              <a:sym typeface="Wingdings" pitchFamily="2" charset="2"/>
            </a:endParaRPr>
          </a:p>
          <a:p>
            <a:pPr marL="357188" lvl="1" indent="0">
              <a:buNone/>
            </a:pPr>
            <a:r>
              <a:rPr lang="en-US" dirty="0">
                <a:sym typeface="Wingdings" pitchFamily="2" charset="2"/>
              </a:rPr>
              <a:t>	</a:t>
            </a:r>
            <a:r>
              <a:rPr lang="en-US" dirty="0" smtClean="0">
                <a:sym typeface="Wingdings" pitchFamily="2" charset="2"/>
              </a:rPr>
              <a:t>	 </a:t>
            </a:r>
            <a:r>
              <a:rPr lang="en-US" dirty="0">
                <a:sym typeface="Wingdings" pitchFamily="2" charset="2"/>
              </a:rPr>
              <a:t>changed social </a:t>
            </a:r>
            <a:r>
              <a:rPr lang="en-US" dirty="0" smtClean="0">
                <a:sym typeface="Wingdings" pitchFamily="2" charset="2"/>
              </a:rPr>
              <a:t>behavior</a:t>
            </a:r>
          </a:p>
          <a:p>
            <a:pPr marL="357188" lvl="1" indent="0">
              <a:buNone/>
            </a:pPr>
            <a:r>
              <a:rPr lang="en-US" dirty="0">
                <a:sym typeface="Wingdings" pitchFamily="2" charset="2"/>
              </a:rPr>
              <a:t>	</a:t>
            </a:r>
            <a:r>
              <a:rPr lang="en-US" dirty="0" smtClean="0">
                <a:sym typeface="Wingdings" pitchFamily="2" charset="2"/>
              </a:rPr>
              <a:t>		 …</a:t>
            </a:r>
            <a:endParaRPr lang="en-US" dirty="0">
              <a:sym typeface="Wingdings" pitchFamily="2" charset="2"/>
            </a:endParaRPr>
          </a:p>
          <a:p>
            <a:pPr marL="357188" lvl="1" indent="0">
              <a:buNone/>
            </a:pPr>
            <a:endParaRPr lang="en-US" dirty="0">
              <a:sym typeface="Wingdings" pitchFamily="2" charset="2"/>
            </a:endParaRPr>
          </a:p>
          <a:p>
            <a:pPr marL="814388" lvl="1" indent="-457200">
              <a:buFont typeface="+mj-lt"/>
              <a:buAutoNum type="arabicPeriod"/>
            </a:pPr>
            <a:r>
              <a:rPr lang="en-US" dirty="0" smtClean="0">
                <a:sym typeface="Wingdings" pitchFamily="2" charset="2"/>
              </a:rPr>
              <a:t>Explain </a:t>
            </a:r>
            <a:r>
              <a:rPr lang="en-US" dirty="0">
                <a:sym typeface="Wingdings" pitchFamily="2" charset="2"/>
              </a:rPr>
              <a:t>the task-artifact cycle in the context of </a:t>
            </a:r>
            <a:r>
              <a:rPr lang="en-US" dirty="0" smtClean="0">
                <a:sym typeface="Wingdings" pitchFamily="2" charset="2"/>
              </a:rPr>
              <a:t/>
            </a:r>
            <a:br>
              <a:rPr lang="en-US" dirty="0" smtClean="0">
                <a:sym typeface="Wingdings" pitchFamily="2" charset="2"/>
              </a:rPr>
            </a:br>
            <a:r>
              <a:rPr lang="en-US" dirty="0" smtClean="0">
                <a:sym typeface="Wingdings" pitchFamily="2" charset="2"/>
              </a:rPr>
              <a:t>mobile telephony.</a:t>
            </a:r>
            <a:endParaRPr lang="en-US" dirty="0">
              <a:sym typeface="Wingdings" pitchFamily="2" charset="2"/>
            </a:endParaRPr>
          </a:p>
          <a:p>
            <a:pPr marL="814388" lvl="1" indent="-457200">
              <a:buFont typeface="+mj-lt"/>
              <a:buAutoNum type="arabicPeriod"/>
            </a:pPr>
            <a:r>
              <a:rPr lang="en-US" dirty="0" smtClean="0">
                <a:sym typeface="Wingdings" pitchFamily="2" charset="2"/>
              </a:rPr>
              <a:t>How </a:t>
            </a:r>
            <a:r>
              <a:rPr lang="en-US" dirty="0">
                <a:sym typeface="Wingdings" pitchFamily="2" charset="2"/>
              </a:rPr>
              <a:t>did people meet in town 1990? An how in </a:t>
            </a:r>
            <a:r>
              <a:rPr lang="en-US" dirty="0" smtClean="0">
                <a:sym typeface="Wingdings" pitchFamily="2" charset="2"/>
              </a:rPr>
              <a:t>2020? </a:t>
            </a:r>
            <a:br>
              <a:rPr lang="en-US" dirty="0" smtClean="0">
                <a:sym typeface="Wingdings" pitchFamily="2" charset="2"/>
              </a:rPr>
            </a:br>
            <a:r>
              <a:rPr lang="en-US" dirty="0" smtClean="0">
                <a:sym typeface="Wingdings" pitchFamily="2" charset="2"/>
              </a:rPr>
              <a:t>Discuss the impact beyond a single artifact.</a:t>
            </a:r>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Mini Exercise: Mobile Phone</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16</a:t>
            </a:fld>
            <a:endParaRPr lang="de-DE" dirty="0"/>
          </a:p>
        </p:txBody>
      </p:sp>
      <p:pic>
        <p:nvPicPr>
          <p:cNvPr id="8" name="Grafik 7"/>
          <p:cNvPicPr>
            <a:picLocks noChangeAspect="1"/>
          </p:cNvPicPr>
          <p:nvPr/>
        </p:nvPicPr>
        <p:blipFill rotWithShape="1">
          <a:blip r:embed="rId3" cstate="hqprint">
            <a:extLst>
              <a:ext uri="{28A0092B-C50C-407E-A947-70E740481C1C}">
                <a14:useLocalDpi xmlns:a14="http://schemas.microsoft.com/office/drawing/2010/main" val="0"/>
              </a:ext>
            </a:extLst>
          </a:blip>
          <a:srcRect l="14593" t="16947" r="4296" b="18864"/>
          <a:stretch/>
        </p:blipFill>
        <p:spPr>
          <a:xfrm rot="5400000">
            <a:off x="7364146" y="1307698"/>
            <a:ext cx="5864088" cy="3480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9224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a:t>Conflicting User Needs</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lnSpcReduction="10000"/>
          </a:bodyPr>
          <a:lstStyle/>
          <a:p>
            <a:r>
              <a:rPr lang="en-US" dirty="0"/>
              <a:t>User needs are a complex mix of (conflicting) needs</a:t>
            </a:r>
          </a:p>
          <a:p>
            <a:pPr lvl="1"/>
            <a:r>
              <a:rPr lang="en-US" dirty="0" smtClean="0"/>
              <a:t>It is difficult </a:t>
            </a:r>
            <a:r>
              <a:rPr lang="en-US" dirty="0"/>
              <a:t>to weight values </a:t>
            </a:r>
            <a:r>
              <a:rPr lang="en-US" dirty="0" smtClean="0"/>
              <a:t>against </a:t>
            </a:r>
            <a:r>
              <a:rPr lang="en-US" dirty="0"/>
              <a:t>each other</a:t>
            </a:r>
          </a:p>
          <a:p>
            <a:pPr lvl="1"/>
            <a:r>
              <a:rPr lang="en-US" dirty="0"/>
              <a:t>Many values are not explicitly </a:t>
            </a:r>
            <a:r>
              <a:rPr lang="en-US" dirty="0" smtClean="0"/>
              <a:t>communicated</a:t>
            </a:r>
          </a:p>
          <a:p>
            <a:pPr lvl="1"/>
            <a:endParaRPr lang="en-US" dirty="0"/>
          </a:p>
          <a:p>
            <a:r>
              <a:rPr lang="en-US" dirty="0"/>
              <a:t>Example – ask people about explicit values:</a:t>
            </a:r>
          </a:p>
          <a:p>
            <a:pPr lvl="1"/>
            <a:r>
              <a:rPr lang="en-US" dirty="0"/>
              <a:t>Should it be free of charge?</a:t>
            </a:r>
          </a:p>
          <a:p>
            <a:pPr lvl="1"/>
            <a:r>
              <a:rPr lang="en-US" dirty="0"/>
              <a:t>Should it be privacy preserving</a:t>
            </a:r>
            <a:r>
              <a:rPr lang="en-US" dirty="0" smtClean="0"/>
              <a:t>?</a:t>
            </a:r>
            <a:endParaRPr lang="en-US" dirty="0"/>
          </a:p>
          <a:p>
            <a:r>
              <a:rPr lang="en-US" dirty="0"/>
              <a:t>Example – observe peoples implicit values:</a:t>
            </a:r>
          </a:p>
          <a:p>
            <a:pPr lvl="1"/>
            <a:r>
              <a:rPr lang="en-US" dirty="0"/>
              <a:t>Minimal effort in getting started and using it</a:t>
            </a:r>
            <a:r>
              <a:rPr lang="en-US" dirty="0" smtClean="0"/>
              <a:t>?</a:t>
            </a:r>
          </a:p>
          <a:p>
            <a:pPr lvl="1"/>
            <a:r>
              <a:rPr lang="en-US" dirty="0" smtClean="0"/>
              <a:t>Using applications that are “sponsored” by ads</a:t>
            </a:r>
            <a:endParaRPr lang="en-US" dirty="0"/>
          </a:p>
          <a:p>
            <a:pPr lvl="1"/>
            <a:r>
              <a:rPr lang="en-US" dirty="0"/>
              <a:t>Social status of a technology (coolness factor)</a:t>
            </a:r>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Designers make value decisions</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17</a:t>
            </a:fld>
            <a:endParaRPr lang="de-DE" dirty="0"/>
          </a:p>
        </p:txBody>
      </p:sp>
    </p:spTree>
    <p:extLst>
      <p:ext uri="{BB962C8B-B14F-4D97-AF65-F5344CB8AC3E}">
        <p14:creationId xmlns:p14="http://schemas.microsoft.com/office/powerpoint/2010/main" val="3376833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p:cNvGrpSpPr/>
          <p:nvPr/>
        </p:nvGrpSpPr>
        <p:grpSpPr>
          <a:xfrm>
            <a:off x="3813037" y="1139431"/>
            <a:ext cx="5508625" cy="4929808"/>
            <a:chOff x="5050045" y="1086092"/>
            <a:chExt cx="5508625" cy="4929808"/>
          </a:xfrm>
        </p:grpSpPr>
        <p:pic>
          <p:nvPicPr>
            <p:cNvPr id="10" name="Picture 2" descr="farbe1"/>
            <p:cNvPicPr>
              <a:picLocks noChangeAspect="1" noChangeArrowheads="1"/>
            </p:cNvPicPr>
            <p:nvPr/>
          </p:nvPicPr>
          <p:blipFill rotWithShape="1">
            <a:blip r:embed="rId3"/>
            <a:srcRect t="3644" b="2167"/>
            <a:stretch/>
          </p:blipFill>
          <p:spPr bwMode="auto">
            <a:xfrm>
              <a:off x="5050045" y="1086092"/>
              <a:ext cx="5508625" cy="4929808"/>
            </a:xfrm>
            <a:prstGeom prst="rect">
              <a:avLst/>
            </a:prstGeom>
            <a:noFill/>
            <a:ln w="9525">
              <a:noFill/>
              <a:miter lim="800000"/>
              <a:headEnd/>
              <a:tailEnd/>
            </a:ln>
          </p:spPr>
        </p:pic>
        <p:sp>
          <p:nvSpPr>
            <p:cNvPr id="11" name="Text Box 5"/>
            <p:cNvSpPr txBox="1">
              <a:spLocks noChangeArrowheads="1"/>
            </p:cNvSpPr>
            <p:nvPr/>
          </p:nvSpPr>
          <p:spPr bwMode="auto">
            <a:xfrm>
              <a:off x="5554869" y="1935162"/>
              <a:ext cx="1631950" cy="700064"/>
            </a:xfrm>
            <a:prstGeom prst="rect">
              <a:avLst/>
            </a:prstGeom>
            <a:noFill/>
            <a:ln w="25400" algn="ctr">
              <a:noFill/>
              <a:miter lim="800000"/>
              <a:headEnd/>
              <a:tailEnd/>
            </a:ln>
          </p:spPr>
          <p:txBody>
            <a:bodyPr lIns="44450" tIns="17463" rIns="44450" bIns="17463">
              <a:spAutoFit/>
            </a:bodyPr>
            <a:lstStyle/>
            <a:p>
              <a:pPr defTabSz="841375" eaLnBrk="0" hangingPunct="0">
                <a:lnSpc>
                  <a:spcPct val="80000"/>
                </a:lnSpc>
              </a:pPr>
              <a:r>
                <a:rPr lang="en-US"/>
                <a:t>1. What do   </a:t>
              </a:r>
            </a:p>
            <a:p>
              <a:pPr defTabSz="841375" eaLnBrk="0" hangingPunct="0">
                <a:lnSpc>
                  <a:spcPct val="80000"/>
                </a:lnSpc>
              </a:pPr>
              <a:r>
                <a:rPr lang="en-US"/>
                <a:t>    people </a:t>
              </a:r>
              <a:br>
                <a:rPr lang="en-US"/>
              </a:br>
              <a:r>
                <a:rPr lang="en-US"/>
                <a:t>    desire?</a:t>
              </a:r>
            </a:p>
          </p:txBody>
        </p:sp>
        <p:sp>
          <p:nvSpPr>
            <p:cNvPr id="12" name="Text Box 6"/>
            <p:cNvSpPr txBox="1">
              <a:spLocks noChangeArrowheads="1"/>
            </p:cNvSpPr>
            <p:nvPr/>
          </p:nvSpPr>
          <p:spPr bwMode="auto">
            <a:xfrm>
              <a:off x="8650494" y="1893888"/>
              <a:ext cx="1460500" cy="478465"/>
            </a:xfrm>
            <a:prstGeom prst="rect">
              <a:avLst/>
            </a:prstGeom>
            <a:noFill/>
            <a:ln w="25400" algn="ctr">
              <a:noFill/>
              <a:miter lim="800000"/>
              <a:headEnd/>
              <a:tailEnd/>
            </a:ln>
          </p:spPr>
          <p:txBody>
            <a:bodyPr lIns="44450" tIns="17463" rIns="44450" bIns="17463">
              <a:spAutoFit/>
            </a:bodyPr>
            <a:lstStyle/>
            <a:p>
              <a:pPr algn="ctr" defTabSz="841375" eaLnBrk="0" hangingPunct="0">
                <a:lnSpc>
                  <a:spcPct val="80000"/>
                </a:lnSpc>
              </a:pPr>
              <a:r>
                <a:rPr lang="en-US"/>
                <a:t>3. What can  </a:t>
              </a:r>
            </a:p>
            <a:p>
              <a:pPr algn="ctr" defTabSz="841375" eaLnBrk="0" hangingPunct="0">
                <a:lnSpc>
                  <a:spcPct val="80000"/>
                </a:lnSpc>
              </a:pPr>
              <a:r>
                <a:rPr lang="en-US"/>
                <a:t>    we build?</a:t>
              </a:r>
            </a:p>
          </p:txBody>
        </p:sp>
        <p:sp>
          <p:nvSpPr>
            <p:cNvPr id="13" name="Text Box 7"/>
            <p:cNvSpPr txBox="1">
              <a:spLocks noChangeArrowheads="1"/>
            </p:cNvSpPr>
            <p:nvPr/>
          </p:nvSpPr>
          <p:spPr bwMode="auto">
            <a:xfrm>
              <a:off x="6994732" y="5103812"/>
              <a:ext cx="1655762" cy="700064"/>
            </a:xfrm>
            <a:prstGeom prst="rect">
              <a:avLst/>
            </a:prstGeom>
            <a:noFill/>
            <a:ln w="25400" algn="ctr">
              <a:noFill/>
              <a:miter lim="800000"/>
              <a:headEnd/>
              <a:tailEnd/>
            </a:ln>
          </p:spPr>
          <p:txBody>
            <a:bodyPr lIns="44450" tIns="17463" rIns="44450" bIns="17463">
              <a:spAutoFit/>
            </a:bodyPr>
            <a:lstStyle/>
            <a:p>
              <a:pPr algn="ctr" defTabSz="841375" eaLnBrk="0" hangingPunct="0">
                <a:lnSpc>
                  <a:spcPct val="80000"/>
                </a:lnSpc>
              </a:pPr>
              <a:r>
                <a:rPr lang="en-US">
                  <a:solidFill>
                    <a:schemeClr val="bg1"/>
                  </a:solidFill>
                </a:rPr>
                <a:t>2. What will </a:t>
              </a:r>
            </a:p>
            <a:p>
              <a:pPr algn="ctr" defTabSz="841375" eaLnBrk="0" hangingPunct="0">
                <a:lnSpc>
                  <a:spcPct val="80000"/>
                </a:lnSpc>
              </a:pPr>
              <a:r>
                <a:rPr lang="en-US">
                  <a:solidFill>
                    <a:schemeClr val="bg1"/>
                  </a:solidFill>
                </a:rPr>
                <a:t>    sustain a       </a:t>
              </a:r>
            </a:p>
            <a:p>
              <a:pPr algn="ctr" defTabSz="841375" eaLnBrk="0" hangingPunct="0">
                <a:lnSpc>
                  <a:spcPct val="80000"/>
                </a:lnSpc>
              </a:pPr>
              <a:r>
                <a:rPr lang="en-US">
                  <a:solidFill>
                    <a:schemeClr val="bg1"/>
                  </a:solidFill>
                </a:rPr>
                <a:t>      business?</a:t>
              </a:r>
            </a:p>
          </p:txBody>
        </p:sp>
        <p:sp>
          <p:nvSpPr>
            <p:cNvPr id="14" name="Text Box 8"/>
            <p:cNvSpPr txBox="1">
              <a:spLocks noChangeArrowheads="1"/>
            </p:cNvSpPr>
            <p:nvPr/>
          </p:nvSpPr>
          <p:spPr bwMode="auto">
            <a:xfrm>
              <a:off x="7066170" y="2727326"/>
              <a:ext cx="1546225" cy="1143263"/>
            </a:xfrm>
            <a:prstGeom prst="rect">
              <a:avLst/>
            </a:prstGeom>
            <a:noFill/>
            <a:ln w="25400" algn="ctr">
              <a:noFill/>
              <a:miter lim="800000"/>
              <a:headEnd/>
              <a:tailEnd/>
            </a:ln>
          </p:spPr>
          <p:txBody>
            <a:bodyPr lIns="44450" tIns="17463" rIns="44450" bIns="17463">
              <a:spAutoFit/>
            </a:bodyPr>
            <a:lstStyle/>
            <a:p>
              <a:pPr algn="ctr" defTabSz="841375" eaLnBrk="0" hangingPunct="0">
                <a:lnSpc>
                  <a:spcPct val="80000"/>
                </a:lnSpc>
              </a:pPr>
              <a:r>
                <a:rPr lang="en-US" dirty="0"/>
                <a:t>Objective:</a:t>
              </a:r>
              <a:br>
                <a:rPr lang="en-US" dirty="0"/>
              </a:br>
              <a:r>
                <a:rPr lang="en-US" dirty="0"/>
                <a:t>a product that is desirable and viable and buildable</a:t>
              </a:r>
            </a:p>
          </p:txBody>
        </p:sp>
      </p:grpSp>
      <p:sp>
        <p:nvSpPr>
          <p:cNvPr id="2" name="Titel 1"/>
          <p:cNvSpPr>
            <a:spLocks noGrp="1"/>
          </p:cNvSpPr>
          <p:nvPr>
            <p:ph type="title"/>
          </p:nvPr>
        </p:nvSpPr>
        <p:spPr/>
        <p:txBody>
          <a:bodyPr/>
          <a:lstStyle/>
          <a:p>
            <a:r>
              <a:rPr lang="en-US" dirty="0" smtClean="0"/>
              <a:t>The Bigger Picture</a:t>
            </a:r>
            <a:br>
              <a:rPr lang="en-US" dirty="0" smtClean="0"/>
            </a:br>
            <a:r>
              <a:rPr lang="en-US" dirty="0" smtClean="0"/>
              <a:t>Building </a:t>
            </a:r>
            <a:r>
              <a:rPr lang="en-US" dirty="0"/>
              <a:t>Successful Digital Products</a:t>
            </a:r>
            <a:endParaRPr lang="de-DE" dirty="0"/>
          </a:p>
        </p:txBody>
      </p:sp>
      <p:sp>
        <p:nvSpPr>
          <p:cNvPr id="3" name="Textplatzhalter 2"/>
          <p:cNvSpPr>
            <a:spLocks noGrp="1"/>
          </p:cNvSpPr>
          <p:nvPr>
            <p:ph type="body" sz="quarter" idx="13"/>
          </p:nvPr>
        </p:nvSpPr>
        <p:spPr>
          <a:xfrm>
            <a:off x="695324" y="1988500"/>
            <a:ext cx="3622537" cy="4140837"/>
          </a:xfrm>
        </p:spPr>
        <p:txBody>
          <a:bodyPr/>
          <a:lstStyle/>
          <a:p>
            <a:pPr>
              <a:lnSpc>
                <a:spcPct val="80000"/>
              </a:lnSpc>
            </a:pPr>
            <a:r>
              <a:rPr lang="en-US" sz="2000" dirty="0" smtClean="0"/>
              <a:t>Tension</a:t>
            </a:r>
            <a:endParaRPr lang="en-US" sz="2000" dirty="0"/>
          </a:p>
          <a:p>
            <a:pPr lvl="1">
              <a:lnSpc>
                <a:spcPct val="80000"/>
              </a:lnSpc>
            </a:pPr>
            <a:r>
              <a:rPr lang="en-US" sz="1800" dirty="0"/>
              <a:t>different objectives</a:t>
            </a:r>
          </a:p>
          <a:p>
            <a:pPr lvl="1">
              <a:lnSpc>
                <a:spcPct val="80000"/>
              </a:lnSpc>
            </a:pPr>
            <a:r>
              <a:rPr lang="en-US" sz="1800" dirty="0"/>
              <a:t>different design goals</a:t>
            </a:r>
          </a:p>
          <a:p>
            <a:pPr>
              <a:lnSpc>
                <a:spcPct val="80000"/>
              </a:lnSpc>
            </a:pPr>
            <a:r>
              <a:rPr lang="en-US" sz="2000" dirty="0" smtClean="0"/>
              <a:t>Context of a product </a:t>
            </a:r>
            <a:br>
              <a:rPr lang="en-US" sz="2000" dirty="0" smtClean="0"/>
            </a:br>
            <a:r>
              <a:rPr lang="en-US" sz="2000" dirty="0" smtClean="0"/>
              <a:t>design</a:t>
            </a:r>
            <a:endParaRPr lang="en-US" sz="2000" dirty="0"/>
          </a:p>
          <a:p>
            <a:endParaRPr lang="de-DE" dirty="0"/>
          </a:p>
        </p:txBody>
      </p:sp>
      <p:sp>
        <p:nvSpPr>
          <p:cNvPr id="4" name="Textplatzhalter 3"/>
          <p:cNvSpPr>
            <a:spLocks noGrp="1"/>
          </p:cNvSpPr>
          <p:nvPr>
            <p:ph type="body" sz="quarter" idx="15"/>
          </p:nvPr>
        </p:nvSpPr>
        <p:spPr/>
        <p:txBody>
          <a:bodyPr/>
          <a:lstStyle/>
          <a:p>
            <a:r>
              <a:rPr lang="en-US" dirty="0" smtClean="0"/>
              <a:t>It is not only about what the </a:t>
            </a:r>
            <a:br>
              <a:rPr lang="en-US" dirty="0" smtClean="0"/>
            </a:br>
            <a:r>
              <a:rPr lang="en-US" dirty="0" smtClean="0"/>
              <a:t>users </a:t>
            </a:r>
            <a:r>
              <a:rPr lang="en-US" dirty="0"/>
              <a:t>want!</a:t>
            </a:r>
            <a:endParaRPr lang="de-DE" dirty="0"/>
          </a:p>
        </p:txBody>
      </p:sp>
      <p:sp>
        <p:nvSpPr>
          <p:cNvPr id="5" name="Textplatzhalter 4"/>
          <p:cNvSpPr>
            <a:spLocks noGrp="1"/>
          </p:cNvSpPr>
          <p:nvPr>
            <p:ph type="body" sz="quarter" idx="21"/>
          </p:nvPr>
        </p:nvSpPr>
        <p:spPr/>
        <p:txBody>
          <a:bodyPr/>
          <a:lstStyle/>
          <a:p>
            <a:r>
              <a:rPr lang="de-DE" dirty="0"/>
              <a:t>User </a:t>
            </a:r>
            <a:r>
              <a:rPr lang="de-DE" dirty="0" smtClean="0"/>
              <a:t>Needs</a:t>
            </a:r>
            <a:endParaRPr lang="de-DE" dirty="0"/>
          </a:p>
        </p:txBody>
      </p:sp>
      <p:sp>
        <p:nvSpPr>
          <p:cNvPr id="6" name="Fußzeilenplatzhalter 5"/>
          <p:cNvSpPr>
            <a:spLocks noGrp="1"/>
          </p:cNvSpPr>
          <p:nvPr>
            <p:ph type="ftr" sz="quarter" idx="23"/>
          </p:nvPr>
        </p:nvSpPr>
        <p:spPr/>
        <p:txBody>
          <a:bodyPr/>
          <a:lstStyle/>
          <a:p>
            <a:r>
              <a:rPr lang="de-DE" dirty="0" smtClean="0"/>
              <a:t>Albrecht Schmidt</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18</a:t>
            </a:fld>
            <a:endParaRPr lang="de-DE" dirty="0"/>
          </a:p>
        </p:txBody>
      </p:sp>
      <p:sp>
        <p:nvSpPr>
          <p:cNvPr id="15" name="Text Box 9"/>
          <p:cNvSpPr txBox="1">
            <a:spLocks noChangeArrowheads="1"/>
          </p:cNvSpPr>
          <p:nvPr/>
        </p:nvSpPr>
        <p:spPr bwMode="auto">
          <a:xfrm>
            <a:off x="695324" y="5713722"/>
            <a:ext cx="4838217" cy="461665"/>
          </a:xfrm>
          <a:prstGeom prst="rect">
            <a:avLst/>
          </a:prstGeom>
          <a:noFill/>
          <a:ln w="9525">
            <a:noFill/>
            <a:miter lim="800000"/>
            <a:headEnd/>
            <a:tailEnd/>
          </a:ln>
        </p:spPr>
        <p:txBody>
          <a:bodyPr wrap="square">
            <a:spAutoFit/>
          </a:bodyPr>
          <a:lstStyle/>
          <a:p>
            <a:r>
              <a:rPr lang="en-US" sz="1200" i="1" dirty="0">
                <a:solidFill>
                  <a:schemeClr val="bg1">
                    <a:lumMod val="50000"/>
                  </a:schemeClr>
                </a:solidFill>
              </a:rPr>
              <a:t>Cooper, Alan, Robert </a:t>
            </a:r>
            <a:r>
              <a:rPr lang="en-US" sz="1200" i="1" dirty="0" err="1">
                <a:solidFill>
                  <a:schemeClr val="bg1">
                    <a:lumMod val="50000"/>
                  </a:schemeClr>
                </a:solidFill>
              </a:rPr>
              <a:t>Reimann</a:t>
            </a:r>
            <a:r>
              <a:rPr lang="en-US" sz="1200" i="1" dirty="0">
                <a:solidFill>
                  <a:schemeClr val="bg1">
                    <a:lumMod val="50000"/>
                  </a:schemeClr>
                </a:solidFill>
              </a:rPr>
              <a:t>, and Hugh </a:t>
            </a:r>
            <a:r>
              <a:rPr lang="en-US" sz="1200" i="1" dirty="0" err="1">
                <a:solidFill>
                  <a:schemeClr val="bg1">
                    <a:lumMod val="50000"/>
                  </a:schemeClr>
                </a:solidFill>
              </a:rPr>
              <a:t>Dubberly</a:t>
            </a:r>
            <a:r>
              <a:rPr lang="en-US" sz="1200" i="1" dirty="0">
                <a:solidFill>
                  <a:schemeClr val="bg1">
                    <a:lumMod val="50000"/>
                  </a:schemeClr>
                </a:solidFill>
              </a:rPr>
              <a:t>. About face 2.0: The essentials of interaction design. John Wiley &amp; Sons, Inc., 2003.</a:t>
            </a:r>
          </a:p>
        </p:txBody>
      </p:sp>
    </p:spTree>
    <p:extLst>
      <p:ext uri="{BB962C8B-B14F-4D97-AF65-F5344CB8AC3E}">
        <p14:creationId xmlns:p14="http://schemas.microsoft.com/office/powerpoint/2010/main" val="1689255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Summary</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a:bodyPr>
          <a:lstStyle/>
          <a:p>
            <a:r>
              <a:rPr lang="en-US" dirty="0" smtClean="0"/>
              <a:t>Asking the user is not sufficient to reveal user needs.</a:t>
            </a:r>
          </a:p>
          <a:p>
            <a:r>
              <a:rPr lang="en-US" dirty="0" smtClean="0"/>
              <a:t>Humans have a basic set of needs.</a:t>
            </a:r>
          </a:p>
          <a:p>
            <a:r>
              <a:rPr lang="en-US" dirty="0" smtClean="0"/>
              <a:t>Maslow states a hierarchy of needs (</a:t>
            </a:r>
            <a:r>
              <a:rPr lang="en-US" sz="2000" dirty="0" smtClean="0"/>
              <a:t>physiological needs, safety needs, love needs, esteem </a:t>
            </a:r>
            <a:r>
              <a:rPr lang="en-US" sz="2000" dirty="0"/>
              <a:t>needs, Need for </a:t>
            </a:r>
            <a:r>
              <a:rPr lang="en-US" sz="2000" dirty="0" smtClean="0"/>
              <a:t>Self-Actualization).</a:t>
            </a:r>
            <a:endParaRPr lang="en-US" sz="2000" dirty="0"/>
          </a:p>
          <a:p>
            <a:r>
              <a:rPr lang="en-US" dirty="0" smtClean="0"/>
              <a:t>The task-artifact cycle describes how</a:t>
            </a:r>
            <a:r>
              <a:rPr lang="en-US" sz="2000" dirty="0" smtClean="0"/>
              <a:t> </a:t>
            </a:r>
            <a:r>
              <a:rPr lang="en-US" sz="2000" dirty="0"/>
              <a:t>humans use the technologies </a:t>
            </a:r>
            <a:r>
              <a:rPr lang="en-US" sz="2000" dirty="0" smtClean="0"/>
              <a:t>changes needs.</a:t>
            </a:r>
            <a:endParaRPr lang="en-US" dirty="0" smtClean="0"/>
          </a:p>
          <a:p>
            <a:r>
              <a:rPr lang="en-US" dirty="0" smtClean="0"/>
              <a:t>In real world scenarios it is likely that user needs are conflicting.</a:t>
            </a:r>
          </a:p>
          <a:p>
            <a:r>
              <a:rPr lang="en-US" dirty="0" smtClean="0"/>
              <a:t>Understanding user needs is essential, but this is not sufficient to create a successful product.</a:t>
            </a:r>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19</a:t>
            </a:fld>
            <a:endParaRPr lang="de-DE" dirty="0"/>
          </a:p>
        </p:txBody>
      </p:sp>
    </p:spTree>
    <p:extLst>
      <p:ext uri="{BB962C8B-B14F-4D97-AF65-F5344CB8AC3E}">
        <p14:creationId xmlns:p14="http://schemas.microsoft.com/office/powerpoint/2010/main" val="3089274615"/>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dirty="0"/>
              <a:t>Learning Goals</a:t>
            </a:r>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a:bodyPr>
          <a:lstStyle/>
          <a:p>
            <a:pPr marL="342900" indent="-342900"/>
            <a:r>
              <a:rPr lang="en-US" sz="2400" dirty="0" smtClean="0"/>
              <a:t>Understand</a:t>
            </a:r>
            <a:r>
              <a:rPr lang="en-US" sz="2400" dirty="0"/>
              <a:t> </a:t>
            </a:r>
            <a:r>
              <a:rPr lang="en-US" sz="2400" dirty="0" smtClean="0"/>
              <a:t>…</a:t>
            </a:r>
          </a:p>
          <a:p>
            <a:pPr marL="595313" lvl="1" indent="-342900"/>
            <a:r>
              <a:rPr lang="en-US" sz="2200" dirty="0" smtClean="0"/>
              <a:t>the complexity of user needs and the challenges to uncover them. </a:t>
            </a:r>
          </a:p>
          <a:p>
            <a:pPr marL="595313" lvl="1" indent="-342900"/>
            <a:r>
              <a:rPr lang="en-US" sz="2200" dirty="0" smtClean="0"/>
              <a:t>the relationship between user needs and technologies available.</a:t>
            </a:r>
          </a:p>
          <a:p>
            <a:pPr marL="595313" lvl="1" indent="-342900"/>
            <a:r>
              <a:rPr lang="en-US" sz="2200" dirty="0" smtClean="0"/>
              <a:t>how human needs impact the technologies we develop and how technologies influence needs</a:t>
            </a:r>
            <a:endParaRPr lang="en-US" sz="2200" dirty="0"/>
          </a:p>
          <a:p>
            <a:pPr marL="342900" indent="-342900"/>
            <a:r>
              <a:rPr lang="en-US" sz="2400" dirty="0"/>
              <a:t>Be able to </a:t>
            </a:r>
            <a:r>
              <a:rPr lang="en-US" sz="2400" dirty="0" smtClean="0"/>
              <a:t>explain …</a:t>
            </a:r>
          </a:p>
          <a:p>
            <a:pPr marL="595313" lvl="1" indent="-342900"/>
            <a:r>
              <a:rPr lang="en-US" sz="2200" dirty="0" smtClean="0"/>
              <a:t>the basics of Maslow’s theory of motivation </a:t>
            </a:r>
          </a:p>
          <a:p>
            <a:pPr marL="595313" lvl="1" indent="-342900"/>
            <a:r>
              <a:rPr lang="en-US" sz="2200" dirty="0" smtClean="0"/>
              <a:t>the concept of the task-artifact cycle and give examples</a:t>
            </a:r>
          </a:p>
          <a:p>
            <a:pPr marL="342900" indent="-342900"/>
            <a:endParaRPr lang="en-US" sz="2400"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2</a:t>
            </a:fld>
            <a:endParaRPr lang="de-DE" dirty="0"/>
          </a:p>
        </p:txBody>
      </p:sp>
    </p:spTree>
    <p:extLst>
      <p:ext uri="{BB962C8B-B14F-4D97-AF65-F5344CB8AC3E}">
        <p14:creationId xmlns:p14="http://schemas.microsoft.com/office/powerpoint/2010/main" val="2598684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Did you understand this block?</a:t>
            </a:r>
            <a:endParaRPr lang="en-US"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p:txBody>
          <a:bodyPr>
            <a:normAutofit/>
          </a:bodyPr>
          <a:lstStyle/>
          <a:p>
            <a:r>
              <a:rPr lang="en-US" dirty="0"/>
              <a:t>Sketch the </a:t>
            </a:r>
            <a:r>
              <a:rPr lang="en-US" dirty="0" smtClean="0"/>
              <a:t>task-artifact cycle </a:t>
            </a:r>
            <a:r>
              <a:rPr lang="en-US" dirty="0"/>
              <a:t>according to Carroll et al.</a:t>
            </a:r>
          </a:p>
          <a:p>
            <a:r>
              <a:rPr lang="en-US" dirty="0"/>
              <a:t>How does this insight impact methods in human computer interaction?</a:t>
            </a:r>
          </a:p>
          <a:p>
            <a:r>
              <a:rPr lang="en-US" dirty="0"/>
              <a:t>Give one real example that is explained by the </a:t>
            </a:r>
            <a:r>
              <a:rPr lang="en-US" dirty="0" smtClean="0"/>
              <a:t>task-artifact-Cycle</a:t>
            </a:r>
            <a:r>
              <a:rPr lang="en-US" dirty="0"/>
              <a:t>. </a:t>
            </a:r>
            <a:endParaRPr lang="en-US" dirty="0" smtClean="0"/>
          </a:p>
          <a:p>
            <a:r>
              <a:rPr lang="en-US" dirty="0"/>
              <a:t>Name the levels in Maslow</a:t>
            </a:r>
            <a:r>
              <a:rPr lang="en-US" altLang="en-US" dirty="0"/>
              <a:t>’</a:t>
            </a:r>
            <a:r>
              <a:rPr lang="en-US" dirty="0"/>
              <a:t>s hierarchy of </a:t>
            </a:r>
            <a:r>
              <a:rPr lang="en-US" dirty="0" smtClean="0"/>
              <a:t>human needs.</a:t>
            </a:r>
            <a:endParaRPr lang="en-US" dirty="0"/>
          </a:p>
          <a:p>
            <a:r>
              <a:rPr lang="en-US" dirty="0"/>
              <a:t>Relate </a:t>
            </a:r>
            <a:r>
              <a:rPr lang="en-US" dirty="0" smtClean="0"/>
              <a:t>3 widely use software </a:t>
            </a:r>
            <a:r>
              <a:rPr lang="en-US" dirty="0"/>
              <a:t>products or web services to specific levels and explain this in one sentence </a:t>
            </a:r>
            <a:r>
              <a:rPr lang="en-US" dirty="0" smtClean="0"/>
              <a:t>each.</a:t>
            </a:r>
          </a:p>
          <a:p>
            <a:r>
              <a:rPr lang="en-US" dirty="0" smtClean="0"/>
              <a:t>How do user needs fit into Alan Cooper’s concept for “Building </a:t>
            </a:r>
            <a:r>
              <a:rPr lang="en-US" dirty="0"/>
              <a:t>Successful Digital </a:t>
            </a:r>
            <a:r>
              <a:rPr lang="en-US" dirty="0" smtClean="0"/>
              <a:t>Products”.</a:t>
            </a:r>
            <a:endParaRPr lang="en-US" dirty="0"/>
          </a:p>
          <a:p>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Can you answer these questions?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20</a:t>
            </a:fld>
            <a:endParaRPr lang="de-DE" dirty="0"/>
          </a:p>
        </p:txBody>
      </p:sp>
      <p:pic>
        <p:nvPicPr>
          <p:cNvPr id="8" name="Grafik 14">
            <a:extLst>
              <a:ext uri="{FF2B5EF4-FFF2-40B4-BE49-F238E27FC236}">
                <a16:creationId xmlns:a16="http://schemas.microsoft.com/office/drawing/2014/main" id="{BA18BD1D-9A86-4B9F-9E6D-85A142FED8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67534" y="189706"/>
            <a:ext cx="1148241" cy="1150938"/>
          </a:xfrm>
          <a:prstGeom prst="rect">
            <a:avLst/>
          </a:prstGeom>
        </p:spPr>
      </p:pic>
    </p:spTree>
    <p:extLst>
      <p:ext uri="{BB962C8B-B14F-4D97-AF65-F5344CB8AC3E}">
        <p14:creationId xmlns:p14="http://schemas.microsoft.com/office/powerpoint/2010/main" val="2799985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References</a:t>
            </a:r>
            <a:endParaRPr lang="de-DE" dirty="0"/>
          </a:p>
        </p:txBody>
      </p:sp>
      <p:sp>
        <p:nvSpPr>
          <p:cNvPr id="3"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695324" y="1592264"/>
            <a:ext cx="7956551" cy="4928852"/>
          </a:xfrm>
        </p:spPr>
        <p:txBody>
          <a:bodyPr>
            <a:normAutofit fontScale="92500" lnSpcReduction="10000"/>
          </a:bodyPr>
          <a:lstStyle/>
          <a:p>
            <a:r>
              <a:rPr lang="en-US" sz="2400" dirty="0">
                <a:solidFill>
                  <a:srgbClr val="333333"/>
                </a:solidFill>
              </a:rPr>
              <a:t>Maslow, A. H. (1943</a:t>
            </a:r>
            <a:r>
              <a:rPr lang="en-US" sz="2400" dirty="0" smtClean="0">
                <a:solidFill>
                  <a:srgbClr val="333333"/>
                </a:solidFill>
              </a:rPr>
              <a:t>): </a:t>
            </a:r>
            <a:r>
              <a:rPr lang="en-US" sz="2400" dirty="0">
                <a:solidFill>
                  <a:srgbClr val="333333"/>
                </a:solidFill>
              </a:rPr>
              <a:t>A theory of human motivation. </a:t>
            </a:r>
            <a:r>
              <a:rPr lang="en-US" sz="2400" dirty="0" smtClean="0">
                <a:solidFill>
                  <a:srgbClr val="333333"/>
                </a:solidFill>
              </a:rPr>
              <a:t/>
            </a:r>
            <a:br>
              <a:rPr lang="en-US" sz="2400" dirty="0" smtClean="0">
                <a:solidFill>
                  <a:srgbClr val="333333"/>
                </a:solidFill>
              </a:rPr>
            </a:br>
            <a:r>
              <a:rPr lang="en-US" sz="2400" i="1" dirty="0" smtClean="0">
                <a:solidFill>
                  <a:srgbClr val="333333"/>
                </a:solidFill>
              </a:rPr>
              <a:t>Psychological </a:t>
            </a:r>
            <a:r>
              <a:rPr lang="en-US" sz="2400" i="1" dirty="0">
                <a:solidFill>
                  <a:srgbClr val="333333"/>
                </a:solidFill>
              </a:rPr>
              <a:t>Review, 50</a:t>
            </a:r>
            <a:r>
              <a:rPr lang="en-US" sz="2400" dirty="0">
                <a:solidFill>
                  <a:srgbClr val="333333"/>
                </a:solidFill>
              </a:rPr>
              <a:t>(4), </a:t>
            </a:r>
            <a:r>
              <a:rPr lang="en-US" sz="2400" dirty="0" smtClean="0">
                <a:solidFill>
                  <a:srgbClr val="333333"/>
                </a:solidFill>
              </a:rPr>
              <a:t>370-396.</a:t>
            </a:r>
            <a:br>
              <a:rPr lang="en-US" sz="2400" dirty="0" smtClean="0">
                <a:solidFill>
                  <a:srgbClr val="333333"/>
                </a:solidFill>
              </a:rPr>
            </a:br>
            <a:r>
              <a:rPr lang="en-US" sz="1500" dirty="0" smtClean="0">
                <a:solidFill>
                  <a:srgbClr val="333333"/>
                </a:solidFill>
              </a:rPr>
              <a:t>https</a:t>
            </a:r>
            <a:r>
              <a:rPr lang="en-US" sz="1500" dirty="0">
                <a:solidFill>
                  <a:srgbClr val="333333"/>
                </a:solidFill>
              </a:rPr>
              <a:t>://doi.org/10.1037/h0054346</a:t>
            </a:r>
          </a:p>
          <a:p>
            <a:r>
              <a:rPr lang="de-DE" sz="2400" dirty="0" smtClean="0"/>
              <a:t>John M. Carroll. (1990): Infinite </a:t>
            </a:r>
            <a:r>
              <a:rPr lang="de-DE" sz="2400" dirty="0" err="1" smtClean="0"/>
              <a:t>detail</a:t>
            </a:r>
            <a:r>
              <a:rPr lang="de-DE" sz="2400" dirty="0" smtClean="0"/>
              <a:t> </a:t>
            </a:r>
            <a:r>
              <a:rPr lang="de-DE" sz="2400" dirty="0" err="1" smtClean="0"/>
              <a:t>and</a:t>
            </a:r>
            <a:r>
              <a:rPr lang="de-DE" sz="2400" dirty="0" smtClean="0"/>
              <a:t> </a:t>
            </a:r>
            <a:r>
              <a:rPr lang="de-DE" sz="2400" dirty="0" err="1" smtClean="0"/>
              <a:t>emulation</a:t>
            </a:r>
            <a:r>
              <a:rPr lang="de-DE" sz="2400" dirty="0" smtClean="0"/>
              <a:t> in an </a:t>
            </a:r>
            <a:r>
              <a:rPr lang="de-DE" sz="2400" dirty="0" err="1" smtClean="0"/>
              <a:t>ontologically</a:t>
            </a:r>
            <a:r>
              <a:rPr lang="de-DE" sz="2400" dirty="0" smtClean="0"/>
              <a:t> </a:t>
            </a:r>
            <a:r>
              <a:rPr lang="de-DE" sz="2400" dirty="0" err="1" smtClean="0"/>
              <a:t>minimized</a:t>
            </a:r>
            <a:r>
              <a:rPr lang="de-DE" sz="2400" dirty="0" smtClean="0"/>
              <a:t> HCI. In </a:t>
            </a:r>
            <a:r>
              <a:rPr lang="de-DE" sz="2400" dirty="0" err="1" smtClean="0"/>
              <a:t>Proceedings</a:t>
            </a:r>
            <a:r>
              <a:rPr lang="de-DE" sz="2400" dirty="0" smtClean="0"/>
              <a:t> </a:t>
            </a:r>
            <a:r>
              <a:rPr lang="de-DE" sz="2400" dirty="0" err="1" smtClean="0"/>
              <a:t>of</a:t>
            </a:r>
            <a:r>
              <a:rPr lang="de-DE" sz="2400" dirty="0" smtClean="0"/>
              <a:t> </a:t>
            </a:r>
            <a:r>
              <a:rPr lang="de-DE" sz="2400" dirty="0" err="1" smtClean="0"/>
              <a:t>the</a:t>
            </a:r>
            <a:r>
              <a:rPr lang="de-DE" sz="2400" dirty="0" smtClean="0"/>
              <a:t> SIGCHI Conference on Human </a:t>
            </a:r>
            <a:r>
              <a:rPr lang="de-DE" sz="2400" dirty="0" err="1" smtClean="0"/>
              <a:t>Factors</a:t>
            </a:r>
            <a:r>
              <a:rPr lang="de-DE" sz="2400" dirty="0" smtClean="0"/>
              <a:t> in Computing Systems (CHI ’90). </a:t>
            </a:r>
            <a:r>
              <a:rPr lang="de-DE" sz="2400" dirty="0" err="1" smtClean="0"/>
              <a:t>Association</a:t>
            </a:r>
            <a:r>
              <a:rPr lang="de-DE" sz="2400" dirty="0" smtClean="0"/>
              <a:t> </a:t>
            </a:r>
            <a:r>
              <a:rPr lang="de-DE" sz="2400" dirty="0" err="1" smtClean="0"/>
              <a:t>for</a:t>
            </a:r>
            <a:r>
              <a:rPr lang="de-DE" sz="2400" dirty="0" smtClean="0"/>
              <a:t> Computing </a:t>
            </a:r>
            <a:r>
              <a:rPr lang="de-DE" sz="2400" dirty="0" err="1" smtClean="0"/>
              <a:t>Machinery</a:t>
            </a:r>
            <a:r>
              <a:rPr lang="de-DE" sz="2400" dirty="0" smtClean="0"/>
              <a:t>, New York, NY, USA, 321–328. </a:t>
            </a:r>
            <a:r>
              <a:rPr lang="de-DE" sz="1500" dirty="0" err="1" smtClean="0"/>
              <a:t>DOI:https</a:t>
            </a:r>
            <a:r>
              <a:rPr lang="de-DE" sz="1500" dirty="0" smtClean="0"/>
              <a:t>://doi.org/10.1145/97243.97303 </a:t>
            </a:r>
            <a:endParaRPr lang="de-DE" sz="2400" dirty="0" smtClean="0"/>
          </a:p>
          <a:p>
            <a:r>
              <a:rPr lang="de-DE" sz="2400" dirty="0" smtClean="0"/>
              <a:t>John </a:t>
            </a:r>
            <a:r>
              <a:rPr lang="de-DE" sz="2400" dirty="0"/>
              <a:t>M. Carroll.</a:t>
            </a:r>
            <a:r>
              <a:rPr lang="de-DE" sz="2400" dirty="0" smtClean="0"/>
              <a:t>(</a:t>
            </a:r>
            <a:r>
              <a:rPr lang="de-DE" sz="2400" dirty="0"/>
              <a:t>2013): Human Computer Interaction - </a:t>
            </a:r>
            <a:r>
              <a:rPr lang="de-DE" sz="2400" dirty="0" err="1"/>
              <a:t>brief</a:t>
            </a:r>
            <a:r>
              <a:rPr lang="de-DE" sz="2400" dirty="0"/>
              <a:t> </a:t>
            </a:r>
            <a:r>
              <a:rPr lang="de-DE" sz="2400" dirty="0" err="1"/>
              <a:t>intro</a:t>
            </a:r>
            <a:r>
              <a:rPr lang="de-DE" sz="2400" dirty="0"/>
              <a:t>. In: </a:t>
            </a:r>
            <a:r>
              <a:rPr lang="de-DE" sz="2400" dirty="0" err="1"/>
              <a:t>Soegaard</a:t>
            </a:r>
            <a:r>
              <a:rPr lang="de-DE" sz="2400" dirty="0"/>
              <a:t>, </a:t>
            </a:r>
            <a:r>
              <a:rPr lang="de-DE" sz="2400" dirty="0" err="1"/>
              <a:t>Mads</a:t>
            </a:r>
            <a:r>
              <a:rPr lang="de-DE" sz="2400" dirty="0"/>
              <a:t> </a:t>
            </a:r>
            <a:r>
              <a:rPr lang="de-DE" sz="2400" dirty="0" err="1"/>
              <a:t>and</a:t>
            </a:r>
            <a:r>
              <a:rPr lang="de-DE" sz="2400" dirty="0"/>
              <a:t> Dam, </a:t>
            </a:r>
            <a:r>
              <a:rPr lang="de-DE" sz="2400" dirty="0" err="1"/>
              <a:t>Rikke</a:t>
            </a:r>
            <a:r>
              <a:rPr lang="de-DE" sz="2400" dirty="0"/>
              <a:t> Friis (</a:t>
            </a:r>
            <a:r>
              <a:rPr lang="de-DE" sz="2400" dirty="0" err="1"/>
              <a:t>eds</a:t>
            </a:r>
            <a:r>
              <a:rPr lang="de-DE" sz="2400" dirty="0"/>
              <a:t>.). "The </a:t>
            </a:r>
            <a:r>
              <a:rPr lang="de-DE" sz="2400" dirty="0" err="1"/>
              <a:t>Encyclopedia</a:t>
            </a:r>
            <a:r>
              <a:rPr lang="de-DE" sz="2400" dirty="0"/>
              <a:t> </a:t>
            </a:r>
            <a:r>
              <a:rPr lang="de-DE" sz="2400" dirty="0" err="1"/>
              <a:t>of</a:t>
            </a:r>
            <a:r>
              <a:rPr lang="de-DE" sz="2400" dirty="0"/>
              <a:t> Human-Computer Interaction, 2nd Ed.". </a:t>
            </a:r>
            <a:r>
              <a:rPr lang="de-DE" sz="2400" dirty="0" err="1"/>
              <a:t>Aarhus</a:t>
            </a:r>
            <a:r>
              <a:rPr lang="de-DE" sz="2400" dirty="0"/>
              <a:t>, </a:t>
            </a:r>
            <a:r>
              <a:rPr lang="de-DE" sz="2400" dirty="0" err="1"/>
              <a:t>Denmark</a:t>
            </a:r>
            <a:r>
              <a:rPr lang="de-DE" sz="2400" dirty="0"/>
              <a:t>: The Interaction Design </a:t>
            </a:r>
            <a:r>
              <a:rPr lang="de-DE" sz="2400" dirty="0" err="1"/>
              <a:t>Foundation</a:t>
            </a:r>
            <a:r>
              <a:rPr lang="de-DE" sz="2400" dirty="0"/>
              <a:t>. </a:t>
            </a:r>
            <a:r>
              <a:rPr lang="de-DE" sz="1500" dirty="0" smtClean="0"/>
              <a:t>http</a:t>
            </a:r>
            <a:r>
              <a:rPr lang="de-DE" sz="1500" dirty="0"/>
              <a:t>://www.interaction-design.org/encyclopedia/human_computer_interaction_hci.html</a:t>
            </a:r>
          </a:p>
          <a:p>
            <a:r>
              <a:rPr lang="en-US" sz="2400" dirty="0"/>
              <a:t>Alan Cooper, Robert </a:t>
            </a:r>
            <a:r>
              <a:rPr lang="en-US" sz="2400" dirty="0" err="1"/>
              <a:t>Reimann</a:t>
            </a:r>
            <a:r>
              <a:rPr lang="en-US" sz="2400" dirty="0"/>
              <a:t>, and Hugh </a:t>
            </a:r>
            <a:r>
              <a:rPr lang="en-US" sz="2400" dirty="0" err="1"/>
              <a:t>Dubberly</a:t>
            </a:r>
            <a:r>
              <a:rPr lang="en-US" sz="2400" dirty="0"/>
              <a:t> (2003): About face 2.0: The essentials of interaction design. John Wiley &amp; Sons, Inc.</a:t>
            </a:r>
            <a:endParaRPr lang="de-DE" sz="2400" dirty="0"/>
          </a:p>
          <a:p>
            <a:endParaRPr lang="de-DE" sz="2400" dirty="0" smtClean="0"/>
          </a:p>
          <a:p>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21</a:t>
            </a:fld>
            <a:endParaRPr lang="de-DE" dirty="0"/>
          </a:p>
        </p:txBody>
      </p:sp>
    </p:spTree>
    <p:extLst>
      <p:ext uri="{BB962C8B-B14F-4D97-AF65-F5344CB8AC3E}">
        <p14:creationId xmlns:p14="http://schemas.microsoft.com/office/powerpoint/2010/main" val="413498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License</a:t>
            </a:r>
            <a:endParaRPr lang="en-US" dirty="0"/>
          </a:p>
        </p:txBody>
      </p:sp>
      <p:sp>
        <p:nvSpPr>
          <p:cNvPr id="3" name="Fußzeilenplatzhalter 2"/>
          <p:cNvSpPr>
            <a:spLocks noGrp="1"/>
          </p:cNvSpPr>
          <p:nvPr>
            <p:ph type="ftr" sz="quarter" idx="11"/>
          </p:nvPr>
        </p:nvSpPr>
        <p:spPr/>
        <p:txBody>
          <a:bodyPr/>
          <a:lstStyle/>
          <a:p>
            <a:r>
              <a:rPr lang="de-DE" dirty="0" smtClean="0"/>
              <a:t>Albrecht Schmidt</a:t>
            </a:r>
            <a:endParaRPr lang="de-DE" dirty="0"/>
          </a:p>
        </p:txBody>
      </p:sp>
      <p:sp>
        <p:nvSpPr>
          <p:cNvPr id="4" name="Foliennummernplatzhalter 3"/>
          <p:cNvSpPr>
            <a:spLocks noGrp="1"/>
          </p:cNvSpPr>
          <p:nvPr>
            <p:ph type="sldNum" sz="quarter" idx="12"/>
          </p:nvPr>
        </p:nvSpPr>
        <p:spPr/>
        <p:txBody>
          <a:bodyPr/>
          <a:lstStyle/>
          <a:p>
            <a:fld id="{C564DEAC-083F-4EA1-9D67-84BB3A537A3E}" type="slidenum">
              <a:rPr lang="de-DE" smtClean="0"/>
              <a:pPr/>
              <a:t>22</a:t>
            </a:fld>
            <a:endParaRPr lang="de-DE" dirty="0"/>
          </a:p>
        </p:txBody>
      </p:sp>
      <p:sp>
        <p:nvSpPr>
          <p:cNvPr id="6" name="Rechteck 5"/>
          <p:cNvSpPr/>
          <p:nvPr/>
        </p:nvSpPr>
        <p:spPr>
          <a:xfrm>
            <a:off x="695325" y="67112"/>
            <a:ext cx="10881482" cy="1477328"/>
          </a:xfrm>
          <a:prstGeom prst="rect">
            <a:avLst/>
          </a:prstGeom>
        </p:spPr>
        <p:txBody>
          <a:bodyPr wrap="square" lIns="0" rIns="0">
            <a:spAutoFit/>
          </a:bodyPr>
          <a:lstStyle/>
          <a:p>
            <a:pPr>
              <a:lnSpc>
                <a:spcPct val="150000"/>
              </a:lnSpc>
            </a:pPr>
            <a:r>
              <a:rPr lang="en-US" sz="2000" dirty="0"/>
              <a:t>This file is licensed under the Creative Commons Attribution-Share Alike 4.0 </a:t>
            </a:r>
            <a:r>
              <a:rPr lang="en-US" sz="2000" dirty="0" smtClean="0"/>
              <a:t>(CC BY-SA) license:</a:t>
            </a:r>
          </a:p>
          <a:p>
            <a:pPr>
              <a:lnSpc>
                <a:spcPct val="150000"/>
              </a:lnSpc>
            </a:pPr>
            <a:r>
              <a:rPr lang="en-US" sz="2000" dirty="0" smtClean="0"/>
              <a:t>https://creativecommons.org/licenses/by-sa/4.0</a:t>
            </a:r>
          </a:p>
          <a:p>
            <a:pPr>
              <a:lnSpc>
                <a:spcPct val="150000"/>
              </a:lnSpc>
            </a:pPr>
            <a:r>
              <a:rPr lang="en-US" sz="2000" dirty="0" smtClean="0"/>
              <a:t>Attribution: Albrecht Schmidt</a:t>
            </a:r>
            <a:endParaRPr lang="en-US" sz="2000" dirty="0"/>
          </a:p>
        </p:txBody>
      </p:sp>
      <p:sp>
        <p:nvSpPr>
          <p:cNvPr id="7" name="Rechteck 6"/>
          <p:cNvSpPr/>
          <p:nvPr/>
        </p:nvSpPr>
        <p:spPr>
          <a:xfrm>
            <a:off x="695325" y="5830855"/>
            <a:ext cx="4879541" cy="400110"/>
          </a:xfrm>
          <a:prstGeom prst="rect">
            <a:avLst/>
          </a:prstGeom>
        </p:spPr>
        <p:txBody>
          <a:bodyPr wrap="none" lIns="0" rIns="0">
            <a:spAutoFit/>
          </a:bodyPr>
          <a:lstStyle/>
          <a:p>
            <a:r>
              <a:rPr lang="en-US" sz="2000" dirty="0" smtClean="0"/>
              <a:t>For more content see: https</a:t>
            </a:r>
            <a:r>
              <a:rPr lang="en-US" sz="2000" dirty="0"/>
              <a:t>://</a:t>
            </a:r>
            <a:r>
              <a:rPr lang="en-US" sz="2000" dirty="0" smtClean="0"/>
              <a:t>hci-lecture.de</a:t>
            </a:r>
            <a:endParaRPr lang="en-US" sz="2000" dirty="0"/>
          </a:p>
        </p:txBody>
      </p:sp>
      <p:pic>
        <p:nvPicPr>
          <p:cNvPr id="9" name="Picture 2" descr="https://upload.wikimedia.org/wikipedia/commons/thumb/5/57/CC-BY-SA_icon_white.svg/800px-CC-BY-SA_icon_white.svg.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5328" y="6299798"/>
            <a:ext cx="1399149" cy="49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33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dirty="0" smtClean="0"/>
              <a:t>User Needs</a:t>
            </a:r>
            <a:endParaRPr lang="de-DE"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Ask the (potential) users?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3</a:t>
            </a:fld>
            <a:endParaRPr lang="de-DE" dirty="0"/>
          </a:p>
        </p:txBody>
      </p:sp>
    </p:spTree>
    <p:extLst>
      <p:ext uri="{BB962C8B-B14F-4D97-AF65-F5344CB8AC3E}">
        <p14:creationId xmlns:p14="http://schemas.microsoft.com/office/powerpoint/2010/main" val="3169902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dirty="0"/>
              <a:t>User Needs- Homer Simpson</a:t>
            </a:r>
            <a:endParaRPr lang="de-DE"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Ask the (potential) users?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4</a:t>
            </a:fld>
            <a:endParaRPr lang="de-DE" dirty="0"/>
          </a:p>
        </p:txBody>
      </p:sp>
      <p:sp>
        <p:nvSpPr>
          <p:cNvPr id="8" name="Rechteck 7"/>
          <p:cNvSpPr/>
          <p:nvPr/>
        </p:nvSpPr>
        <p:spPr>
          <a:xfrm>
            <a:off x="946583" y="3935477"/>
            <a:ext cx="3595408" cy="461665"/>
          </a:xfrm>
          <a:prstGeom prst="rect">
            <a:avLst/>
          </a:prstGeom>
        </p:spPr>
        <p:txBody>
          <a:bodyPr wrap="none">
            <a:spAutoFit/>
          </a:bodyPr>
          <a:lstStyle/>
          <a:p>
            <a:r>
              <a:rPr lang="en-US" sz="1200" dirty="0" smtClean="0"/>
              <a:t>Show (about 20 sec)</a:t>
            </a:r>
          </a:p>
          <a:p>
            <a:r>
              <a:rPr lang="en-US" sz="1200" dirty="0" smtClean="0"/>
              <a:t>https</a:t>
            </a:r>
            <a:r>
              <a:rPr lang="en-US" sz="1200" dirty="0"/>
              <a:t>://www.youtube.com/watch?v=Pw9gaEiQAxY</a:t>
            </a:r>
          </a:p>
        </p:txBody>
      </p:sp>
    </p:spTree>
    <p:extLst>
      <p:ext uri="{BB962C8B-B14F-4D97-AF65-F5344CB8AC3E}">
        <p14:creationId xmlns:p14="http://schemas.microsoft.com/office/powerpoint/2010/main" val="65016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dirty="0" smtClean="0"/>
              <a:t>User Needs</a:t>
            </a:r>
            <a:endParaRPr lang="de-DE"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Ask the (potential) users?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5</a:t>
            </a:fld>
            <a:endParaRPr lang="de-DE" dirty="0"/>
          </a:p>
        </p:txBody>
      </p:sp>
      <p:grpSp>
        <p:nvGrpSpPr>
          <p:cNvPr id="8" name="Gruppieren 7"/>
          <p:cNvGrpSpPr/>
          <p:nvPr/>
        </p:nvGrpSpPr>
        <p:grpSpPr>
          <a:xfrm>
            <a:off x="695325" y="1592264"/>
            <a:ext cx="4410572" cy="4361292"/>
            <a:chOff x="6446589" y="1144491"/>
            <a:chExt cx="4410572" cy="4361292"/>
          </a:xfrm>
        </p:grpSpPr>
        <p:pic>
          <p:nvPicPr>
            <p:cNvPr id="9" name="Grafik 8"/>
            <p:cNvPicPr>
              <a:picLocks noChangeAspect="1"/>
            </p:cNvPicPr>
            <p:nvPr/>
          </p:nvPicPr>
          <p:blipFill>
            <a:blip r:embed="rId3"/>
            <a:stretch>
              <a:fillRect/>
            </a:stretch>
          </p:blipFill>
          <p:spPr>
            <a:xfrm>
              <a:off x="6446589" y="1144491"/>
              <a:ext cx="4410572" cy="4361292"/>
            </a:xfrm>
            <a:prstGeom prst="rect">
              <a:avLst/>
            </a:prstGeom>
            <a:ln>
              <a:noFill/>
            </a:ln>
            <a:effectLst>
              <a:outerShdw blurRad="292100" dist="139700" dir="2700000" algn="tl" rotWithShape="0">
                <a:srgbClr val="333333">
                  <a:alpha val="65000"/>
                </a:srgbClr>
              </a:outerShdw>
            </a:effectLst>
          </p:spPr>
        </p:pic>
        <p:sp>
          <p:nvSpPr>
            <p:cNvPr id="10" name="Rechteck 9"/>
            <p:cNvSpPr/>
            <p:nvPr/>
          </p:nvSpPr>
          <p:spPr>
            <a:xfrm>
              <a:off x="6500613" y="1301479"/>
              <a:ext cx="4302524" cy="307777"/>
            </a:xfrm>
            <a:prstGeom prst="rect">
              <a:avLst/>
            </a:prstGeom>
            <a:solidFill>
              <a:schemeClr val="bg1"/>
            </a:solidFill>
          </p:spPr>
          <p:txBody>
            <a:bodyPr wrap="none">
              <a:spAutoFit/>
            </a:bodyPr>
            <a:lstStyle/>
            <a:p>
              <a:r>
                <a:rPr lang="de-DE" sz="1400" dirty="0"/>
                <a:t>https://www.wired.com/2014/07/homer-simpson-car/</a:t>
              </a:r>
            </a:p>
          </p:txBody>
        </p:sp>
      </p:grpSp>
      <p:pic>
        <p:nvPicPr>
          <p:cNvPr id="11" name="Grafik 10"/>
          <p:cNvPicPr>
            <a:picLocks noChangeAspect="1"/>
          </p:cNvPicPr>
          <p:nvPr/>
        </p:nvPicPr>
        <p:blipFill rotWithShape="1">
          <a:blip r:embed="rId4"/>
          <a:srcRect l="12437" t="5526" r="11571" b="8381"/>
          <a:stretch/>
        </p:blipFill>
        <p:spPr>
          <a:xfrm>
            <a:off x="5409178" y="288234"/>
            <a:ext cx="3188523" cy="5665323"/>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rotWithShape="1">
          <a:blip r:embed="rId5" cstate="hqprint">
            <a:extLst>
              <a:ext uri="{28A0092B-C50C-407E-A947-70E740481C1C}">
                <a14:useLocalDpi xmlns:a14="http://schemas.microsoft.com/office/drawing/2010/main" val="0"/>
              </a:ext>
            </a:extLst>
          </a:blip>
          <a:srcRect t="10808" r="3038" b="22821"/>
          <a:stretch/>
        </p:blipFill>
        <p:spPr>
          <a:xfrm rot="5400000">
            <a:off x="7460049" y="1659728"/>
            <a:ext cx="5665093" cy="2922563"/>
          </a:xfrm>
          <a:prstGeom prst="rect">
            <a:avLst/>
          </a:prstGeom>
          <a:ln>
            <a:noFill/>
          </a:ln>
          <a:effectLst>
            <a:outerShdw blurRad="292100" dist="139700" dir="2700000" algn="tl" rotWithShape="0">
              <a:srgbClr val="333333">
                <a:alpha val="65000"/>
              </a:srgbClr>
            </a:outerShdw>
          </a:effectLst>
        </p:spPr>
      </p:pic>
      <p:pic>
        <p:nvPicPr>
          <p:cNvPr id="13" name="Grafik 12"/>
          <p:cNvPicPr>
            <a:picLocks noChangeAspect="1"/>
          </p:cNvPicPr>
          <p:nvPr/>
        </p:nvPicPr>
        <p:blipFill rotWithShape="1">
          <a:blip r:embed="rId6" cstate="hqprint">
            <a:extLst>
              <a:ext uri="{28A0092B-C50C-407E-A947-70E740481C1C}">
                <a14:useLocalDpi xmlns:a14="http://schemas.microsoft.com/office/drawing/2010/main" val="0"/>
              </a:ext>
            </a:extLst>
          </a:blip>
          <a:srcRect t="8957" b="22371"/>
          <a:stretch/>
        </p:blipFill>
        <p:spPr>
          <a:xfrm rot="5400000">
            <a:off x="7435928" y="1644526"/>
            <a:ext cx="5665322" cy="2952740"/>
          </a:xfrm>
          <a:prstGeom prst="rect">
            <a:avLst/>
          </a:prstGeom>
          <a:ln>
            <a:noFill/>
          </a:ln>
          <a:effectLst>
            <a:outerShdw blurRad="292100" dist="139700" dir="2700000" algn="tl" rotWithShape="0">
              <a:srgbClr val="333333">
                <a:alpha val="65000"/>
              </a:srgbClr>
            </a:outerShdw>
          </a:effectLst>
        </p:spPr>
      </p:pic>
      <p:pic>
        <p:nvPicPr>
          <p:cNvPr id="16" name="Grafik 15"/>
          <p:cNvPicPr>
            <a:picLocks noChangeAspect="1"/>
          </p:cNvPicPr>
          <p:nvPr/>
        </p:nvPicPr>
        <p:blipFill rotWithShape="1">
          <a:blip r:embed="rId7" cstate="hqprint">
            <a:extLst>
              <a:ext uri="{28A0092B-C50C-407E-A947-70E740481C1C}">
                <a14:useLocalDpi xmlns:a14="http://schemas.microsoft.com/office/drawing/2010/main" val="0"/>
              </a:ext>
            </a:extLst>
          </a:blip>
          <a:srcRect t="16796" r="15565" b="25130"/>
          <a:stretch/>
        </p:blipFill>
        <p:spPr>
          <a:xfrm rot="5400000">
            <a:off x="7459831" y="1659511"/>
            <a:ext cx="5665529" cy="2922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053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de-DE" dirty="0" smtClean="0"/>
              <a:t>User Needs</a:t>
            </a:r>
            <a:br>
              <a:rPr lang="de-DE" dirty="0" smtClean="0"/>
            </a:br>
            <a:r>
              <a:rPr lang="en-US" dirty="0" smtClean="0"/>
              <a:t>Current</a:t>
            </a:r>
            <a:r>
              <a:rPr lang="de-DE" dirty="0" smtClean="0"/>
              <a:t> </a:t>
            </a:r>
            <a:r>
              <a:rPr lang="en-US" dirty="0" smtClean="0"/>
              <a:t>Technologies</a:t>
            </a:r>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en-US" dirty="0" smtClean="0"/>
              <a:t>Ask the (potential) users?</a:t>
            </a:r>
            <a:endParaRPr lang="en-US"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6</a:t>
            </a:fld>
            <a:endParaRPr lang="de-DE" dirty="0"/>
          </a:p>
        </p:txBody>
      </p:sp>
      <p:pic>
        <p:nvPicPr>
          <p:cNvPr id="12" name="Grafik 11"/>
          <p:cNvPicPr>
            <a:picLocks noChangeAspect="1"/>
          </p:cNvPicPr>
          <p:nvPr/>
        </p:nvPicPr>
        <p:blipFill rotWithShape="1">
          <a:blip r:embed="rId3"/>
          <a:srcRect l="6045" t="5147" r="15353"/>
          <a:stretch/>
        </p:blipFill>
        <p:spPr>
          <a:xfrm>
            <a:off x="5219211" y="309075"/>
            <a:ext cx="3432664" cy="5665321"/>
          </a:xfrm>
          <a:prstGeom prst="rect">
            <a:avLst/>
          </a:prstGeom>
          <a:ln>
            <a:noFill/>
          </a:ln>
          <a:effectLst>
            <a:outerShdw blurRad="292100" dist="139700" dir="2700000" algn="tl" rotWithShape="0">
              <a:srgbClr val="333333">
                <a:alpha val="65000"/>
              </a:srgbClr>
            </a:outerShdw>
          </a:effectLst>
        </p:spPr>
      </p:pic>
      <p:pic>
        <p:nvPicPr>
          <p:cNvPr id="8" name="Picture 7" descr="24022010718.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Lst>
          </a:blip>
          <a:srcRect l="18543" t="11596" r="16253" b="20118"/>
          <a:stretch/>
        </p:blipFill>
        <p:spPr>
          <a:xfrm>
            <a:off x="12523304" y="2177554"/>
            <a:ext cx="4977288" cy="3667633"/>
          </a:xfrm>
          <a:prstGeom prst="rect">
            <a:avLst/>
          </a:prstGeom>
        </p:spPr>
      </p:pic>
    </p:spTree>
    <p:extLst>
      <p:ext uri="{BB962C8B-B14F-4D97-AF65-F5344CB8AC3E}">
        <p14:creationId xmlns:p14="http://schemas.microsoft.com/office/powerpoint/2010/main" val="3897130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m1.ggpht.com/S1yO41IW1XaRFmzwYsIdE5UsaSGT_tkA6LthsBoTUaPeC34UWL1WiZyWBl3m4YBddBn8Eb-AY1s-XsBDTeHatYkp5zh2M5KaXcyrXIy7YLa_iQ2dOdSqX8uUaEQibKda97eDWdeLHamqsY5RlXYz2EwIx-vXm5gV3HUT0qzXitHq3n3FuEpPr-LzCW4Rpjpe1Syqqo5PoN7U-2s3I7z-aUVffO_IqIY1ZeBjOsEU18U6bYlfgefB6ruKq8cX6wxirzzCRHimkwapvTXi1TrYB6y4vIgKPAFhyGGV2MysanNX9boTrY2g6mlGVzzRPREqkrt7X0Dsp6Shujwea10UsnkRR1H3Tg6K6a0Bt3SbFDv40hU8qlhfkSiR9GXs5dGlC_6xEnyIJALH_kVzZhYKVOYIGtABxeCyg_w1AVZzSRrz1eJxlvYD02ibWxXeMPvDebeEgoXYtMjAqKSidtvTzOBQTUMZieS38bf9pO8p1N18FJo-uVaKCUitlzXMWu3T97KQU2T7KizL1mfyYpTJRZLvcg06k2qBABw2ILoPINIWrIeWqly7oDIq7rANmNgPbl9WK3MncA7cMf4bWmV0HkVG0qdtpJAnMog5VG3_yKJwoSxdqGly7tVhnFxUB139Up1O9_KgrsGwZzwwzbSoJ6Oh-_M42OIXExLxsO7pUxBMlfZNGPOcP2r1MIWW9mq5UK8eIhXXka-3PUBADvTcc8mijoUO0QOpK8z9sLR7-i-CgzQ8Uj9q2wvzJHM-l3RAzQ=s0-l75-ft-l75-ft"/>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501" t="6152" r="19964" b="13375"/>
          <a:stretch/>
        </p:blipFill>
        <p:spPr bwMode="auto">
          <a:xfrm rot="16200000">
            <a:off x="2977816" y="-3013913"/>
            <a:ext cx="6244390" cy="121759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dirty="0" smtClean="0">
                <a:solidFill>
                  <a:schemeClr val="bg1"/>
                </a:solidFill>
              </a:rPr>
              <a:t>What do you need to survive? </a:t>
            </a:r>
            <a:endParaRPr lang="en-US" dirty="0">
              <a:solidFill>
                <a:schemeClr val="bg1"/>
              </a:solidFill>
            </a:endParaRPr>
          </a:p>
        </p:txBody>
      </p:sp>
      <p:sp>
        <p:nvSpPr>
          <p:cNvPr id="3" name="Textplatzhalter 2"/>
          <p:cNvSpPr>
            <a:spLocks noGrp="1"/>
          </p:cNvSpPr>
          <p:nvPr>
            <p:ph type="body" sz="quarter" idx="13"/>
          </p:nvPr>
        </p:nvSpPr>
        <p:spPr/>
        <p:txBody>
          <a:bodyPr/>
          <a:lstStyle/>
          <a:p>
            <a:r>
              <a:rPr lang="en-US" dirty="0" smtClean="0">
                <a:solidFill>
                  <a:schemeClr val="bg1"/>
                </a:solidFill>
              </a:rPr>
              <a:t>3 Minutes</a:t>
            </a:r>
          </a:p>
          <a:p>
            <a:r>
              <a:rPr lang="en-US" dirty="0" smtClean="0">
                <a:solidFill>
                  <a:schemeClr val="bg1"/>
                </a:solidFill>
              </a:rPr>
              <a:t>3 Days</a:t>
            </a:r>
          </a:p>
          <a:p>
            <a:r>
              <a:rPr lang="en-US" dirty="0" smtClean="0">
                <a:solidFill>
                  <a:schemeClr val="bg1"/>
                </a:solidFill>
              </a:rPr>
              <a:t>3 Weeks</a:t>
            </a:r>
            <a:endParaRPr lang="en-US" dirty="0">
              <a:solidFill>
                <a:schemeClr val="bg1"/>
              </a:solidFill>
            </a:endParaRPr>
          </a:p>
        </p:txBody>
      </p:sp>
      <p:sp>
        <p:nvSpPr>
          <p:cNvPr id="4" name="Textplatzhalter 3"/>
          <p:cNvSpPr>
            <a:spLocks noGrp="1"/>
          </p:cNvSpPr>
          <p:nvPr>
            <p:ph type="body" sz="quarter" idx="15"/>
          </p:nvPr>
        </p:nvSpPr>
        <p:spPr/>
        <p:txBody>
          <a:bodyPr/>
          <a:lstStyle/>
          <a:p>
            <a:endParaRPr lang="de-DE"/>
          </a:p>
        </p:txBody>
      </p:sp>
      <p:sp>
        <p:nvSpPr>
          <p:cNvPr id="5" name="Textplatzhalter 4"/>
          <p:cNvSpPr>
            <a:spLocks noGrp="1"/>
          </p:cNvSpPr>
          <p:nvPr>
            <p:ph type="body" sz="quarter" idx="21"/>
          </p:nvPr>
        </p:nvSpPr>
        <p:spPr/>
        <p:txBody>
          <a:bodyPr/>
          <a:lstStyle/>
          <a:p>
            <a:r>
              <a:rPr lang="de-DE" dirty="0"/>
              <a:t>User Needs</a:t>
            </a:r>
          </a:p>
        </p:txBody>
      </p:sp>
      <p:sp>
        <p:nvSpPr>
          <p:cNvPr id="6" name="Fußzeilenplatzhalter 5"/>
          <p:cNvSpPr>
            <a:spLocks noGrp="1"/>
          </p:cNvSpPr>
          <p:nvPr>
            <p:ph type="ftr" sz="quarter" idx="23"/>
          </p:nvPr>
        </p:nvSpPr>
        <p:spPr/>
        <p:txBody>
          <a:bodyPr/>
          <a:lstStyle/>
          <a:p>
            <a:r>
              <a:rPr lang="de-DE" dirty="0" smtClean="0"/>
              <a:t>Albrecht Schmidt</a:t>
            </a:r>
            <a:endParaRPr lang="de-DE" dirty="0"/>
          </a:p>
        </p:txBody>
      </p:sp>
      <p:sp>
        <p:nvSpPr>
          <p:cNvPr id="7" name="Foliennummernplatzhalter 6"/>
          <p:cNvSpPr>
            <a:spLocks noGrp="1"/>
          </p:cNvSpPr>
          <p:nvPr>
            <p:ph type="sldNum" sz="quarter" idx="24"/>
          </p:nvPr>
        </p:nvSpPr>
        <p:spPr/>
        <p:txBody>
          <a:bodyPr/>
          <a:lstStyle/>
          <a:p>
            <a:fld id="{C564DEAC-083F-4EA1-9D67-84BB3A537A3E}" type="slidenum">
              <a:rPr lang="de-DE" smtClean="0"/>
              <a:pPr/>
              <a:t>7</a:t>
            </a:fld>
            <a:endParaRPr lang="de-DE" dirty="0"/>
          </a:p>
        </p:txBody>
      </p:sp>
    </p:spTree>
    <p:extLst>
      <p:ext uri="{BB962C8B-B14F-4D97-AF65-F5344CB8AC3E}">
        <p14:creationId xmlns:p14="http://schemas.microsoft.com/office/powerpoint/2010/main" val="3814327359"/>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lstStyle/>
          <a:p>
            <a:r>
              <a:rPr lang="en-US" dirty="0" smtClean="0"/>
              <a:t>The Theory of </a:t>
            </a:r>
            <a:br>
              <a:rPr lang="en-US" dirty="0" smtClean="0"/>
            </a:br>
            <a:r>
              <a:rPr lang="en-US" dirty="0" smtClean="0"/>
              <a:t>Human Motivation</a:t>
            </a:r>
            <a:endParaRPr lang="en-US" dirty="0"/>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de-DE" dirty="0" smtClean="0"/>
              <a:t>Maslow, A.H. (1943)</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8</a:t>
            </a:fld>
            <a:endParaRPr lang="de-DE" dirty="0"/>
          </a:p>
        </p:txBody>
      </p:sp>
      <p:pic>
        <p:nvPicPr>
          <p:cNvPr id="8" name="Grafik 7"/>
          <p:cNvPicPr>
            <a:picLocks noChangeAspect="1"/>
          </p:cNvPicPr>
          <p:nvPr/>
        </p:nvPicPr>
        <p:blipFill rotWithShape="1">
          <a:blip r:embed="rId3"/>
          <a:srcRect l="4444" r="4429"/>
          <a:stretch/>
        </p:blipFill>
        <p:spPr>
          <a:xfrm>
            <a:off x="4477440" y="115888"/>
            <a:ext cx="4174435" cy="5957451"/>
          </a:xfrm>
          <a:prstGeom prst="rect">
            <a:avLst/>
          </a:prstGeom>
          <a:ln>
            <a:noFill/>
          </a:ln>
          <a:effectLst>
            <a:outerShdw blurRad="292100" dist="139700" dir="2700000" algn="tl" rotWithShape="0">
              <a:srgbClr val="333333">
                <a:alpha val="65000"/>
              </a:srgbClr>
            </a:outerShdw>
          </a:effectLst>
        </p:spPr>
      </p:pic>
      <p:sp>
        <p:nvSpPr>
          <p:cNvPr id="10" name="Rechteck 9"/>
          <p:cNvSpPr/>
          <p:nvPr/>
        </p:nvSpPr>
        <p:spPr>
          <a:xfrm>
            <a:off x="1679713" y="5496258"/>
            <a:ext cx="2797727" cy="577081"/>
          </a:xfrm>
          <a:prstGeom prst="rect">
            <a:avLst/>
          </a:prstGeom>
        </p:spPr>
        <p:txBody>
          <a:bodyPr wrap="square">
            <a:spAutoFit/>
          </a:bodyPr>
          <a:lstStyle/>
          <a:p>
            <a:r>
              <a:rPr lang="en-US" sz="1050" dirty="0">
                <a:solidFill>
                  <a:srgbClr val="333333"/>
                </a:solidFill>
                <a:latin typeface="Arial" panose="020B0604020202020204" pitchFamily="34" charset="0"/>
              </a:rPr>
              <a:t>Maslow, A. H. (1943). A theory of human motivation. </a:t>
            </a:r>
            <a:r>
              <a:rPr lang="en-US" sz="1050" i="1" dirty="0">
                <a:solidFill>
                  <a:srgbClr val="333333"/>
                </a:solidFill>
                <a:latin typeface="Arial" panose="020B0604020202020204" pitchFamily="34" charset="0"/>
              </a:rPr>
              <a:t>Psychological Review, 50</a:t>
            </a:r>
            <a:r>
              <a:rPr lang="en-US" sz="1050" dirty="0">
                <a:solidFill>
                  <a:srgbClr val="333333"/>
                </a:solidFill>
                <a:latin typeface="Arial" panose="020B0604020202020204" pitchFamily="34" charset="0"/>
              </a:rPr>
              <a:t>(4), </a:t>
            </a:r>
            <a:r>
              <a:rPr lang="en-US" sz="1050" dirty="0" smtClean="0">
                <a:solidFill>
                  <a:srgbClr val="333333"/>
                </a:solidFill>
                <a:latin typeface="Arial" panose="020B0604020202020204" pitchFamily="34" charset="0"/>
              </a:rPr>
              <a:t/>
            </a:r>
            <a:br>
              <a:rPr lang="en-US" sz="1050" dirty="0" smtClean="0">
                <a:solidFill>
                  <a:srgbClr val="333333"/>
                </a:solidFill>
                <a:latin typeface="Arial" panose="020B0604020202020204" pitchFamily="34" charset="0"/>
              </a:rPr>
            </a:br>
            <a:r>
              <a:rPr lang="en-US" sz="1050" dirty="0" smtClean="0">
                <a:solidFill>
                  <a:srgbClr val="333333"/>
                </a:solidFill>
                <a:latin typeface="Arial" panose="020B0604020202020204" pitchFamily="34" charset="0"/>
              </a:rPr>
              <a:t>370–396</a:t>
            </a:r>
            <a:r>
              <a:rPr lang="en-US" sz="1050" dirty="0">
                <a:solidFill>
                  <a:srgbClr val="333333"/>
                </a:solidFill>
                <a:latin typeface="Arial" panose="020B0604020202020204" pitchFamily="34" charset="0"/>
              </a:rPr>
              <a:t>. </a:t>
            </a:r>
            <a:r>
              <a:rPr lang="en-US" sz="1050" dirty="0">
                <a:solidFill>
                  <a:srgbClr val="337AB7"/>
                </a:solidFill>
                <a:latin typeface="Arial" panose="020B0604020202020204" pitchFamily="34" charset="0"/>
                <a:hlinkClick r:id="rId4"/>
              </a:rPr>
              <a:t>https://doi.org/10.1037/h0054346</a:t>
            </a:r>
            <a:endParaRPr lang="de-DE" sz="1050" dirty="0"/>
          </a:p>
        </p:txBody>
      </p:sp>
    </p:spTree>
    <p:extLst>
      <p:ext uri="{BB962C8B-B14F-4D97-AF65-F5344CB8AC3E}">
        <p14:creationId xmlns:p14="http://schemas.microsoft.com/office/powerpoint/2010/main" val="1447845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7713-B192-49E0-92C0-6BF3F528574A}"/>
              </a:ext>
            </a:extLst>
          </p:cNvPr>
          <p:cNvSpPr>
            <a:spLocks noGrp="1"/>
          </p:cNvSpPr>
          <p:nvPr>
            <p:ph type="title"/>
          </p:nvPr>
        </p:nvSpPr>
        <p:spPr/>
        <p:txBody>
          <a:bodyPr>
            <a:normAutofit/>
          </a:bodyPr>
          <a:lstStyle/>
          <a:p>
            <a:r>
              <a:rPr lang="en-US" dirty="0" smtClean="0"/>
              <a:t>Needs</a:t>
            </a:r>
            <a:br>
              <a:rPr lang="en-US" dirty="0" smtClean="0"/>
            </a:br>
            <a:r>
              <a:rPr lang="en-US" dirty="0" smtClean="0">
                <a:solidFill>
                  <a:schemeClr val="bg1"/>
                </a:solidFill>
              </a:rPr>
              <a:t>The Theory of Human Motivation</a:t>
            </a:r>
            <a:endParaRPr lang="en-US" dirty="0">
              <a:solidFill>
                <a:schemeClr val="bg1"/>
              </a:solidFill>
            </a:endParaRPr>
          </a:p>
        </p:txBody>
      </p:sp>
      <p:sp>
        <p:nvSpPr>
          <p:cNvPr id="4" name="Text Placeholder 3">
            <a:extLst>
              <a:ext uri="{FF2B5EF4-FFF2-40B4-BE49-F238E27FC236}">
                <a16:creationId xmlns:a16="http://schemas.microsoft.com/office/drawing/2014/main" id="{37443A54-0455-4A5D-AFB3-FDC48B4773C7}"/>
              </a:ext>
            </a:extLst>
          </p:cNvPr>
          <p:cNvSpPr>
            <a:spLocks noGrp="1"/>
          </p:cNvSpPr>
          <p:nvPr>
            <p:ph type="body" sz="quarter" idx="15"/>
          </p:nvPr>
        </p:nvSpPr>
        <p:spPr/>
        <p:txBody>
          <a:bodyPr/>
          <a:lstStyle/>
          <a:p>
            <a:r>
              <a:rPr lang="de-DE" dirty="0" smtClean="0"/>
              <a:t>Maslow, A.H. (1943)</a:t>
            </a:r>
            <a:endParaRPr lang="de-DE" dirty="0"/>
          </a:p>
        </p:txBody>
      </p:sp>
      <p:sp>
        <p:nvSpPr>
          <p:cNvPr id="5" name="Text Placeholder 4">
            <a:extLst>
              <a:ext uri="{FF2B5EF4-FFF2-40B4-BE49-F238E27FC236}">
                <a16:creationId xmlns:a16="http://schemas.microsoft.com/office/drawing/2014/main" id="{0415F99B-E078-4B6F-9146-4BAE7B822CAA}"/>
              </a:ext>
            </a:extLst>
          </p:cNvPr>
          <p:cNvSpPr>
            <a:spLocks noGrp="1"/>
          </p:cNvSpPr>
          <p:nvPr>
            <p:ph type="body" sz="quarter" idx="21"/>
          </p:nvPr>
        </p:nvSpPr>
        <p:spPr/>
        <p:txBody>
          <a:bodyPr/>
          <a:lstStyle/>
          <a:p>
            <a:r>
              <a:rPr lang="de-DE" dirty="0"/>
              <a:t>User Needs</a:t>
            </a:r>
          </a:p>
        </p:txBody>
      </p:sp>
      <p:sp>
        <p:nvSpPr>
          <p:cNvPr id="6" name="Footer Placeholder 5">
            <a:extLst>
              <a:ext uri="{FF2B5EF4-FFF2-40B4-BE49-F238E27FC236}">
                <a16:creationId xmlns:a16="http://schemas.microsoft.com/office/drawing/2014/main" id="{FF16457E-E0CD-4DD5-B84C-EABA4D1CA2B9}"/>
              </a:ext>
            </a:extLst>
          </p:cNvPr>
          <p:cNvSpPr>
            <a:spLocks noGrp="1"/>
          </p:cNvSpPr>
          <p:nvPr>
            <p:ph type="ftr" sz="quarter" idx="23"/>
          </p:nvPr>
        </p:nvSpPr>
        <p:spPr/>
        <p:txBody>
          <a:bodyPr/>
          <a:lstStyle/>
          <a:p>
            <a:r>
              <a:rPr lang="de-DE" dirty="0" smtClean="0"/>
              <a:t>Albrecht Schmidt</a:t>
            </a:r>
            <a:endParaRPr lang="de-DE" dirty="0"/>
          </a:p>
        </p:txBody>
      </p:sp>
      <p:sp>
        <p:nvSpPr>
          <p:cNvPr id="7" name="Slide Number Placeholder 6">
            <a:extLst>
              <a:ext uri="{FF2B5EF4-FFF2-40B4-BE49-F238E27FC236}">
                <a16:creationId xmlns:a16="http://schemas.microsoft.com/office/drawing/2014/main" id="{CAFE2F5F-E4B9-470E-B2E4-C70F3B9261E8}"/>
              </a:ext>
            </a:extLst>
          </p:cNvPr>
          <p:cNvSpPr>
            <a:spLocks noGrp="1"/>
          </p:cNvSpPr>
          <p:nvPr>
            <p:ph type="sldNum" sz="quarter" idx="24"/>
          </p:nvPr>
        </p:nvSpPr>
        <p:spPr/>
        <p:txBody>
          <a:bodyPr/>
          <a:lstStyle/>
          <a:p>
            <a:fld id="{C564DEAC-083F-4EA1-9D67-84BB3A537A3E}" type="slidenum">
              <a:rPr lang="de-DE" smtClean="0"/>
              <a:pPr/>
              <a:t>9</a:t>
            </a:fld>
            <a:endParaRPr lang="de-DE" dirty="0"/>
          </a:p>
        </p:txBody>
      </p:sp>
      <p:pic>
        <p:nvPicPr>
          <p:cNvPr id="8" name="Grafik 7"/>
          <p:cNvPicPr>
            <a:picLocks noChangeAspect="1"/>
          </p:cNvPicPr>
          <p:nvPr/>
        </p:nvPicPr>
        <p:blipFill rotWithShape="1">
          <a:blip r:embed="rId3"/>
          <a:srcRect l="4444" r="4429"/>
          <a:stretch/>
        </p:blipFill>
        <p:spPr>
          <a:xfrm>
            <a:off x="4477440" y="115888"/>
            <a:ext cx="4174435" cy="5957451"/>
          </a:xfrm>
          <a:prstGeom prst="rect">
            <a:avLst/>
          </a:prstGeom>
          <a:ln>
            <a:noFill/>
          </a:ln>
          <a:effectLst>
            <a:outerShdw blurRad="292100" dist="139700" dir="2700000" algn="tl" rotWithShape="0">
              <a:srgbClr val="333333">
                <a:alpha val="65000"/>
              </a:srgbClr>
            </a:outerShdw>
          </a:effectLst>
        </p:spPr>
      </p:pic>
      <p:sp>
        <p:nvSpPr>
          <p:cNvPr id="10" name="Rechteck 9"/>
          <p:cNvSpPr/>
          <p:nvPr/>
        </p:nvSpPr>
        <p:spPr>
          <a:xfrm>
            <a:off x="1679713" y="5496258"/>
            <a:ext cx="2797727" cy="577081"/>
          </a:xfrm>
          <a:prstGeom prst="rect">
            <a:avLst/>
          </a:prstGeom>
        </p:spPr>
        <p:txBody>
          <a:bodyPr wrap="square">
            <a:spAutoFit/>
          </a:bodyPr>
          <a:lstStyle/>
          <a:p>
            <a:r>
              <a:rPr lang="en-US" sz="1050" dirty="0">
                <a:solidFill>
                  <a:srgbClr val="333333"/>
                </a:solidFill>
                <a:latin typeface="Arial" panose="020B0604020202020204" pitchFamily="34" charset="0"/>
              </a:rPr>
              <a:t>Maslow, A. H. (1943). A theory of human motivation. </a:t>
            </a:r>
            <a:r>
              <a:rPr lang="en-US" sz="1050" i="1" dirty="0">
                <a:solidFill>
                  <a:srgbClr val="333333"/>
                </a:solidFill>
                <a:latin typeface="Arial" panose="020B0604020202020204" pitchFamily="34" charset="0"/>
              </a:rPr>
              <a:t>Psychological Review, 50</a:t>
            </a:r>
            <a:r>
              <a:rPr lang="en-US" sz="1050" dirty="0">
                <a:solidFill>
                  <a:srgbClr val="333333"/>
                </a:solidFill>
                <a:latin typeface="Arial" panose="020B0604020202020204" pitchFamily="34" charset="0"/>
              </a:rPr>
              <a:t>(4), </a:t>
            </a:r>
            <a:r>
              <a:rPr lang="en-US" sz="1050" dirty="0" smtClean="0">
                <a:solidFill>
                  <a:srgbClr val="333333"/>
                </a:solidFill>
                <a:latin typeface="Arial" panose="020B0604020202020204" pitchFamily="34" charset="0"/>
              </a:rPr>
              <a:t/>
            </a:r>
            <a:br>
              <a:rPr lang="en-US" sz="1050" dirty="0" smtClean="0">
                <a:solidFill>
                  <a:srgbClr val="333333"/>
                </a:solidFill>
                <a:latin typeface="Arial" panose="020B0604020202020204" pitchFamily="34" charset="0"/>
              </a:rPr>
            </a:br>
            <a:r>
              <a:rPr lang="en-US" sz="1050" dirty="0" smtClean="0">
                <a:solidFill>
                  <a:srgbClr val="333333"/>
                </a:solidFill>
                <a:latin typeface="Arial" panose="020B0604020202020204" pitchFamily="34" charset="0"/>
              </a:rPr>
              <a:t>370–396</a:t>
            </a:r>
            <a:r>
              <a:rPr lang="en-US" sz="1050" dirty="0">
                <a:solidFill>
                  <a:srgbClr val="333333"/>
                </a:solidFill>
                <a:latin typeface="Arial" panose="020B0604020202020204" pitchFamily="34" charset="0"/>
              </a:rPr>
              <a:t>. </a:t>
            </a:r>
            <a:r>
              <a:rPr lang="en-US" sz="1050" dirty="0">
                <a:solidFill>
                  <a:srgbClr val="337AB7"/>
                </a:solidFill>
                <a:latin typeface="Arial" panose="020B0604020202020204" pitchFamily="34" charset="0"/>
                <a:hlinkClick r:id="rId4"/>
              </a:rPr>
              <a:t>https://doi.org/10.1037/h0054346</a:t>
            </a:r>
            <a:endParaRPr lang="de-DE" sz="1050" dirty="0"/>
          </a:p>
        </p:txBody>
      </p:sp>
      <p:sp>
        <p:nvSpPr>
          <p:cNvPr id="9" name="Text Placeholder 2">
            <a:extLst>
              <a:ext uri="{FF2B5EF4-FFF2-40B4-BE49-F238E27FC236}">
                <a16:creationId xmlns:a16="http://schemas.microsoft.com/office/drawing/2014/main" id="{541F70FF-1E95-4E24-93E1-18E22E554556}"/>
              </a:ext>
            </a:extLst>
          </p:cNvPr>
          <p:cNvSpPr>
            <a:spLocks noGrp="1"/>
          </p:cNvSpPr>
          <p:nvPr>
            <p:ph type="body" sz="quarter" idx="13"/>
          </p:nvPr>
        </p:nvSpPr>
        <p:spPr>
          <a:xfrm>
            <a:off x="519043" y="2062162"/>
            <a:ext cx="5119067" cy="4537074"/>
          </a:xfrm>
        </p:spPr>
        <p:txBody>
          <a:bodyPr/>
          <a:lstStyle/>
          <a:p>
            <a:pPr marL="0" indent="0">
              <a:buNone/>
            </a:pPr>
            <a:r>
              <a:rPr lang="en-US" sz="2400" dirty="0" smtClean="0"/>
              <a:t>5) The Need for </a:t>
            </a:r>
            <a:br>
              <a:rPr lang="en-US" sz="2400" dirty="0" smtClean="0"/>
            </a:br>
            <a:r>
              <a:rPr lang="en-US" sz="2400" dirty="0" smtClean="0"/>
              <a:t>     Self-Actualization.</a:t>
            </a:r>
          </a:p>
          <a:p>
            <a:pPr marL="0" indent="0">
              <a:buNone/>
            </a:pPr>
            <a:r>
              <a:rPr lang="en-US" sz="2400" dirty="0" smtClean="0"/>
              <a:t>4) The Esteem Needs</a:t>
            </a:r>
          </a:p>
          <a:p>
            <a:pPr marL="0" indent="0">
              <a:buNone/>
            </a:pPr>
            <a:r>
              <a:rPr lang="en-US" sz="2400" dirty="0" smtClean="0"/>
              <a:t>3) The Love Needs </a:t>
            </a:r>
          </a:p>
          <a:p>
            <a:pPr marL="0" indent="0">
              <a:buNone/>
            </a:pPr>
            <a:r>
              <a:rPr lang="en-US" sz="2400" dirty="0" smtClean="0"/>
              <a:t>2) The Safety Needs </a:t>
            </a:r>
          </a:p>
          <a:p>
            <a:pPr marL="0" indent="0">
              <a:buNone/>
            </a:pPr>
            <a:r>
              <a:rPr lang="en-US" sz="2400" dirty="0" smtClean="0"/>
              <a:t>1) The 'physiological' </a:t>
            </a:r>
            <a:br>
              <a:rPr lang="en-US" sz="2400" dirty="0" smtClean="0"/>
            </a:br>
            <a:r>
              <a:rPr lang="en-US" sz="2400" dirty="0" smtClean="0"/>
              <a:t>    Needs</a:t>
            </a:r>
          </a:p>
          <a:p>
            <a:pPr marL="342900" indent="-342900"/>
            <a:endParaRPr lang="en-US" sz="2400" dirty="0"/>
          </a:p>
        </p:txBody>
      </p:sp>
    </p:spTree>
    <p:extLst>
      <p:ext uri="{BB962C8B-B14F-4D97-AF65-F5344CB8AC3E}">
        <p14:creationId xmlns:p14="http://schemas.microsoft.com/office/powerpoint/2010/main" val="1823491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nteractionlab">
      <a:dk1>
        <a:sysClr val="windowText" lastClr="000000"/>
      </a:dk1>
      <a:lt1>
        <a:sysClr val="window" lastClr="FFFFFF"/>
      </a:lt1>
      <a:dk2>
        <a:srgbClr val="44546A"/>
      </a:dk2>
      <a:lt2>
        <a:srgbClr val="E7E6E6"/>
      </a:lt2>
      <a:accent1>
        <a:srgbClr val="21ADDF"/>
      </a:accent1>
      <a:accent2>
        <a:srgbClr val="8ABE3F"/>
      </a:accent2>
      <a:accent3>
        <a:srgbClr val="FEC63E"/>
      </a:accent3>
      <a:accent4>
        <a:srgbClr val="EA7B34"/>
      </a:accent4>
      <a:accent5>
        <a:srgbClr val="3E444C"/>
      </a:accent5>
      <a:accent6>
        <a:srgbClr val="70AD47"/>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1734</Words>
  <Application>Microsoft Office PowerPoint</Application>
  <PresentationFormat>Breitbild</PresentationFormat>
  <Paragraphs>246</Paragraphs>
  <Slides>22</Slides>
  <Notes>22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vt:lpstr>
      <vt:lpstr>Calibri</vt:lpstr>
      <vt:lpstr>HelveticaNeueLT Std Med</vt:lpstr>
      <vt:lpstr>Wingdings</vt:lpstr>
      <vt:lpstr>Office Theme</vt:lpstr>
      <vt:lpstr>User Needs</vt:lpstr>
      <vt:lpstr>Learning Goals</vt:lpstr>
      <vt:lpstr>User Needs</vt:lpstr>
      <vt:lpstr>User Needs- Homer Simpson</vt:lpstr>
      <vt:lpstr>User Needs</vt:lpstr>
      <vt:lpstr>User Needs Current Technologies</vt:lpstr>
      <vt:lpstr>What do you need to survive? </vt:lpstr>
      <vt:lpstr>The Theory of  Human Motivation</vt:lpstr>
      <vt:lpstr>Needs The Theory of Human Motivation</vt:lpstr>
      <vt:lpstr>Maslow‘s  Hierarchy of Needs</vt:lpstr>
      <vt:lpstr>Maslow‘s  Hierarchy of Needs</vt:lpstr>
      <vt:lpstr>Hieronymus Bosch The Seven Deadly Sins</vt:lpstr>
      <vt:lpstr>Task-Artifact Cycle</vt:lpstr>
      <vt:lpstr>Task-Artifact Cycle</vt:lpstr>
      <vt:lpstr>Task-Artifact Cycle: Example Mobility</vt:lpstr>
      <vt:lpstr>Task-Artifact Cycle</vt:lpstr>
      <vt:lpstr>Conflicting User Needs</vt:lpstr>
      <vt:lpstr>The Bigger Picture Building Successful Digital Products</vt:lpstr>
      <vt:lpstr>Summary</vt:lpstr>
      <vt:lpstr>Did you understand this block?</vt:lpstr>
      <vt:lpstr>References</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Albrecht Schmidt</cp:lastModifiedBy>
  <cp:revision>456</cp:revision>
  <dcterms:created xsi:type="dcterms:W3CDTF">2017-10-10T14:10:45Z</dcterms:created>
  <dcterms:modified xsi:type="dcterms:W3CDTF">2020-04-25T19:35:36Z</dcterms:modified>
</cp:coreProperties>
</file>