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1100" r:id="rId3"/>
    <p:sldId id="1446" r:id="rId4"/>
    <p:sldId id="1447" r:id="rId5"/>
    <p:sldId id="1426" r:id="rId6"/>
    <p:sldId id="1424" r:id="rId7"/>
    <p:sldId id="1430" r:id="rId8"/>
    <p:sldId id="1431" r:id="rId9"/>
    <p:sldId id="1432" r:id="rId10"/>
    <p:sldId id="1433" r:id="rId11"/>
    <p:sldId id="1434" r:id="rId12"/>
    <p:sldId id="1435" r:id="rId13"/>
    <p:sldId id="1436" r:id="rId14"/>
    <p:sldId id="1428" r:id="rId15"/>
    <p:sldId id="1437" r:id="rId16"/>
    <p:sldId id="1439" r:id="rId17"/>
    <p:sldId id="1440" r:id="rId18"/>
    <p:sldId id="1442" r:id="rId19"/>
    <p:sldId id="1445" r:id="rId20"/>
    <p:sldId id="1443" r:id="rId21"/>
    <p:sldId id="1441" r:id="rId22"/>
    <p:sldId id="1444" r:id="rId23"/>
    <p:sldId id="1417" r:id="rId24"/>
    <p:sldId id="955" r:id="rId25"/>
    <p:sldId id="928" r:id="rId26"/>
  </p:sldIdLst>
  <p:sldSz cx="12192000" cy="6858000"/>
  <p:notesSz cx="6796088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C0FF"/>
    <a:srgbClr val="00B0F0"/>
    <a:srgbClr val="FFFF66"/>
    <a:srgbClr val="EFEBDE"/>
    <a:srgbClr val="BFEBFB"/>
    <a:srgbClr val="000000"/>
    <a:srgbClr val="F3F2F3"/>
    <a:srgbClr val="E5231E"/>
    <a:srgbClr val="21A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5" autoAdjust="0"/>
    <p:restoredTop sz="74373" autoAdjust="0"/>
  </p:normalViewPr>
  <p:slideViewPr>
    <p:cSldViewPr snapToGrid="0" showGuides="1">
      <p:cViewPr varScale="1">
        <p:scale>
          <a:sx n="85" d="100"/>
          <a:sy n="85" d="100"/>
        </p:scale>
        <p:origin x="1626" y="9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98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Tabelle2!$B$1</c:f>
              <c:strCache>
                <c:ptCount val="1"/>
                <c:pt idx="0">
                  <c:v>PPI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7946300401770197E-2"/>
                  <c:y val="-0.21510749312236299"/>
                </c:manualLayout>
              </c:layout>
              <c:tx>
                <c:rich>
                  <a:bodyPr/>
                  <a:lstStyle/>
                  <a:p>
                    <a:fld id="{E4283132-3DE0-4DD4-9798-4EB22D4AE84F}" type="YVALUE">
                      <a:rPr lang="en-US" sz="2000"/>
                      <a:pPr/>
                      <a:t>[Y-WERT]</a:t>
                    </a:fld>
                    <a:r>
                      <a:rPr lang="en-US" sz="2000"/>
                      <a:t> PPI</a:t>
                    </a:r>
                  </a:p>
                  <a:p>
                    <a:r>
                      <a:rPr lang="en-US" sz="2000"/>
                      <a:t>iPhone 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90C-4B90-8A20-291070007E25}"/>
                </c:ext>
              </c:extLst>
            </c:dLbl>
            <c:dLbl>
              <c:idx val="1"/>
              <c:layout>
                <c:manualLayout>
                  <c:x val="-0.36039395560991799"/>
                  <c:y val="-5.4882159396850601E-2"/>
                </c:manualLayout>
              </c:layout>
              <c:tx>
                <c:rich>
                  <a:bodyPr/>
                  <a:lstStyle/>
                  <a:p>
                    <a:fld id="{A4215BA6-8718-4DC5-99AC-FFE91103AA5D}" type="YVALUE">
                      <a:rPr lang="en-US"/>
                      <a:pPr/>
                      <a:t>[Y-WERT]</a:t>
                    </a:fld>
                    <a:r>
                      <a:rPr lang="en-US"/>
                      <a:t> PPI</a:t>
                    </a:r>
                  </a:p>
                  <a:p>
                    <a:r>
                      <a:rPr lang="en-US"/>
                      <a:t>Galaxy</a:t>
                    </a:r>
                    <a:r>
                      <a:rPr lang="en-US" baseline="0"/>
                      <a:t> S 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90C-4B90-8A20-291070007E25}"/>
                </c:ext>
              </c:extLst>
            </c:dLbl>
            <c:dLbl>
              <c:idx val="2"/>
              <c:layout>
                <c:manualLayout>
                  <c:x val="-0.19195270494100899"/>
                  <c:y val="-2.06630090542597E-2"/>
                </c:manualLayout>
              </c:layout>
              <c:tx>
                <c:rich>
                  <a:bodyPr/>
                  <a:lstStyle/>
                  <a:p>
                    <a:fld id="{45F57BA4-61BD-4DF7-9B74-B1E67B26B01A}" type="YVALUE">
                      <a:rPr lang="en-US"/>
                      <a:pPr/>
                      <a:t>[Y-WERT]</a:t>
                    </a:fld>
                    <a:r>
                      <a:rPr lang="en-US"/>
                      <a:t> PPI</a:t>
                    </a:r>
                  </a:p>
                  <a:p>
                    <a:r>
                      <a:rPr lang="en-US"/>
                      <a:t>Galaxy</a:t>
                    </a:r>
                    <a:r>
                      <a:rPr lang="en-US" baseline="0"/>
                      <a:t> S6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90C-4B90-8A20-291070007E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Tabelle2!$A$2:$A$4</c:f>
              <c:numCache>
                <c:formatCode>General</c:formatCode>
                <c:ptCount val="3"/>
                <c:pt idx="0">
                  <c:v>2007</c:v>
                </c:pt>
                <c:pt idx="1">
                  <c:v>2014</c:v>
                </c:pt>
                <c:pt idx="2">
                  <c:v>2015</c:v>
                </c:pt>
              </c:numCache>
            </c:numRef>
          </c:xVal>
          <c:yVal>
            <c:numRef>
              <c:f>Tabelle2!$B$2:$B$4</c:f>
              <c:numCache>
                <c:formatCode>General</c:formatCode>
                <c:ptCount val="3"/>
                <c:pt idx="0">
                  <c:v>163</c:v>
                </c:pt>
                <c:pt idx="1">
                  <c:v>432</c:v>
                </c:pt>
                <c:pt idx="2">
                  <c:v>577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90C-4B90-8A20-291070007E2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115407864"/>
        <c:axId val="2115404104"/>
      </c:scatterChart>
      <c:valAx>
        <c:axId val="2115407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15404104"/>
        <c:crosses val="autoZero"/>
        <c:crossBetween val="midCat"/>
      </c:valAx>
      <c:valAx>
        <c:axId val="2115404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15407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544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24.05.2020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544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76431"/>
            <a:ext cx="543687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544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ereoscopy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File:2-punktperspektive.svg" TargetMode="External"/><Relationship Id="rId4" Type="http://schemas.openxmlformats.org/officeDocument/2006/relationships/hyperlink" Target="https://commons.wikimedia.org/wiki/File:EmaginZ800.jpg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ereoscop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File:2-punktperspektive.svg" TargetMode="External"/><Relationship Id="rId4" Type="http://schemas.openxmlformats.org/officeDocument/2006/relationships/hyperlink" Target="https://commons.wikimedia.org/wiki/File:EmaginZ800.jpg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ereoscopy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File:2-punktperspektive.svg" TargetMode="External"/><Relationship Id="rId5" Type="http://schemas.openxmlformats.org/officeDocument/2006/relationships/hyperlink" Target="https://upload.wikimedia.org/wikipedia/commons/a/ac/3D_dusk_on_Desert.jpg" TargetMode="External"/><Relationship Id="rId4" Type="http://schemas.openxmlformats.org/officeDocument/2006/relationships/hyperlink" Target="https://en.wikipedia.org/wiki/Anaglyph_3D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ereoscopy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2-punktperspektive.svg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t-color.com/2011/10/08/the-difference-between-color-gamut-and-bit-depth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t-color.com/2011/10/08/the-difference-between-color-gamut-and-bit-depth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t-color.com/2011/10/08/the-difference-between-color-gamut-and-bit-depth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Cie_Chart_with_sRGB_gamut_by_spigget.png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Fotos Albrecht Schmidt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Lischke, L., Mayer, S., Wolf, K., Sahami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Shirazi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&amp; Henze, N. (2015, April). Subjective and objective effects of tablet's pixel density. In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33rd Annual ACM Conference on Human Factors in Computing Systems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(pp. 2769-2772).</a:t>
            </a:r>
            <a:endParaRPr lang="de-DE" baseline="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71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Lischke, L., Mayer, S., Wolf, K., Sahami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Shirazi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&amp; Henze, N. (2015, April). Subjective and objective effects of tablet's pixel density. In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33rd Annual ACM Conference on Human Factors in Computing Systems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(pp. 2769-2772).</a:t>
            </a:r>
            <a:endParaRPr lang="de-DE" baseline="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07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Lischke, L., Mayer, S., Wolf, K., Sahami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Shirazi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&amp; Henze, N. (2015, April). Subjective and objective effects of tablet's pixel density. In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33rd Annual ACM Conference on Human Factors in Computing Systems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(pp. 2769-2772).</a:t>
            </a:r>
            <a:endParaRPr lang="de-DE" baseline="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72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Foto Albrecht Schmidt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90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Foto Albrecht Schmidt</a:t>
            </a:r>
          </a:p>
          <a:p>
            <a:endParaRPr lang="de-DE" baseline="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56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Foto Albrecht Schmidt</a:t>
            </a:r>
          </a:p>
          <a:p>
            <a:endParaRPr lang="de-DE" baseline="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baseline="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Foto Albrecht Schmidt</a:t>
            </a:r>
          </a:p>
          <a:p>
            <a:endParaRPr lang="de-DE" baseline="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baseline="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65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  <a:p>
            <a:endParaRPr lang="de-DE" dirty="0" smtClean="0"/>
          </a:p>
          <a:p>
            <a:r>
              <a:rPr lang="de-DE" dirty="0" smtClean="0"/>
              <a:t>Foto Albrecht Schmidt</a:t>
            </a:r>
          </a:p>
          <a:p>
            <a:endParaRPr lang="de-DE" baseline="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lvl="1"/>
            <a:r>
              <a:rPr lang="en-US" sz="1600" dirty="0" smtClean="0"/>
              <a:t>Motion parallax </a:t>
            </a:r>
          </a:p>
          <a:p>
            <a:pPr lvl="1"/>
            <a:r>
              <a:rPr lang="en-US" sz="1600" dirty="0" smtClean="0"/>
              <a:t>Depth from motion </a:t>
            </a:r>
          </a:p>
          <a:p>
            <a:pPr lvl="1"/>
            <a:r>
              <a:rPr lang="en-US" sz="1600" dirty="0" smtClean="0"/>
              <a:t>Kinetic depth effect </a:t>
            </a:r>
          </a:p>
          <a:p>
            <a:pPr lvl="1"/>
            <a:r>
              <a:rPr lang="en-US" sz="1600" dirty="0" smtClean="0"/>
              <a:t>Perspective </a:t>
            </a:r>
          </a:p>
          <a:p>
            <a:pPr lvl="1"/>
            <a:r>
              <a:rPr lang="en-US" sz="1600" dirty="0" smtClean="0"/>
              <a:t>Relative size </a:t>
            </a:r>
          </a:p>
          <a:p>
            <a:pPr lvl="1"/>
            <a:r>
              <a:rPr lang="en-US" sz="1600" dirty="0" smtClean="0"/>
              <a:t>Familiar size </a:t>
            </a:r>
          </a:p>
          <a:p>
            <a:pPr lvl="1"/>
            <a:r>
              <a:rPr lang="en-US" sz="1600" dirty="0" smtClean="0"/>
              <a:t>Absolute size </a:t>
            </a:r>
          </a:p>
          <a:p>
            <a:pPr lvl="1"/>
            <a:r>
              <a:rPr lang="en-US" sz="1600" dirty="0" smtClean="0"/>
              <a:t>Aerial perspective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24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hlinkClick r:id="rId3"/>
              </a:rPr>
              <a:t>https://en.wikipedia.org/wiki/Stereoscopy</a:t>
            </a:r>
            <a:endParaRPr lang="en-US" baseline="0" dirty="0" smtClean="0"/>
          </a:p>
          <a:p>
            <a:r>
              <a:rPr lang="de-DE" dirty="0" smtClean="0">
                <a:hlinkClick r:id="rId4"/>
              </a:rPr>
              <a:t>https://commons.wikimedia.org/wiki/File:EmaginZ800.jpg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de-DE" baseline="0" dirty="0" smtClean="0"/>
              <a:t>https://commons.wikimedia.org/wiki/File:Parallax_barrier_vs_lenticular_screen.svg</a:t>
            </a:r>
          </a:p>
          <a:p>
            <a:endParaRPr lang="de-DE" dirty="0" smtClean="0"/>
          </a:p>
          <a:p>
            <a:r>
              <a:rPr lang="de-DE" dirty="0" smtClean="0">
                <a:hlinkClick r:id="rId5"/>
              </a:rPr>
              <a:t>https://commons.wikimedia.org/wiki/File:2-punktperspektive.svg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51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hlinkClick r:id="rId3"/>
              </a:rPr>
              <a:t>https://en.wikipedia.org/wiki/Stereoscopy</a:t>
            </a:r>
            <a:endParaRPr lang="en-US" baseline="0" dirty="0" smtClean="0"/>
          </a:p>
          <a:p>
            <a:r>
              <a:rPr lang="de-DE" dirty="0" smtClean="0">
                <a:hlinkClick r:id="rId4"/>
              </a:rPr>
              <a:t>https://commons.wikimedia.org/wiki/File:EmaginZ800.jpg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de-DE" baseline="0" dirty="0" smtClean="0"/>
              <a:t>https://commons.wikimedia.org/wiki/File:Parallax_barrier_vs_lenticular_screen.svg</a:t>
            </a:r>
          </a:p>
          <a:p>
            <a:endParaRPr lang="de-DE" dirty="0" smtClean="0"/>
          </a:p>
          <a:p>
            <a:r>
              <a:rPr lang="de-DE" dirty="0" smtClean="0">
                <a:hlinkClick r:id="rId5"/>
              </a:rPr>
              <a:t>https://commons.wikimedia.org/wiki/File:2-punktperspektive.svg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23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64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hlinkClick r:id="rId3"/>
              </a:rPr>
              <a:t>https://en.wikipedia.org/wiki/Stereoscopy</a:t>
            </a:r>
            <a:endParaRPr lang="en-US" baseline="0" dirty="0" smtClean="0"/>
          </a:p>
          <a:p>
            <a:r>
              <a:rPr lang="en-US" baseline="0" dirty="0" err="1" smtClean="0"/>
              <a:t>Cmglee</a:t>
            </a:r>
            <a:r>
              <a:rPr lang="en-US" baseline="0" dirty="0" smtClean="0"/>
              <a:t> / CC BY-SA (https://creativecommons.org/licenses/by-sa/3.0)</a:t>
            </a:r>
          </a:p>
          <a:p>
            <a:endParaRPr lang="en-US" baseline="0" dirty="0" smtClean="0"/>
          </a:p>
          <a:p>
            <a:r>
              <a:rPr lang="de-DE" dirty="0" smtClean="0">
                <a:hlinkClick r:id="rId4"/>
              </a:rPr>
              <a:t>https://en.wikipedia.org/wiki/Anaglyph_3D</a:t>
            </a:r>
            <a:endParaRPr lang="de-DE" dirty="0" smtClean="0"/>
          </a:p>
          <a:p>
            <a:r>
              <a:rPr lang="de-DE" dirty="0" smtClean="0">
                <a:hlinkClick r:id="rId5"/>
              </a:rPr>
              <a:t>https://upload.wikimedia.org/wikipedia/commons/a/ac/3D_dusk_on_Desert.jpg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de-DE" baseline="0" dirty="0" smtClean="0"/>
              <a:t>https://commons.wikimedia.org/wiki/File:Parallax_barrier_vs_lenticular_screen.svg</a:t>
            </a:r>
          </a:p>
          <a:p>
            <a:endParaRPr lang="de-DE" dirty="0" smtClean="0"/>
          </a:p>
          <a:p>
            <a:r>
              <a:rPr lang="de-DE" dirty="0" smtClean="0">
                <a:hlinkClick r:id="rId6"/>
              </a:rPr>
              <a:t>https://commons.wikimedia.org/wiki/File:2-punktperspektive.svg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68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hlinkClick r:id="rId3"/>
              </a:rPr>
              <a:t>https://en.wikipedia.org/wiki/Stereoscopy</a:t>
            </a:r>
            <a:endParaRPr lang="en-US" baseline="0" dirty="0" smtClean="0"/>
          </a:p>
          <a:p>
            <a:r>
              <a:rPr lang="en-US" baseline="0" dirty="0" err="1" smtClean="0"/>
              <a:t>Cmglee</a:t>
            </a:r>
            <a:r>
              <a:rPr lang="en-US" baseline="0" dirty="0" smtClean="0"/>
              <a:t> / CC BY-SA (https://creativecommons.org/licenses/by-sa/3.0)</a:t>
            </a:r>
          </a:p>
          <a:p>
            <a:endParaRPr lang="en-US" baseline="0" dirty="0" smtClean="0"/>
          </a:p>
          <a:p>
            <a:r>
              <a:rPr lang="de-DE" baseline="0" dirty="0" smtClean="0"/>
              <a:t>https://commons.wikimedia.org/wiki/File:Parallax_barrier_vs_lenticular_screen.svg</a:t>
            </a:r>
          </a:p>
          <a:p>
            <a:endParaRPr lang="de-DE" dirty="0" smtClean="0"/>
          </a:p>
          <a:p>
            <a:r>
              <a:rPr lang="de-DE" dirty="0" smtClean="0">
                <a:hlinkClick r:id="rId4"/>
              </a:rPr>
              <a:t>https://commons.wikimedia.org/wiki/File:2-punktperspektive.svg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79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bg2">
                    <a:lumMod val="90000"/>
                  </a:schemeClr>
                </a:solidFill>
              </a:rPr>
              <a:t>Tovi</a:t>
            </a:r>
            <a:r>
              <a:rPr lang="en-US" sz="1200" dirty="0" smtClean="0">
                <a:solidFill>
                  <a:schemeClr val="bg2">
                    <a:lumMod val="90000"/>
                  </a:schemeClr>
                </a:solidFill>
              </a:rPr>
              <a:t> Grossman, Daniel </a:t>
            </a:r>
            <a:r>
              <a:rPr lang="en-US" sz="1200" dirty="0" err="1" smtClean="0">
                <a:solidFill>
                  <a:schemeClr val="bg2">
                    <a:lumMod val="90000"/>
                  </a:schemeClr>
                </a:solidFill>
              </a:rPr>
              <a:t>Wigdor</a:t>
            </a:r>
            <a:r>
              <a:rPr lang="en-US" sz="1200" dirty="0" smtClean="0">
                <a:solidFill>
                  <a:schemeClr val="bg2">
                    <a:lumMod val="90000"/>
                  </a:schemeClr>
                </a:solidFill>
              </a:rPr>
              <a:t>, and </a:t>
            </a:r>
            <a:r>
              <a:rPr lang="en-US" sz="1200" dirty="0" err="1" smtClean="0">
                <a:solidFill>
                  <a:schemeClr val="bg2">
                    <a:lumMod val="90000"/>
                  </a:schemeClr>
                </a:solidFill>
              </a:rPr>
              <a:t>Ravin</a:t>
            </a:r>
            <a:r>
              <a:rPr lang="en-US" sz="12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90000"/>
                  </a:schemeClr>
                </a:solidFill>
              </a:rPr>
              <a:t>Balakrishnan</a:t>
            </a:r>
            <a:r>
              <a:rPr lang="en-US" sz="1200" dirty="0" smtClean="0">
                <a:solidFill>
                  <a:schemeClr val="bg2">
                    <a:lumMod val="90000"/>
                  </a:schemeClr>
                </a:solidFill>
              </a:rPr>
              <a:t>. 2004. Multi-finger gestural interaction with 3d volumetric displays. In Proceedings of the 17th annual ACM symposium on User interface software and technology (UIST '04). ACM, New York, NY, USA, 61-70.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0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 …</a:t>
            </a:r>
          </a:p>
          <a:p>
            <a:pPr lvl="1"/>
            <a:r>
              <a:rPr lang="en-US" dirty="0" smtClean="0"/>
              <a:t>Technical parameters for visual displays</a:t>
            </a:r>
          </a:p>
          <a:p>
            <a:pPr lvl="1"/>
            <a:r>
              <a:rPr lang="en-US" dirty="0" smtClean="0"/>
              <a:t>The impact of display resolution on the user experience</a:t>
            </a:r>
          </a:p>
          <a:p>
            <a:pPr lvl="1"/>
            <a:r>
              <a:rPr lang="en-US" dirty="0" smtClean="0"/>
              <a:t>The benefits and issues of large screen setups</a:t>
            </a:r>
          </a:p>
          <a:p>
            <a:r>
              <a:rPr lang="en-US" dirty="0" smtClean="0"/>
              <a:t>Know </a:t>
            </a:r>
          </a:p>
          <a:p>
            <a:pPr lvl="1"/>
            <a:r>
              <a:rPr lang="en-US" dirty="0" smtClean="0"/>
              <a:t>How 3D content can be presented</a:t>
            </a:r>
          </a:p>
          <a:p>
            <a:pPr lvl="1"/>
            <a:r>
              <a:rPr lang="en-US" dirty="0" smtClean="0"/>
              <a:t>About different technologies that can be used to create a real 3D output</a:t>
            </a:r>
          </a:p>
          <a:p>
            <a:pPr marL="0" indent="0">
              <a:buNone/>
            </a:pPr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74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75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hlinkClick r:id="rId3"/>
              </a:rPr>
              <a:t>https://dot-color.com/2011/10/08/the-difference-between-color-gamut-and-bit-depth/</a:t>
            </a:r>
            <a:endParaRPr lang="de-DE" dirty="0" smtClean="0"/>
          </a:p>
          <a:p>
            <a:r>
              <a:rPr lang="nb-NO" dirty="0" smtClean="0"/>
              <a:t>Spigget / CC BY-SA (https://creativecommons.org/licenses/by-sa/3.0)</a:t>
            </a:r>
            <a:endParaRPr lang="de-DE" baseline="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4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hlinkClick r:id="rId3"/>
              </a:rPr>
              <a:t>https://dot-color.com/2011/10/08/the-difference-between-color-gamut-and-bit-depth/</a:t>
            </a:r>
            <a:endParaRPr lang="de-DE" dirty="0" smtClean="0"/>
          </a:p>
          <a:p>
            <a:r>
              <a:rPr lang="nb-NO" dirty="0" smtClean="0"/>
              <a:t>Spigget / CC BY-SA (https://creativecommons.org/licenses/by-sa/3.0)</a:t>
            </a:r>
            <a:endParaRPr lang="de-DE" baseline="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0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hlinkClick r:id="rId3"/>
              </a:rPr>
              <a:t>https://dot-color.com/2011/10/08/the-difference-between-color-gamut-and-bit-depth/</a:t>
            </a:r>
            <a:endParaRPr lang="de-DE" dirty="0" smtClean="0"/>
          </a:p>
          <a:p>
            <a:r>
              <a:rPr lang="de-DE" dirty="0" smtClean="0">
                <a:hlinkClick r:id="rId4"/>
              </a:rPr>
              <a:t>https://commons.wikimedia.org/wiki/File:Cie_Chart_with_sRGB_gamut_by_spigget.png</a:t>
            </a:r>
            <a:endParaRPr lang="de-DE" dirty="0" smtClean="0"/>
          </a:p>
          <a:p>
            <a:endParaRPr lang="de-DE" baseline="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0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7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11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Lischke, L., Mayer, S., Wolf, K., Sahami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Shirazi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&amp; Henze, N. (2015, April). Subjective and objective effects of tablet's pixel density. In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33rd Annual ACM Conference on Human Factors in Computing Systems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(pp. 2769-2772).</a:t>
            </a:r>
            <a:endParaRPr lang="de-DE" baseline="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04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Lischke, L., Mayer, S., Wolf, K., Sahami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Shirazi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&amp; Henze, N. (2015, April). Subjective and objective effects of tablet's pixel density. In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33rd Annual ACM Conference on Human Factors in Computing Systems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(pp. 2769-2772).</a:t>
            </a:r>
            <a:endParaRPr lang="de-DE" baseline="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A87B94-F2A0-427E-B660-8569B5EA09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BF9F099-A708-492B-9666-B1030F072A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12192000" cy="430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8163"/>
            <a:ext cx="121932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1089025"/>
            <a:ext cx="108013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D2465A-354B-498C-8F0D-B6E8CD9140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BE2AFC-6727-4FDE-8F51-E24807504B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F3DD65-D4B6-4CBA-8F49-7C802136F5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F6A13F-5E57-4B54-BFA6-0A43527F2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21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8651875" cy="4310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0770"/>
            <a:ext cx="8651875" cy="1190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61675F-BC6F-4A23-9EB1-CE0952DF319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E47C82-39CB-49C1-943D-69194A0B1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5E7D11-AB38-4770-AB91-61CB403CD9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C1A4AD-9D03-4E85-B564-9656BE5E6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78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418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23" y="115888"/>
            <a:ext cx="10794052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623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623" y="1089025"/>
            <a:ext cx="7949252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138" y="1592264"/>
            <a:ext cx="3884592" cy="4537073"/>
          </a:xfrm>
          <a:prstGeom prst="rect">
            <a:avLst/>
          </a:prstGeom>
        </p:spPr>
        <p:txBody>
          <a:bodyPr/>
          <a:lstStyle>
            <a:lvl2pPr defTabSz="6876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7" y="1268412"/>
            <a:ext cx="10801348" cy="4860926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89026"/>
            <a:ext cx="10801349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089747"/>
            <a:ext cx="10801349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830643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5448563"/>
            <a:ext cx="10801350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430236"/>
            <a:ext cx="10801350" cy="658789"/>
          </a:xfr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90" y="365126"/>
            <a:ext cx="5341224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4790" y="1592264"/>
            <a:ext cx="5341224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4790" y="1089025"/>
            <a:ext cx="5341224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9C9F29-9467-4790-A990-E3BA7DDC21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968751"/>
            <a:ext cx="8651875" cy="2265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3846158"/>
            <a:ext cx="8651875" cy="1225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811916"/>
            <a:ext cx="7956549" cy="2037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6B8C75-D5B2-4AC9-8C30-F373F3B7AE3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017C71-5FC7-42A7-83BA-25BA02E96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3859DE-9B48-4A38-B4ED-4B67BB1027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64429B62-8741-49E0-AB30-FF383524D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06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3EFEA2E-EA03-4D81-9489-7647000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51" r:id="rId5"/>
    <p:sldLayoutId id="2147483655" r:id="rId6"/>
    <p:sldLayoutId id="2147483682" r:id="rId7"/>
    <p:sldLayoutId id="2147483657" r:id="rId8"/>
    <p:sldLayoutId id="2147483660" r:id="rId9"/>
    <p:sldLayoutId id="2147483661" r:id="rId10"/>
    <p:sldLayoutId id="2147483680" r:id="rId11"/>
    <p:sldLayoutId id="2147483681" r:id="rId12"/>
    <p:sldLayoutId id="214748368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008486"/>
            <a:ext cx="7956548" cy="1198412"/>
          </a:xfrm>
          <a:solidFill>
            <a:srgbClr val="FFFFFF">
              <a:alpha val="36078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Bildplatzhalter 1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1" name="Bildplatzhalter 20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49606A8-74C1-4D5C-9083-2C32D4B3A7A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002E4239-9C90-407D-B00F-DCBF08F5A84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" name="Picture 2" descr="https://upload.wikimedia.org/wikipedia/commons/thumb/d/d0/CC-BY-SA_icon.svg/640px-CC-BY-SA_icon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8" y="6300254"/>
            <a:ext cx="1401584" cy="4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1071562"/>
            <a:ext cx="12192000" cy="2879725"/>
          </a:xfrm>
        </p:spPr>
      </p:sp>
      <p:pic>
        <p:nvPicPr>
          <p:cNvPr id="15" name="Picture 2" descr="http://lh3.ggpht.com/_IN-LOuSM0yA/SJisGfyNgXI/AAAAAAAAAlw/ZXSkDNBaa5s/s640/microscope-letter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1" r="50418" b="48952"/>
          <a:stretch/>
        </p:blipFill>
        <p:spPr bwMode="auto">
          <a:xfrm>
            <a:off x="1" y="-15528"/>
            <a:ext cx="4339904" cy="22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lh3.ggpht.com/_IN-LOuSM0yA/SJisGfyNgXI/AAAAAAAAAlw/ZXSkDNBaa5s/s640/microscope-letter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5" t="16171" b="48952"/>
          <a:stretch/>
        </p:blipFill>
        <p:spPr bwMode="auto">
          <a:xfrm>
            <a:off x="-1" y="2035283"/>
            <a:ext cx="4341413" cy="229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5"/>
          <a:srcRect l="3007" t="6758" r="3010" b="21804"/>
          <a:stretch/>
        </p:blipFill>
        <p:spPr>
          <a:xfrm>
            <a:off x="4583289" y="-23855"/>
            <a:ext cx="7608711" cy="4138849"/>
          </a:xfrm>
          <a:prstGeom prst="rect">
            <a:avLst/>
          </a:prstGeom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/>
        </p:nvSpPr>
        <p:spPr>
          <a:xfrm>
            <a:off x="0" y="3968750"/>
            <a:ext cx="12192000" cy="1462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907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Density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How does it impact the user?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95325" y="1592263"/>
            <a:ext cx="3609046" cy="38829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Measured by questionnaire</a:t>
            </a:r>
          </a:p>
          <a:p>
            <a:r>
              <a:rPr lang="en-US" dirty="0"/>
              <a:t>Rating mental effort on SMEQ-Scale</a:t>
            </a:r>
          </a:p>
          <a:p>
            <a:r>
              <a:rPr lang="en-US" dirty="0"/>
              <a:t>Rating media quality on ITU-T P.910</a:t>
            </a:r>
          </a:p>
          <a:p>
            <a:endParaRPr lang="en-US" dirty="0"/>
          </a:p>
          <a:p>
            <a:r>
              <a:rPr lang="en-US" dirty="0"/>
              <a:t>Measurement</a:t>
            </a:r>
          </a:p>
          <a:p>
            <a:r>
              <a:rPr lang="en-US" dirty="0"/>
              <a:t>Distance between eyes and tablet</a:t>
            </a:r>
          </a:p>
          <a:p>
            <a:r>
              <a:rPr lang="en-US" dirty="0"/>
              <a:t>Task completion time</a:t>
            </a:r>
          </a:p>
          <a:p>
            <a:r>
              <a:rPr lang="en-US" dirty="0"/>
              <a:t>Errors</a:t>
            </a:r>
          </a:p>
          <a:p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809850" y="5785928"/>
            <a:ext cx="81413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Lischke, L., Mayer, S., Wolf, K., Sahami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Shirazi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A., &amp; Henze, N. (2015, April). Subjective and objective effects of tablet's pixel density. In 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Proceedings of the 33rd Annual ACM Conference on Human Factors in Computing Systems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 (pp. 2769-2772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/>
          <a:srcRect l="27970" r="3036"/>
          <a:stretch/>
        </p:blipFill>
        <p:spPr>
          <a:xfrm>
            <a:off x="4622709" y="896427"/>
            <a:ext cx="2664296" cy="4433391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782" y="1309340"/>
            <a:ext cx="1819275" cy="4038600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5505660" y="53395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dirty="0"/>
              <a:t>SMEQ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7428251" y="5332196"/>
            <a:ext cx="167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ITU-T P.910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Pixel Density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808075" y="1645003"/>
            <a:ext cx="3865525" cy="398873"/>
          </a:xfrm>
        </p:spPr>
        <p:txBody>
          <a:bodyPr>
            <a:normAutofit/>
          </a:bodyPr>
          <a:lstStyle/>
          <a:p>
            <a:r>
              <a:rPr lang="en-US" dirty="0" smtClean="0"/>
              <a:t>Perceived Quality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How does it impact the user? Perceived Quality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809850" y="5785928"/>
            <a:ext cx="81413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Lischke, L., Mayer, S., Wolf, K., Sahami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Shirazi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A., &amp; Henze, N. (2015, April). Subjective and objective effects of tablet's pixel density. In 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Proceedings of the 33rd Annual ACM Conference on Human Factors in Computing Systems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 (pp. 2769-2772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9"/>
          <a:stretch/>
        </p:blipFill>
        <p:spPr>
          <a:xfrm>
            <a:off x="178419" y="1993511"/>
            <a:ext cx="4728117" cy="3773027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5"/>
          <a:stretch/>
        </p:blipFill>
        <p:spPr>
          <a:xfrm>
            <a:off x="4595541" y="1945535"/>
            <a:ext cx="4439144" cy="3821003"/>
          </a:xfrm>
          <a:prstGeom prst="rect">
            <a:avLst/>
          </a:prstGeom>
        </p:spPr>
      </p:pic>
      <p:sp>
        <p:nvSpPr>
          <p:cNvPr id="25" name="Textplatzhalter 17"/>
          <p:cNvSpPr txBox="1">
            <a:spLocks/>
          </p:cNvSpPr>
          <p:nvPr/>
        </p:nvSpPr>
        <p:spPr>
          <a:xfrm>
            <a:off x="5225197" y="1641029"/>
            <a:ext cx="3865525" cy="398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Perceived Effort</a:t>
            </a:r>
            <a:endParaRPr lang="en-US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7157959" y="312482"/>
            <a:ext cx="1632072" cy="975276"/>
            <a:chOff x="9160931" y="1203959"/>
            <a:chExt cx="1632072" cy="975276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2" t="-229" r="48510" b="89862"/>
            <a:stretch/>
          </p:blipFill>
          <p:spPr>
            <a:xfrm>
              <a:off x="9160931" y="1203959"/>
              <a:ext cx="1511472" cy="490178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3" t="-34" r="15089" b="89216"/>
            <a:stretch/>
          </p:blipFill>
          <p:spPr>
            <a:xfrm>
              <a:off x="9281531" y="1667782"/>
              <a:ext cx="1511472" cy="511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00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Pixel Density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808075" y="1645003"/>
            <a:ext cx="3865525" cy="398873"/>
          </a:xfrm>
        </p:spPr>
        <p:txBody>
          <a:bodyPr>
            <a:normAutofit/>
          </a:bodyPr>
          <a:lstStyle/>
          <a:p>
            <a:r>
              <a:rPr lang="en-US" dirty="0" smtClean="0"/>
              <a:t>Perceived Quality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How does it impact the user? Perceived Quality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809850" y="5785928"/>
            <a:ext cx="81413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Lischke, L., Mayer, S., Wolf, K., Sahami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Shirazi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A., &amp; Henze, N. (2015, April). Subjective and objective effects of tablet's pixel density. In 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Proceedings of the 33rd Annual ACM Conference on Human Factors in Computing Systems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 (pp. 2769-2772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9"/>
          <a:stretch/>
        </p:blipFill>
        <p:spPr>
          <a:xfrm>
            <a:off x="178419" y="1993511"/>
            <a:ext cx="4728117" cy="3773027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5"/>
          <a:stretch/>
        </p:blipFill>
        <p:spPr>
          <a:xfrm>
            <a:off x="4595541" y="1945535"/>
            <a:ext cx="4439144" cy="3821003"/>
          </a:xfrm>
          <a:prstGeom prst="rect">
            <a:avLst/>
          </a:prstGeom>
        </p:spPr>
      </p:pic>
      <p:sp>
        <p:nvSpPr>
          <p:cNvPr id="25" name="Textplatzhalter 17"/>
          <p:cNvSpPr txBox="1">
            <a:spLocks/>
          </p:cNvSpPr>
          <p:nvPr/>
        </p:nvSpPr>
        <p:spPr>
          <a:xfrm>
            <a:off x="5225197" y="1641029"/>
            <a:ext cx="3865525" cy="398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Perceived Effort</a:t>
            </a:r>
            <a:endParaRPr lang="en-US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7157959" y="312482"/>
            <a:ext cx="1632072" cy="975276"/>
            <a:chOff x="9160931" y="1203959"/>
            <a:chExt cx="1632072" cy="975276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2" t="-229" r="48510" b="89862"/>
            <a:stretch/>
          </p:blipFill>
          <p:spPr>
            <a:xfrm>
              <a:off x="9160931" y="1203959"/>
              <a:ext cx="1511472" cy="490178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3" t="-34" r="15089" b="89216"/>
            <a:stretch/>
          </p:blipFill>
          <p:spPr>
            <a:xfrm>
              <a:off x="9281531" y="1667782"/>
              <a:ext cx="1511472" cy="511453"/>
            </a:xfrm>
            <a:prstGeom prst="rect">
              <a:avLst/>
            </a:prstGeom>
          </p:spPr>
        </p:pic>
      </p:grpSp>
      <p:sp>
        <p:nvSpPr>
          <p:cNvPr id="4" name="Textfeld 3"/>
          <p:cNvSpPr txBox="1"/>
          <p:nvPr/>
        </p:nvSpPr>
        <p:spPr>
          <a:xfrm>
            <a:off x="1938280" y="2629714"/>
            <a:ext cx="6255174" cy="1815882"/>
          </a:xfrm>
          <a:prstGeom prst="rect">
            <a:avLst/>
          </a:prstGeom>
          <a:solidFill>
            <a:srgbClr val="0DC0FF">
              <a:alpha val="83137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But…</a:t>
            </a:r>
          </a:p>
          <a:p>
            <a:r>
              <a:rPr lang="en-US" sz="2800" dirty="0" smtClean="0"/>
              <a:t>No </a:t>
            </a:r>
            <a:r>
              <a:rPr lang="en-US" sz="2800" dirty="0"/>
              <a:t>differences in distance</a:t>
            </a:r>
          </a:p>
          <a:p>
            <a:r>
              <a:rPr lang="en-US" sz="2800" dirty="0"/>
              <a:t>No differences in task completion time</a:t>
            </a:r>
          </a:p>
          <a:p>
            <a:r>
              <a:rPr lang="en-US" sz="2800" dirty="0"/>
              <a:t>No differences in error </a:t>
            </a:r>
            <a:r>
              <a:rPr lang="en-US" sz="2800" dirty="0" smtClean="0"/>
              <a:t>rate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6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Screen Space is Useful!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It is easier to move your gaze than to bring windows to the front, move between tabs, or scroll!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95324" y="1828800"/>
            <a:ext cx="7956551" cy="47950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Many tasks benefit: comparison, overview, multiple documents…</a:t>
            </a:r>
            <a:endParaRPr lang="en-US" dirty="0"/>
          </a:p>
        </p:txBody>
      </p:sp>
      <p:sp>
        <p:nvSpPr>
          <p:cNvPr id="8" name="AutoShape 2" descr="blob:https://web.whatsapp.com/6e5eef4b-fb49-42dc-a37f-cb47021acf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534" y="2332039"/>
            <a:ext cx="5304032" cy="3789314"/>
          </a:xfrm>
          <a:prstGeom prst="rect">
            <a:avLst/>
          </a:prstGeom>
        </p:spPr>
      </p:pic>
      <p:sp>
        <p:nvSpPr>
          <p:cNvPr id="16" name="Textplatzhalter 3"/>
          <p:cNvSpPr txBox="1">
            <a:spLocks/>
          </p:cNvSpPr>
          <p:nvPr/>
        </p:nvSpPr>
        <p:spPr>
          <a:xfrm>
            <a:off x="695324" y="2332039"/>
            <a:ext cx="2842342" cy="3765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Issues with large screens:</a:t>
            </a:r>
          </a:p>
          <a:p>
            <a:pPr lvl="1"/>
            <a:r>
              <a:rPr lang="en-US" dirty="0" smtClean="0"/>
              <a:t>Finding the mouse cursor</a:t>
            </a:r>
          </a:p>
          <a:p>
            <a:pPr lvl="1"/>
            <a:r>
              <a:rPr lang="en-US" dirty="0" smtClean="0"/>
              <a:t>Moving the mouse</a:t>
            </a:r>
          </a:p>
          <a:p>
            <a:r>
              <a:rPr lang="en-US" dirty="0" smtClean="0"/>
              <a:t>Practices</a:t>
            </a:r>
          </a:p>
          <a:p>
            <a:pPr lvl="1"/>
            <a:r>
              <a:rPr lang="en-US" dirty="0" smtClean="0"/>
              <a:t>Working local in one region</a:t>
            </a:r>
          </a:p>
          <a:p>
            <a:pPr lvl="1"/>
            <a:r>
              <a:rPr lang="en-US" dirty="0" smtClean="0"/>
              <a:t>Periphery for other documents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8749756" cy="973137"/>
          </a:xfrm>
        </p:spPr>
        <p:txBody>
          <a:bodyPr/>
          <a:lstStyle/>
          <a:p>
            <a:r>
              <a:rPr lang="en-US" dirty="0" smtClean="0"/>
              <a:t>E-Paper vs. Paper Displays, other displays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8515583" cy="45370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60x magnification, 10-12 </a:t>
            </a:r>
            <a:r>
              <a:rPr lang="en-US" dirty="0" err="1" smtClean="0"/>
              <a:t>pt</a:t>
            </a:r>
            <a:r>
              <a:rPr lang="en-US" dirty="0" smtClean="0"/>
              <a:t> font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4" name="Picture 2" descr="http://lh3.ggpht.com/_IN-LOuSM0yA/SJisGfyNgXI/AAAAAAAAAlw/ZXSkDNBaa5s/s640/microscope-letter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1" b="14526"/>
          <a:stretch/>
        </p:blipFill>
        <p:spPr bwMode="auto">
          <a:xfrm>
            <a:off x="695324" y="1948688"/>
            <a:ext cx="8043171" cy="418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1347025" y="415052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26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Visual Display Technologies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702623" y="1189384"/>
            <a:ext cx="3806041" cy="50403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Projection</a:t>
            </a:r>
          </a:p>
          <a:p>
            <a:r>
              <a:rPr lang="en-US" dirty="0" smtClean="0"/>
              <a:t>Key aspects</a:t>
            </a:r>
          </a:p>
          <a:p>
            <a:pPr lvl="1"/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Brightness (daylight, outdoors)</a:t>
            </a:r>
          </a:p>
          <a:p>
            <a:pPr lvl="1"/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Projection distance</a:t>
            </a:r>
          </a:p>
          <a:p>
            <a:pPr lvl="1"/>
            <a:r>
              <a:rPr lang="en-US" dirty="0" smtClean="0"/>
              <a:t>Lens and image correction</a:t>
            </a:r>
          </a:p>
          <a:p>
            <a:pPr lvl="1"/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Size and weight</a:t>
            </a:r>
          </a:p>
          <a:p>
            <a:pPr marL="357188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2" name="Inhaltsplatzhalter 21"/>
          <p:cNvSpPr>
            <a:spLocks noGrp="1"/>
          </p:cNvSpPr>
          <p:nvPr>
            <p:ph idx="1"/>
          </p:nvPr>
        </p:nvSpPr>
        <p:spPr>
          <a:xfrm>
            <a:off x="4656138" y="1189385"/>
            <a:ext cx="3884592" cy="504031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E-paper Displays</a:t>
            </a:r>
          </a:p>
          <a:p>
            <a:r>
              <a:rPr lang="en-US" dirty="0" smtClean="0"/>
              <a:t>Slower update rate</a:t>
            </a:r>
          </a:p>
          <a:p>
            <a:r>
              <a:rPr lang="en-US" dirty="0" smtClean="0"/>
              <a:t>Black and white or few colors</a:t>
            </a:r>
          </a:p>
          <a:p>
            <a:r>
              <a:rPr lang="en-US" dirty="0" smtClean="0"/>
              <a:t>Readable outdoors</a:t>
            </a:r>
          </a:p>
          <a:p>
            <a:r>
              <a:rPr lang="en-US" dirty="0" smtClean="0"/>
              <a:t>Require light (like paper)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3"/>
          <a:srcRect t="13186" b="9376"/>
          <a:stretch/>
        </p:blipFill>
        <p:spPr>
          <a:xfrm>
            <a:off x="4740977" y="3809881"/>
            <a:ext cx="3799753" cy="22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3D-Displays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4268069" cy="4537074"/>
          </a:xfrm>
        </p:spPr>
        <p:txBody>
          <a:bodyPr/>
          <a:lstStyle/>
          <a:p>
            <a:r>
              <a:rPr lang="en-US" dirty="0"/>
              <a:t>Different images</a:t>
            </a:r>
          </a:p>
          <a:p>
            <a:r>
              <a:rPr lang="en-US" dirty="0" smtClean="0"/>
              <a:t>One image per eye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9" name="Picture 32" descr="C:\Users\Albrecht\Dropbox\teaching\sose13\photos\IMG_66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" r="19446"/>
          <a:stretch/>
        </p:blipFill>
        <p:spPr bwMode="auto">
          <a:xfrm rot="5400000">
            <a:off x="4156136" y="234929"/>
            <a:ext cx="3373244" cy="313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644" y="3560747"/>
            <a:ext cx="5618231" cy="2613987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4604277" y="5782704"/>
            <a:ext cx="3969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left eye		                right eye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3D View on a 2D Canvas &amp; Displays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95325" y="1592264"/>
            <a:ext cx="5392224" cy="453707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we see it three dimensional we imagine it…</a:t>
            </a:r>
          </a:p>
          <a:p>
            <a:r>
              <a:rPr lang="en-US" dirty="0" smtClean="0"/>
              <a:t>Expectations and experience as basis</a:t>
            </a:r>
          </a:p>
          <a:p>
            <a:r>
              <a:rPr lang="en-US" dirty="0" smtClean="0"/>
              <a:t>Displaying a projection of a 3D model</a:t>
            </a:r>
          </a:p>
          <a:p>
            <a:r>
              <a:rPr lang="en-US" dirty="0" smtClean="0"/>
              <a:t>“Options to visualize 3D graphics</a:t>
            </a:r>
          </a:p>
          <a:p>
            <a:pPr lvl="1"/>
            <a:r>
              <a:rPr lang="en-US" dirty="0" smtClean="0"/>
              <a:t>Create a 2D image that the user translates to 3D in his head</a:t>
            </a:r>
          </a:p>
          <a:p>
            <a:pPr lvl="1"/>
            <a:r>
              <a:rPr lang="en-US" dirty="0" smtClean="0"/>
              <a:t>Provide images (that represent a 3D model from a particular view point) for both eyes</a:t>
            </a:r>
          </a:p>
          <a:p>
            <a:r>
              <a:rPr lang="en-US" dirty="0" smtClean="0"/>
              <a:t>Monocular cues (perceived with a single eye)</a:t>
            </a:r>
          </a:p>
          <a:p>
            <a:pPr lvl="1"/>
            <a:r>
              <a:rPr lang="en-GB" dirty="0" smtClean="0"/>
              <a:t>Visual angle indicates how much of view object occupies</a:t>
            </a:r>
          </a:p>
          <a:p>
            <a:pPr lvl="1"/>
            <a:r>
              <a:rPr lang="en-GB" dirty="0" smtClean="0"/>
              <a:t>Familiar objects perceived as constant size </a:t>
            </a:r>
          </a:p>
          <a:p>
            <a:pPr lvl="1"/>
            <a:r>
              <a:rPr lang="en-GB" dirty="0" smtClean="0"/>
              <a:t>Overlapping help perception of size and depth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Everything on a 2D display is 2D!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AutoShape 2" descr="blob:https://web.whatsapp.com/6e5eef4b-fb49-42dc-a37f-cb47021acf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" name="Picture 2" descr="File:2-punktperspektiv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265775"/>
            <a:ext cx="2653408" cy="18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6305550" y="2781174"/>
            <a:ext cx="26773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chemeClr val="bg2">
                    <a:lumMod val="90000"/>
                  </a:schemeClr>
                </a:solidFill>
              </a:rPr>
              <a:t>https://de.wikipedia.org/wiki/Perspektive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27" y="3402594"/>
            <a:ext cx="2902896" cy="2701306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7318854" y="5769638"/>
            <a:ext cx="324000" cy="32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Ellipse 24"/>
          <p:cNvSpPr/>
          <p:nvPr/>
        </p:nvSpPr>
        <p:spPr>
          <a:xfrm>
            <a:off x="8570350" y="4585250"/>
            <a:ext cx="54000" cy="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Gerader Verbinder 26"/>
          <p:cNvCxnSpPr>
            <a:endCxn id="23" idx="0"/>
          </p:cNvCxnSpPr>
          <p:nvPr/>
        </p:nvCxnSpPr>
        <p:spPr>
          <a:xfrm flipH="1">
            <a:off x="7480854" y="3321050"/>
            <a:ext cx="424896" cy="2448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>
            <a:stCxn id="33" idx="4"/>
            <a:endCxn id="25" idx="1"/>
          </p:cNvCxnSpPr>
          <p:nvPr/>
        </p:nvCxnSpPr>
        <p:spPr>
          <a:xfrm>
            <a:off x="8174025" y="3260819"/>
            <a:ext cx="404233" cy="1332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7728546" y="3078594"/>
            <a:ext cx="324000" cy="32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Ellipse 32"/>
          <p:cNvSpPr/>
          <p:nvPr/>
        </p:nvSpPr>
        <p:spPr>
          <a:xfrm>
            <a:off x="8147025" y="3206819"/>
            <a:ext cx="54000" cy="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3D Displays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95325" y="1592264"/>
            <a:ext cx="4422775" cy="45370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Real physical objects </a:t>
            </a:r>
          </a:p>
          <a:p>
            <a:r>
              <a:rPr lang="en-US" dirty="0" smtClean="0"/>
              <a:t>Providing a display for each eye (headset)</a:t>
            </a:r>
          </a:p>
          <a:p>
            <a:r>
              <a:rPr lang="en-US" dirty="0" smtClean="0"/>
              <a:t>Overlaying images an separating them for each eye</a:t>
            </a:r>
          </a:p>
          <a:p>
            <a:pPr lvl="1"/>
            <a:r>
              <a:rPr lang="en-US" dirty="0" smtClean="0"/>
              <a:t>Time synchronized, e.g. </a:t>
            </a:r>
            <a:r>
              <a:rPr lang="en-US" dirty="0"/>
              <a:t>s</a:t>
            </a:r>
            <a:r>
              <a:rPr lang="en-US" dirty="0" smtClean="0"/>
              <a:t>hutter glasses</a:t>
            </a:r>
          </a:p>
          <a:p>
            <a:pPr lvl="1"/>
            <a:r>
              <a:rPr lang="en-US" dirty="0" smtClean="0"/>
              <a:t>Polarization filter on projector and glasses</a:t>
            </a:r>
          </a:p>
          <a:p>
            <a:pPr lvl="1"/>
            <a:r>
              <a:rPr lang="en-US" dirty="0"/>
              <a:t>Color anaglyph systems</a:t>
            </a:r>
          </a:p>
          <a:p>
            <a:r>
              <a:rPr lang="en-US" dirty="0" smtClean="0"/>
              <a:t>Autostereoscopic displays</a:t>
            </a:r>
          </a:p>
          <a:p>
            <a:r>
              <a:rPr lang="en-US" dirty="0" smtClean="0">
                <a:ea typeface="ＭＳ Ｐゴシック" pitchFamily="34" charset="-128"/>
              </a:rPr>
              <a:t>Volumetric displays</a:t>
            </a:r>
            <a:endParaRPr lang="en-US" dirty="0" smtClean="0"/>
          </a:p>
          <a:p>
            <a:pPr marL="35718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Real </a:t>
            </a:r>
            <a:r>
              <a:rPr lang="en-US" dirty="0"/>
              <a:t>3D requires an image for each eye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8" name="AutoShape 2" descr="blob:https://web.whatsapp.com/6e5eef4b-fb49-42dc-a37f-cb47021acf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7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3D Displays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95325" y="1592264"/>
            <a:ext cx="4422775" cy="45370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Real physical objects </a:t>
            </a:r>
          </a:p>
          <a:p>
            <a:r>
              <a:rPr lang="en-US" b="1" dirty="0" smtClean="0"/>
              <a:t>Providing a display for each eye (headset)</a:t>
            </a:r>
          </a:p>
          <a:p>
            <a:r>
              <a:rPr lang="en-US" dirty="0" smtClean="0"/>
              <a:t>Overlaying images an separating them for each eye</a:t>
            </a:r>
          </a:p>
          <a:p>
            <a:pPr lvl="1"/>
            <a:r>
              <a:rPr lang="en-US" dirty="0" smtClean="0"/>
              <a:t>Time synchronized, e.g. </a:t>
            </a:r>
            <a:r>
              <a:rPr lang="en-US" dirty="0"/>
              <a:t>s</a:t>
            </a:r>
            <a:r>
              <a:rPr lang="en-US" dirty="0" smtClean="0"/>
              <a:t>hutter glasses</a:t>
            </a:r>
          </a:p>
          <a:p>
            <a:pPr lvl="1"/>
            <a:r>
              <a:rPr lang="en-US" dirty="0" smtClean="0"/>
              <a:t>Polarization filter on projector and glasses</a:t>
            </a:r>
          </a:p>
          <a:p>
            <a:pPr lvl="1"/>
            <a:r>
              <a:rPr lang="en-US" dirty="0"/>
              <a:t>Color anaglyph systems</a:t>
            </a:r>
          </a:p>
          <a:p>
            <a:r>
              <a:rPr lang="en-US" dirty="0" smtClean="0"/>
              <a:t>Autostereoscopic displays</a:t>
            </a:r>
          </a:p>
          <a:p>
            <a:r>
              <a:rPr lang="en-US" dirty="0" smtClean="0">
                <a:ea typeface="ＭＳ Ｐゴシック" pitchFamily="34" charset="-128"/>
              </a:rPr>
              <a:t>Volumetric displays</a:t>
            </a:r>
            <a:endParaRPr lang="en-US" dirty="0" smtClean="0"/>
          </a:p>
          <a:p>
            <a:pPr marL="35718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Real </a:t>
            </a:r>
            <a:r>
              <a:rPr lang="en-US" dirty="0"/>
              <a:t>3D requires an image for each eye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8" name="AutoShape 2" descr="blob:https://web.whatsapp.com/6e5eef4b-fb49-42dc-a37f-cb47021acf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832400" y="3281464"/>
            <a:ext cx="2637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By Alessandro </a:t>
            </a:r>
            <a:r>
              <a:rPr lang="en-US" sz="1200" dirty="0" err="1">
                <a:solidFill>
                  <a:schemeClr val="bg2">
                    <a:lumMod val="90000"/>
                  </a:schemeClr>
                </a:solidFill>
              </a:rPr>
              <a:t>Nassiri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2">
                    <a:lumMod val="90000"/>
                  </a:schemeClr>
                </a:solidFill>
              </a:rPr>
              <a:t>(CC BY-SA)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en-US" sz="12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wikimedia.org</a:t>
            </a:r>
            <a:endParaRPr lang="de-DE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1990" name="Picture 6" descr="File:IGB 006055 Visore stereoscopico portatile Museo scienza e tecnologia Milan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1" t="16611" r="15281" b="15595"/>
          <a:stretch/>
        </p:blipFill>
        <p:spPr bwMode="auto">
          <a:xfrm>
            <a:off x="5734658" y="1592264"/>
            <a:ext cx="2529597" cy="16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https://upload.wikimedia.org/wikipedia/commons/b/bd/EmaginZ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68" y="3860362"/>
            <a:ext cx="2762587" cy="19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/>
        </p:nvSpPr>
        <p:spPr>
          <a:xfrm>
            <a:off x="5423372" y="5714611"/>
            <a:ext cx="32990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User </a:t>
            </a:r>
            <a:r>
              <a:rPr lang="en-US" sz="1200" dirty="0" err="1">
                <a:solidFill>
                  <a:schemeClr val="bg2">
                    <a:lumMod val="90000"/>
                  </a:schemeClr>
                </a:solidFill>
              </a:rPr>
              <a:t>Psoreilly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 on </a:t>
            </a:r>
            <a:r>
              <a:rPr lang="en-US" sz="1200" dirty="0" err="1">
                <a:solidFill>
                  <a:schemeClr val="bg2">
                    <a:lumMod val="90000"/>
                  </a:schemeClr>
                </a:solidFill>
              </a:rPr>
              <a:t>en.wikipedia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2">
                    <a:lumMod val="90000"/>
                  </a:schemeClr>
                </a:solidFill>
              </a:rPr>
              <a:t>(CC BY-SA)</a:t>
            </a:r>
            <a:endParaRPr lang="de-DE" sz="12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Learning Goals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…</a:t>
            </a:r>
          </a:p>
          <a:p>
            <a:pPr lvl="1"/>
            <a:r>
              <a:rPr lang="en-US" dirty="0" smtClean="0"/>
              <a:t>Technical parameters for visual displays</a:t>
            </a:r>
          </a:p>
          <a:p>
            <a:pPr lvl="1"/>
            <a:r>
              <a:rPr lang="en-US" dirty="0" smtClean="0"/>
              <a:t>The impact of display resolution on the user experience</a:t>
            </a:r>
          </a:p>
          <a:p>
            <a:pPr lvl="1"/>
            <a:r>
              <a:rPr lang="en-US" dirty="0" smtClean="0"/>
              <a:t>The benefits and issues of large screen setups</a:t>
            </a:r>
          </a:p>
          <a:p>
            <a:r>
              <a:rPr lang="en-US" dirty="0" smtClean="0"/>
              <a:t>Know </a:t>
            </a:r>
          </a:p>
          <a:p>
            <a:pPr lvl="1"/>
            <a:r>
              <a:rPr lang="en-US" dirty="0" smtClean="0"/>
              <a:t>How 3D content can be presented</a:t>
            </a:r>
          </a:p>
          <a:p>
            <a:pPr lvl="1"/>
            <a:r>
              <a:rPr lang="en-US" dirty="0" smtClean="0"/>
              <a:t>About different technologies that can be used to create a real 3D output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9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3D Displays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95325" y="1592264"/>
            <a:ext cx="4422775" cy="45370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Real physical objects </a:t>
            </a:r>
          </a:p>
          <a:p>
            <a:r>
              <a:rPr lang="en-US" dirty="0" smtClean="0"/>
              <a:t>Providing a display for each eye (headset)</a:t>
            </a:r>
          </a:p>
          <a:p>
            <a:r>
              <a:rPr lang="en-US" b="1" dirty="0" smtClean="0"/>
              <a:t>Overlaying images an separating them for each eye</a:t>
            </a:r>
          </a:p>
          <a:p>
            <a:pPr lvl="1"/>
            <a:r>
              <a:rPr lang="en-US" dirty="0" smtClean="0"/>
              <a:t>Time synchronized, e.g. </a:t>
            </a:r>
            <a:r>
              <a:rPr lang="en-US" dirty="0"/>
              <a:t>s</a:t>
            </a:r>
            <a:r>
              <a:rPr lang="en-US" dirty="0" smtClean="0"/>
              <a:t>hutter glasses</a:t>
            </a:r>
          </a:p>
          <a:p>
            <a:pPr lvl="1"/>
            <a:r>
              <a:rPr lang="en-US" dirty="0" smtClean="0"/>
              <a:t>Polarization filter on projector and glasses</a:t>
            </a:r>
          </a:p>
          <a:p>
            <a:pPr lvl="1"/>
            <a:r>
              <a:rPr lang="en-US" dirty="0"/>
              <a:t>Color anaglyph systems</a:t>
            </a:r>
          </a:p>
          <a:p>
            <a:r>
              <a:rPr lang="en-US" dirty="0" smtClean="0"/>
              <a:t>Autostereoscopic displays</a:t>
            </a:r>
          </a:p>
          <a:p>
            <a:r>
              <a:rPr lang="en-US" dirty="0" smtClean="0">
                <a:ea typeface="ＭＳ Ｐゴシック" pitchFamily="34" charset="-128"/>
              </a:rPr>
              <a:t>Volumetric displays</a:t>
            </a:r>
            <a:endParaRPr lang="en-US" dirty="0" smtClean="0"/>
          </a:p>
          <a:p>
            <a:pPr marL="35718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Real </a:t>
            </a:r>
            <a:r>
              <a:rPr lang="en-US" dirty="0"/>
              <a:t>3D requires an image for each eye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8" name="AutoShape 2" descr="blob:https://web.whatsapp.com/6e5eef4b-fb49-42dc-a37f-cb47021acf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986" name="Picture 2" descr="File:Active-3d-shutter-technolog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50" y="705399"/>
            <a:ext cx="3079910" cy="161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s://upload.wikimedia.org/wikipedia/commons/4/46/Passive-3d-tv-technolo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97" y="2382675"/>
            <a:ext cx="2948215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4772452" y="5866196"/>
            <a:ext cx="14593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chemeClr val="bg2">
                    <a:lumMod val="90000"/>
                  </a:schemeClr>
                </a:solidFill>
              </a:rPr>
              <a:t>Snaily</a:t>
            </a:r>
            <a:r>
              <a:rPr lang="de-DE" sz="1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de-DE" sz="1200" dirty="0" smtClean="0">
                <a:solidFill>
                  <a:schemeClr val="bg2">
                    <a:lumMod val="90000"/>
                  </a:schemeClr>
                </a:solidFill>
              </a:rPr>
              <a:t>(CC BY-SA)</a:t>
            </a:r>
            <a:endParaRPr lang="de-DE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540308" y="3569945"/>
            <a:ext cx="2094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By </a:t>
            </a:r>
            <a:r>
              <a:rPr lang="en-US" sz="1200" dirty="0" smtClean="0">
                <a:solidFill>
                  <a:schemeClr val="bg2">
                    <a:lumMod val="90000"/>
                  </a:schemeClr>
                </a:solidFill>
              </a:rPr>
              <a:t>Locafox.de</a:t>
            </a:r>
            <a:br>
              <a:rPr lang="en-US" sz="12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200" dirty="0" smtClean="0">
                <a:solidFill>
                  <a:schemeClr val="bg2">
                    <a:lumMod val="90000"/>
                  </a:schemeClr>
                </a:solidFill>
              </a:rPr>
              <a:t>(CC BY-SA) wikimedia.org</a:t>
            </a:r>
            <a:endParaRPr lang="de-DE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3010" name="Picture 2" descr="https://upload.wikimedia.org/wikipedia/commons/e/e7/Anaglyph_glass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59" y="4251541"/>
            <a:ext cx="2470893" cy="157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s://upload.wikimedia.org/wikipedia/commons/a/ac/3D_dusk_on_Desert.jp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171" y="4256787"/>
            <a:ext cx="1978025" cy="15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3D Displays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95325" y="1592264"/>
            <a:ext cx="4422775" cy="45370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Real physical objects </a:t>
            </a:r>
          </a:p>
          <a:p>
            <a:r>
              <a:rPr lang="en-US" dirty="0" smtClean="0"/>
              <a:t>Providing a display for each eye (headset)</a:t>
            </a:r>
          </a:p>
          <a:p>
            <a:r>
              <a:rPr lang="en-US" dirty="0" smtClean="0"/>
              <a:t>Overlaying images an separating them for each eye</a:t>
            </a:r>
          </a:p>
          <a:p>
            <a:pPr lvl="1"/>
            <a:r>
              <a:rPr lang="en-US" dirty="0" smtClean="0"/>
              <a:t>Time synchronized, e.g. </a:t>
            </a:r>
            <a:r>
              <a:rPr lang="en-US" dirty="0"/>
              <a:t>s</a:t>
            </a:r>
            <a:r>
              <a:rPr lang="en-US" dirty="0" smtClean="0"/>
              <a:t>hutter glasses</a:t>
            </a:r>
          </a:p>
          <a:p>
            <a:pPr lvl="1"/>
            <a:r>
              <a:rPr lang="en-US" dirty="0" smtClean="0"/>
              <a:t>Polarization filter on projector and glasses</a:t>
            </a:r>
          </a:p>
          <a:p>
            <a:pPr lvl="1"/>
            <a:r>
              <a:rPr lang="en-US" dirty="0"/>
              <a:t>Color anaglyph systems</a:t>
            </a:r>
          </a:p>
          <a:p>
            <a:r>
              <a:rPr lang="en-US" b="1" dirty="0" smtClean="0"/>
              <a:t>Autostereoscopic displays</a:t>
            </a:r>
          </a:p>
          <a:p>
            <a:r>
              <a:rPr lang="en-US" dirty="0" smtClean="0">
                <a:ea typeface="ＭＳ Ｐゴシック" pitchFamily="34" charset="-128"/>
              </a:rPr>
              <a:t>Volumetric displays</a:t>
            </a:r>
            <a:endParaRPr lang="en-US" dirty="0" smtClean="0"/>
          </a:p>
          <a:p>
            <a:pPr marL="35718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Real </a:t>
            </a:r>
            <a:r>
              <a:rPr lang="en-US" dirty="0"/>
              <a:t>3D requires an image for each eye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8" name="AutoShape 2" descr="blob:https://web.whatsapp.com/6e5eef4b-fb49-42dc-a37f-cb47021acf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0964" name="Picture 4" descr="https://upload.wikimedia.org/wikipedia/commons/thumb/a/a8/Parallax_barrier_vs_lenticular_screen.svg/512px-Parallax_barrier_vs_lenticular_scre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47" y="1512872"/>
            <a:ext cx="2636162" cy="395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6440011" y="5625833"/>
            <a:ext cx="179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90000"/>
                  </a:schemeClr>
                </a:solidFill>
              </a:rPr>
              <a:t>By </a:t>
            </a:r>
            <a:r>
              <a:rPr lang="en-US" sz="1200" dirty="0" err="1" smtClean="0">
                <a:solidFill>
                  <a:schemeClr val="bg2">
                    <a:lumMod val="90000"/>
                  </a:schemeClr>
                </a:solidFill>
              </a:rPr>
              <a:t>Cmglee</a:t>
            </a:r>
            <a:r>
              <a:rPr lang="en-US" sz="1200" dirty="0" smtClean="0">
                <a:solidFill>
                  <a:schemeClr val="bg2">
                    <a:lumMod val="90000"/>
                  </a:schemeClr>
                </a:solidFill>
              </a:rPr>
              <a:t> (CC BY-SA)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en-US" sz="12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wikimedia.org</a:t>
            </a:r>
            <a:endParaRPr lang="de-DE" sz="12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Screen Shot 2012-06-12 at 10.35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395" y="125785"/>
            <a:ext cx="2921653" cy="2414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3D Displays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95325" y="1592264"/>
            <a:ext cx="4422775" cy="4537074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Real physical objects </a:t>
            </a:r>
          </a:p>
          <a:p>
            <a:r>
              <a:rPr lang="en-US" smtClean="0"/>
              <a:t>Providing a display for each eye (headset)</a:t>
            </a:r>
          </a:p>
          <a:p>
            <a:r>
              <a:rPr lang="en-US" smtClean="0"/>
              <a:t>Overlaying images an separating them for each eye</a:t>
            </a:r>
          </a:p>
          <a:p>
            <a:pPr lvl="1"/>
            <a:r>
              <a:rPr lang="en-US" smtClean="0"/>
              <a:t>Time synchronized, e.g. shutter glasses</a:t>
            </a:r>
          </a:p>
          <a:p>
            <a:pPr lvl="1"/>
            <a:r>
              <a:rPr lang="en-US" smtClean="0"/>
              <a:t>Polarization filter on projector and glasses</a:t>
            </a:r>
          </a:p>
          <a:p>
            <a:pPr lvl="1"/>
            <a:r>
              <a:rPr lang="en-US" smtClean="0"/>
              <a:t>Color anaglyph systems</a:t>
            </a:r>
          </a:p>
          <a:p>
            <a:r>
              <a:rPr lang="en-US" smtClean="0"/>
              <a:t>Autostereoscopic displays</a:t>
            </a:r>
          </a:p>
          <a:p>
            <a:r>
              <a:rPr lang="en-US" b="1" smtClean="0">
                <a:ea typeface="ＭＳ Ｐゴシック" pitchFamily="34" charset="-128"/>
              </a:rPr>
              <a:t>Volumetric displays</a:t>
            </a:r>
            <a:endParaRPr lang="en-US" b="1" smtClean="0"/>
          </a:p>
          <a:p>
            <a:pPr marL="357188" lvl="1" indent="0">
              <a:buNone/>
            </a:pPr>
            <a:endParaRPr lang="en-US" smtClean="0"/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Real 3D requires an image for each eye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8" name="AutoShape 2" descr="blob:https://web.whatsapp.com/6e5eef4b-fb49-42dc-a37f-cb47021acf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308716" y="2508216"/>
            <a:ext cx="4802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chemeClr val="bg2">
                    <a:lumMod val="90000"/>
                  </a:schemeClr>
                </a:solidFill>
              </a:rPr>
              <a:t>Tovi</a:t>
            </a:r>
            <a:r>
              <a:rPr lang="en-US" sz="800" dirty="0">
                <a:solidFill>
                  <a:schemeClr val="bg2">
                    <a:lumMod val="90000"/>
                  </a:schemeClr>
                </a:solidFill>
              </a:rPr>
              <a:t> Grossman, Daniel </a:t>
            </a:r>
            <a:r>
              <a:rPr lang="en-US" sz="800" dirty="0" err="1">
                <a:solidFill>
                  <a:schemeClr val="bg2">
                    <a:lumMod val="90000"/>
                  </a:schemeClr>
                </a:solidFill>
              </a:rPr>
              <a:t>Wigdor</a:t>
            </a:r>
            <a:r>
              <a:rPr lang="en-US" sz="800" dirty="0">
                <a:solidFill>
                  <a:schemeClr val="bg2">
                    <a:lumMod val="90000"/>
                  </a:schemeClr>
                </a:solidFill>
              </a:rPr>
              <a:t>, and </a:t>
            </a:r>
            <a:r>
              <a:rPr lang="en-US" sz="800" dirty="0" err="1">
                <a:solidFill>
                  <a:schemeClr val="bg2">
                    <a:lumMod val="90000"/>
                  </a:schemeClr>
                </a:solidFill>
              </a:rPr>
              <a:t>Ravin</a:t>
            </a:r>
            <a:r>
              <a:rPr lang="en-US" sz="8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2">
                    <a:lumMod val="90000"/>
                  </a:schemeClr>
                </a:solidFill>
              </a:rPr>
              <a:t>Balakrishnan</a:t>
            </a:r>
            <a:r>
              <a:rPr lang="en-US" sz="800" dirty="0">
                <a:solidFill>
                  <a:schemeClr val="bg2">
                    <a:lumMod val="90000"/>
                  </a:schemeClr>
                </a:solidFill>
              </a:rPr>
              <a:t>. 2004. </a:t>
            </a:r>
            <a:r>
              <a:rPr lang="en-US" sz="800" dirty="0" smtClean="0">
                <a:solidFill>
                  <a:schemeClr val="bg2">
                    <a:lumMod val="90000"/>
                  </a:schemeClr>
                </a:solidFill>
              </a:rPr>
              <a:t>Multi-finger gestural </a:t>
            </a:r>
            <a:r>
              <a:rPr lang="en-US" sz="800" dirty="0">
                <a:solidFill>
                  <a:schemeClr val="bg2">
                    <a:lumMod val="90000"/>
                  </a:schemeClr>
                </a:solidFill>
              </a:rPr>
              <a:t>interaction with 3d volumetric displays. In Proceedings of the 17th </a:t>
            </a:r>
            <a:r>
              <a:rPr lang="en-US" sz="800" dirty="0" smtClean="0">
                <a:solidFill>
                  <a:schemeClr val="bg2">
                    <a:lumMod val="90000"/>
                  </a:schemeClr>
                </a:solidFill>
              </a:rPr>
              <a:t>annual </a:t>
            </a:r>
            <a:r>
              <a:rPr lang="en-US" sz="800" dirty="0">
                <a:solidFill>
                  <a:schemeClr val="bg2">
                    <a:lumMod val="90000"/>
                  </a:schemeClr>
                </a:solidFill>
              </a:rPr>
              <a:t>ACM symposium on User interface software and technology (UIST '04). </a:t>
            </a:r>
            <a:r>
              <a:rPr lang="en-US" sz="800" dirty="0" smtClean="0">
                <a:solidFill>
                  <a:schemeClr val="bg2">
                    <a:lumMod val="90000"/>
                  </a:schemeClr>
                </a:solidFill>
              </a:rPr>
              <a:t>ACM</a:t>
            </a:r>
            <a:r>
              <a:rPr lang="en-US" sz="800" dirty="0">
                <a:solidFill>
                  <a:schemeClr val="bg2">
                    <a:lumMod val="90000"/>
                  </a:schemeClr>
                </a:solidFill>
              </a:rPr>
              <a:t>, New York, NY, USA, 61-70.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r="51021"/>
          <a:stretch/>
        </p:blipFill>
        <p:spPr>
          <a:xfrm>
            <a:off x="4981882" y="3057259"/>
            <a:ext cx="2229526" cy="2920485"/>
          </a:xfrm>
          <a:prstGeom prst="rect">
            <a:avLst/>
          </a:prstGeom>
        </p:spPr>
      </p:pic>
      <p:sp>
        <p:nvSpPr>
          <p:cNvPr id="20" name="Textplatzhalter 2"/>
          <p:cNvSpPr txBox="1">
            <a:spLocks/>
          </p:cNvSpPr>
          <p:nvPr/>
        </p:nvSpPr>
        <p:spPr>
          <a:xfrm>
            <a:off x="7342362" y="3275585"/>
            <a:ext cx="2062295" cy="29278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Swept-screen </a:t>
            </a:r>
            <a:r>
              <a:rPr lang="en-US" dirty="0" err="1" smtClean="0"/>
              <a:t>multiplanar</a:t>
            </a:r>
            <a:r>
              <a:rPr lang="en-US" dirty="0" smtClean="0"/>
              <a:t> volumetric display </a:t>
            </a:r>
          </a:p>
          <a:p>
            <a:pPr marL="0" indent="0">
              <a:buNone/>
            </a:pPr>
            <a:r>
              <a:rPr lang="en-US" dirty="0" smtClean="0"/>
              <a:t>198 2-D slices</a:t>
            </a:r>
          </a:p>
          <a:p>
            <a:pPr marL="0" indent="0">
              <a:buNone/>
            </a:pPr>
            <a:r>
              <a:rPr lang="en-US" dirty="0" smtClean="0"/>
              <a:t>768 x 768 pixel slice resolution </a:t>
            </a:r>
          </a:p>
          <a:p>
            <a:pPr marL="0" indent="0">
              <a:buNone/>
            </a:pPr>
            <a:r>
              <a:rPr lang="en-US" dirty="0" smtClean="0"/>
              <a:t>100 million voxels</a:t>
            </a:r>
          </a:p>
          <a:p>
            <a:pPr marL="0" indent="0">
              <a:buNone/>
            </a:pPr>
            <a:r>
              <a:rPr lang="en-US" dirty="0" smtClean="0"/>
              <a:t>24 Hz volume refresh </a:t>
            </a:r>
          </a:p>
          <a:p>
            <a:pPr marL="0" indent="0">
              <a:buNone/>
            </a:pPr>
            <a:r>
              <a:rPr lang="en-US" dirty="0" smtClean="0"/>
              <a:t>Viewing Angle: 360º horizontal, 270º vertical </a:t>
            </a:r>
          </a:p>
          <a:p>
            <a:endParaRPr lang="en-US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/>
          <a:srcRect l="51134"/>
          <a:stretch/>
        </p:blipFill>
        <p:spPr>
          <a:xfrm>
            <a:off x="7308715" y="125784"/>
            <a:ext cx="1835851" cy="24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understand this block?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8200198" cy="4858232"/>
          </a:xfrm>
        </p:spPr>
        <p:txBody>
          <a:bodyPr>
            <a:normAutofit/>
          </a:bodyPr>
          <a:lstStyle/>
          <a:p>
            <a:r>
              <a:rPr lang="en-US" dirty="0" smtClean="0"/>
              <a:t>Discuss technical parameters that are relevant for visual displays?</a:t>
            </a:r>
          </a:p>
          <a:p>
            <a:r>
              <a:rPr lang="en-US" dirty="0" smtClean="0"/>
              <a:t>What is the difference between a tablet screen and an e-paper display with regard to different parameters?</a:t>
            </a:r>
          </a:p>
          <a:p>
            <a:r>
              <a:rPr lang="en-US" dirty="0" smtClean="0"/>
              <a:t>How does an autostereoscopic display work?</a:t>
            </a:r>
          </a:p>
          <a:p>
            <a:r>
              <a:rPr lang="en-US" dirty="0" smtClean="0"/>
              <a:t>How does the shutter technology work in principle?</a:t>
            </a:r>
          </a:p>
          <a:p>
            <a:r>
              <a:rPr lang="en-US" dirty="0" smtClean="0"/>
              <a:t>Why can we “see” 3D images on 2D screens?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Can you answer these questions?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8" name="Grafik 14">
            <a:extLst>
              <a:ext uri="{FF2B5EF4-FFF2-40B4-BE49-F238E27FC236}">
                <a16:creationId xmlns:a16="http://schemas.microsoft.com/office/drawing/2014/main" id="{BA18BD1D-9A86-4B9F-9E6D-85A142FED8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534" y="189706"/>
            <a:ext cx="1148241" cy="11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95325" y="1651685"/>
            <a:ext cx="7534275" cy="31452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Lischke, L., Mayer, S., Wolf, K., Sahami </a:t>
            </a:r>
            <a:r>
              <a:rPr lang="en-US" sz="2400" dirty="0" err="1"/>
              <a:t>Shirazi</a:t>
            </a:r>
            <a:r>
              <a:rPr lang="en-US" sz="2400" dirty="0"/>
              <a:t>, A., &amp; Henze, N. (2015, April). Subjective and objective effects of tablet's pixel density. In </a:t>
            </a:r>
            <a:r>
              <a:rPr lang="en-US" sz="2400" i="1" dirty="0"/>
              <a:t>Proceedings of the 33rd Annual ACM Conference on Human Factors in Computing Systems</a:t>
            </a:r>
            <a:r>
              <a:rPr lang="en-US" sz="2400" dirty="0"/>
              <a:t> (pp. 2769-2772).</a:t>
            </a:r>
            <a:endParaRPr lang="de-DE" sz="2400" dirty="0"/>
          </a:p>
          <a:p>
            <a:pPr>
              <a:lnSpc>
                <a:spcPct val="120000"/>
              </a:lnSpc>
            </a:pPr>
            <a:r>
              <a:rPr lang="en-US" sz="2400" dirty="0" err="1"/>
              <a:t>Tovi</a:t>
            </a:r>
            <a:r>
              <a:rPr lang="en-US" sz="2400" dirty="0"/>
              <a:t> Grossman, Daniel </a:t>
            </a:r>
            <a:r>
              <a:rPr lang="en-US" sz="2400" dirty="0" err="1"/>
              <a:t>Wigdor</a:t>
            </a:r>
            <a:r>
              <a:rPr lang="en-US" sz="2400" dirty="0"/>
              <a:t>, and </a:t>
            </a:r>
            <a:r>
              <a:rPr lang="en-US" sz="2400" dirty="0" err="1"/>
              <a:t>Ravin</a:t>
            </a:r>
            <a:r>
              <a:rPr lang="en-US" sz="2400" dirty="0"/>
              <a:t> </a:t>
            </a:r>
            <a:r>
              <a:rPr lang="en-US" sz="2400" dirty="0" err="1"/>
              <a:t>Balakrishnan</a:t>
            </a:r>
            <a:r>
              <a:rPr lang="en-US" sz="2400" dirty="0"/>
              <a:t>. 2004. Multi-finger gestural interaction with 3d volumetric displays. In Proceedings of the 17th annual ACM symposium on User interface software and technology (UIST '04). ACM, New York, NY, USA, 61-70. </a:t>
            </a:r>
          </a:p>
          <a:p>
            <a:pPr>
              <a:lnSpc>
                <a:spcPct val="120000"/>
              </a:lnSpc>
            </a:pPr>
            <a:endParaRPr lang="de-DE" sz="2400" dirty="0" smtClean="0"/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de-DE" sz="2400" dirty="0"/>
          </a:p>
          <a:p>
            <a:pPr>
              <a:lnSpc>
                <a:spcPct val="120000"/>
              </a:lnSpc>
            </a:pPr>
            <a:endParaRPr lang="de-DE" sz="240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/>
              <a:t>Albrecht Schmidt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325" y="-44790"/>
            <a:ext cx="10801349" cy="399705"/>
          </a:xfrm>
        </p:spPr>
        <p:txBody>
          <a:bodyPr/>
          <a:lstStyle/>
          <a:p>
            <a:r>
              <a:rPr lang="en-US" dirty="0" smtClean="0"/>
              <a:t>License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95325" y="285203"/>
            <a:ext cx="10881482" cy="147732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This file is licensed under the Creative Commons Attribution-Share Alike 4.0 </a:t>
            </a:r>
            <a:r>
              <a:rPr lang="en-US" sz="2000" dirty="0" smtClean="0"/>
              <a:t>(CC BY-SA) license: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https://creativecommons.org/licenses/by-sa/4.0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Attribution: Albrecht Schmidt</a:t>
            </a:r>
            <a:endParaRPr lang="en-US" sz="2000" dirty="0"/>
          </a:p>
        </p:txBody>
      </p:sp>
      <p:sp>
        <p:nvSpPr>
          <p:cNvPr id="7" name="Rechteck 6"/>
          <p:cNvSpPr/>
          <p:nvPr/>
        </p:nvSpPr>
        <p:spPr>
          <a:xfrm>
            <a:off x="695325" y="5830855"/>
            <a:ext cx="4879541" cy="4001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2000" dirty="0" smtClean="0"/>
              <a:t>For more content see: https</a:t>
            </a:r>
            <a:r>
              <a:rPr lang="en-US" sz="2000" dirty="0"/>
              <a:t>://</a:t>
            </a:r>
            <a:r>
              <a:rPr lang="en-US" sz="2000" dirty="0" smtClean="0"/>
              <a:t>hci-lecture.de</a:t>
            </a:r>
            <a:endParaRPr lang="en-US" sz="2000" dirty="0"/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Display: Screens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592264"/>
            <a:ext cx="7287786" cy="453707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Display technology (e.g. LCD, LED, OLED)</a:t>
            </a:r>
          </a:p>
          <a:p>
            <a:r>
              <a:rPr lang="en-US" dirty="0"/>
              <a:t>Size (physical size, often the diagonal in inch, e.g. 65”)</a:t>
            </a:r>
          </a:p>
          <a:p>
            <a:r>
              <a:rPr lang="en-US" dirty="0" smtClean="0"/>
              <a:t>Aspect ratio (</a:t>
            </a:r>
            <a:r>
              <a:rPr lang="en-US" dirty="0" err="1" smtClean="0"/>
              <a:t>width:height</a:t>
            </a:r>
            <a:r>
              <a:rPr lang="en-US" dirty="0" smtClean="0"/>
              <a:t>, e.g. 4:3, 16:9, or 21:9) </a:t>
            </a:r>
          </a:p>
          <a:p>
            <a:r>
              <a:rPr lang="en-US" dirty="0" smtClean="0"/>
              <a:t>Resolution (number of pixel, width x height, e.g. 1920x1080)</a:t>
            </a:r>
          </a:p>
          <a:p>
            <a:r>
              <a:rPr lang="en-US" dirty="0" smtClean="0"/>
              <a:t>Pixel density (how close are pixels together, size of pixels, pixels per inch, dots per inch, e.g. 320ppi)</a:t>
            </a:r>
          </a:p>
          <a:p>
            <a:r>
              <a:rPr lang="en-US" dirty="0" smtClean="0"/>
              <a:t>Color depth (how many colors, per color, e.g. 8-bit / 10-bit)</a:t>
            </a:r>
          </a:p>
          <a:p>
            <a:r>
              <a:rPr lang="en-US" dirty="0" smtClean="0"/>
              <a:t>Color gamut (which colors)</a:t>
            </a:r>
          </a:p>
          <a:p>
            <a:r>
              <a:rPr lang="en-US" dirty="0" smtClean="0"/>
              <a:t>Mechanisms for color calibration </a:t>
            </a:r>
          </a:p>
          <a:p>
            <a:r>
              <a:rPr lang="en-US" dirty="0" smtClean="0"/>
              <a:t>Refresh rate (related to images per second, 100Hz, 200Hz)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Technical Parameter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0710406" y="5586719"/>
            <a:ext cx="15902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dirty="0">
                <a:solidFill>
                  <a:schemeClr val="bg2">
                    <a:lumMod val="90000"/>
                  </a:schemeClr>
                </a:solidFill>
              </a:rPr>
              <a:t>Spigget </a:t>
            </a:r>
            <a:r>
              <a:rPr lang="nb-NO" sz="1100" dirty="0" smtClean="0">
                <a:solidFill>
                  <a:schemeClr val="bg2">
                    <a:lumMod val="90000"/>
                  </a:schemeClr>
                </a:solidFill>
              </a:rPr>
              <a:t>(CC BY-SA)</a:t>
            </a:r>
            <a:endParaRPr lang="de-DE" sz="11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Display: Screens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592264"/>
            <a:ext cx="7287786" cy="453707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Display technology (e.g. LCD, LED, OLED)</a:t>
            </a:r>
          </a:p>
          <a:p>
            <a:r>
              <a:rPr lang="en-US" dirty="0"/>
              <a:t>Size (physical size, often the diagonal in inch, e.g. 65”)</a:t>
            </a:r>
          </a:p>
          <a:p>
            <a:r>
              <a:rPr lang="en-US" dirty="0" smtClean="0"/>
              <a:t>Aspect ratio (</a:t>
            </a:r>
            <a:r>
              <a:rPr lang="en-US" dirty="0" err="1" smtClean="0"/>
              <a:t>width:height</a:t>
            </a:r>
            <a:r>
              <a:rPr lang="en-US" dirty="0" smtClean="0"/>
              <a:t>, e.g. 4:3, 16:9, or 21:9) </a:t>
            </a:r>
          </a:p>
          <a:p>
            <a:r>
              <a:rPr lang="en-US" dirty="0" smtClean="0"/>
              <a:t>Resolution (number of pixel, width x height, e.g. 1920x1080)</a:t>
            </a:r>
          </a:p>
          <a:p>
            <a:r>
              <a:rPr lang="en-US" dirty="0" smtClean="0"/>
              <a:t>Pixel density (how close are pixels together, size of pixels, pixels per inch, dots per inch, e.g. 320ppi)</a:t>
            </a:r>
          </a:p>
          <a:p>
            <a:r>
              <a:rPr lang="en-US" dirty="0" smtClean="0"/>
              <a:t>Color depth (how many colors, per color, e.g. 8-bit / 10-bit)</a:t>
            </a:r>
          </a:p>
          <a:p>
            <a:r>
              <a:rPr lang="en-US" dirty="0" smtClean="0"/>
              <a:t>Color gamut (which colors)</a:t>
            </a:r>
          </a:p>
          <a:p>
            <a:r>
              <a:rPr lang="en-US" dirty="0" smtClean="0"/>
              <a:t>Mechanisms for color calibration </a:t>
            </a:r>
          </a:p>
          <a:p>
            <a:r>
              <a:rPr lang="en-US" dirty="0" smtClean="0"/>
              <a:t>Refresh rate (related to images per second, 100Hz, 200Hz)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Technical Parameter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44034" name="Picture 2" descr="https://upload.wikimedia.org/wikipedia/commons/6/60/Cie_Chart_with_sRGB_gamut_by_spigg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26" y="1251474"/>
            <a:ext cx="3897274" cy="43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0710406" y="5586719"/>
            <a:ext cx="15902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dirty="0">
                <a:solidFill>
                  <a:schemeClr val="bg2">
                    <a:lumMod val="90000"/>
                  </a:schemeClr>
                </a:solidFill>
              </a:rPr>
              <a:t>Spigget </a:t>
            </a:r>
            <a:r>
              <a:rPr lang="nb-NO" sz="1100" dirty="0" smtClean="0">
                <a:solidFill>
                  <a:schemeClr val="bg2">
                    <a:lumMod val="90000"/>
                  </a:schemeClr>
                </a:solidFill>
              </a:rPr>
              <a:t>(CC BY-SA)</a:t>
            </a:r>
            <a:endParaRPr lang="de-DE" sz="11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Display: Screens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Aspect ration and resolution examples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7890" name="Picture 2" descr="https://upload.wikimedia.org/wikipedia/commons/thumb/1/11/Standard_video_res.svg/1024px-Standard_video_r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484908"/>
            <a:ext cx="7956550" cy="447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“Retina Display”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8515583" cy="4537074"/>
          </a:xfrm>
        </p:spPr>
        <p:txBody>
          <a:bodyPr>
            <a:normAutofit/>
          </a:bodyPr>
          <a:lstStyle/>
          <a:p>
            <a:r>
              <a:rPr lang="en-US" dirty="0" smtClean="0"/>
              <a:t>Example iPad 2 vs. iPad 3</a:t>
            </a:r>
          </a:p>
          <a:p>
            <a:pPr lvl="1"/>
            <a:r>
              <a:rPr lang="de-DE" dirty="0"/>
              <a:t>1024 × 768 </a:t>
            </a:r>
            <a:r>
              <a:rPr lang="de-DE" dirty="0" err="1" smtClean="0"/>
              <a:t>pixel</a:t>
            </a:r>
            <a:r>
              <a:rPr lang="de-DE" dirty="0" smtClean="0"/>
              <a:t> </a:t>
            </a:r>
            <a:r>
              <a:rPr lang="de-DE" dirty="0"/>
              <a:t>(132 </a:t>
            </a:r>
            <a:r>
              <a:rPr lang="de-DE" dirty="0" err="1"/>
              <a:t>ppi</a:t>
            </a:r>
            <a:r>
              <a:rPr lang="de-DE" dirty="0" smtClean="0"/>
              <a:t>) vs</a:t>
            </a:r>
            <a:r>
              <a:rPr lang="de-DE" dirty="0"/>
              <a:t>. 2048 × 1536 </a:t>
            </a:r>
            <a:r>
              <a:rPr lang="de-DE" dirty="0" err="1" smtClean="0"/>
              <a:t>pixel</a:t>
            </a:r>
            <a:r>
              <a:rPr lang="de-DE" dirty="0" smtClean="0"/>
              <a:t> </a:t>
            </a:r>
            <a:r>
              <a:rPr lang="de-DE" dirty="0"/>
              <a:t>(264 </a:t>
            </a:r>
            <a:r>
              <a:rPr lang="de-DE" dirty="0" err="1"/>
              <a:t>ppi</a:t>
            </a:r>
            <a:r>
              <a:rPr lang="de-DE" dirty="0"/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Angular </a:t>
            </a:r>
            <a:r>
              <a:rPr lang="en-US" dirty="0"/>
              <a:t>resolution of the eye is about 1 </a:t>
            </a:r>
            <a:r>
              <a:rPr lang="en-US" dirty="0" smtClean="0"/>
              <a:t>arcminute ~ 0.02°</a:t>
            </a:r>
          </a:p>
          <a:p>
            <a:r>
              <a:rPr lang="en-US" dirty="0" smtClean="0"/>
              <a:t>Assume the following viewing angle:</a:t>
            </a:r>
          </a:p>
          <a:p>
            <a:pPr lvl="1"/>
            <a:r>
              <a:rPr lang="en-US" dirty="0" smtClean="0"/>
              <a:t>60° ~ requires 3.000 pixel</a:t>
            </a:r>
          </a:p>
          <a:p>
            <a:pPr lvl="1"/>
            <a:r>
              <a:rPr lang="en-US" dirty="0" smtClean="0"/>
              <a:t>120° ~ requires 6.000 pixel</a:t>
            </a:r>
          </a:p>
          <a:p>
            <a:pPr marL="0" indent="0">
              <a:buNone/>
            </a:pPr>
            <a:r>
              <a:rPr lang="en-US" dirty="0" smtClean="0"/>
              <a:t>… hence 8K will be enough (with a reasonable viewing distance).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resolution that your eyes cannot see the pixels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Picture 10" descr="http://cygy.com/tech/files/2012/03/retina-display-ipad-2-the-new-ipad-compared-apple-mail-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8" t="18039" r="35355" b="73769"/>
          <a:stretch>
            <a:fillRect/>
          </a:stretch>
        </p:blipFill>
        <p:spPr bwMode="auto">
          <a:xfrm>
            <a:off x="9704600" y="105711"/>
            <a:ext cx="1732044" cy="19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cygy.com/tech/files/2012/03/retina-display-ipad-2-the-new-ipad-compared-apple-mail-fu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8039" r="84128" b="73138"/>
          <a:stretch/>
        </p:blipFill>
        <p:spPr bwMode="auto">
          <a:xfrm>
            <a:off x="7883653" y="115888"/>
            <a:ext cx="1683257" cy="205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8523570" y="1936566"/>
            <a:ext cx="971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dirty="0"/>
              <a:t>iPad2</a:t>
            </a:r>
            <a:endParaRPr lang="en-GB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570622" y="1936566"/>
            <a:ext cx="971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dirty="0"/>
              <a:t>iPad3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Density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6602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Traditionally 72dpi (Apple) and 96dpi (Windows)</a:t>
            </a:r>
          </a:p>
          <a:p>
            <a:r>
              <a:rPr lang="en-US" dirty="0" smtClean="0"/>
              <a:t>Rapid change in the last years</a:t>
            </a:r>
            <a:endParaRPr lang="en-US" dirty="0"/>
          </a:p>
        </p:txBody>
      </p:sp>
      <p:graphicFrame>
        <p:nvGraphicFramePr>
          <p:cNvPr id="14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808044"/>
              </p:ext>
            </p:extLst>
          </p:nvPr>
        </p:nvGraphicFramePr>
        <p:xfrm>
          <a:off x="695324" y="2464420"/>
          <a:ext cx="7132832" cy="3776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84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Density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How does it impact the user?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1295902"/>
          </a:xfrm>
        </p:spPr>
        <p:txBody>
          <a:bodyPr>
            <a:normAutofit/>
          </a:bodyPr>
          <a:lstStyle/>
          <a:p>
            <a:r>
              <a:rPr lang="en-US" dirty="0"/>
              <a:t>Three Tasks: image search, word counting, video analysis</a:t>
            </a:r>
          </a:p>
          <a:p>
            <a:r>
              <a:rPr lang="en-US" dirty="0"/>
              <a:t>16 </a:t>
            </a:r>
            <a:r>
              <a:rPr lang="en-US" dirty="0" smtClean="0"/>
              <a:t>participants, four </a:t>
            </a:r>
            <a:r>
              <a:rPr lang="en-US" dirty="0"/>
              <a:t>Screen </a:t>
            </a:r>
            <a:r>
              <a:rPr lang="en-US" dirty="0" smtClean="0"/>
              <a:t>Resolutions</a:t>
            </a:r>
            <a:endParaRPr lang="en-US" dirty="0"/>
          </a:p>
        </p:txBody>
      </p:sp>
      <p:pic>
        <p:nvPicPr>
          <p:cNvPr id="9" name="Inhaltsplatzhalter 4"/>
          <p:cNvPicPr>
            <a:picLocks noChangeAspect="1"/>
          </p:cNvPicPr>
          <p:nvPr/>
        </p:nvPicPr>
        <p:blipFill rotWithShape="1">
          <a:blip r:embed="rId3"/>
          <a:srcRect t="14854" b="13675"/>
          <a:stretch/>
        </p:blipFill>
        <p:spPr>
          <a:xfrm>
            <a:off x="840106" y="2497795"/>
            <a:ext cx="7811770" cy="310917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09850" y="5785928"/>
            <a:ext cx="81413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Lischke, L., Mayer, S., Wolf, K., Sahami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Shirazi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A., &amp; Henze, N. (2015, April). Subjective and objective effects of tablet's pixel density. In 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Proceedings of the 33rd Annual ACM Conference on Human Factors in Computing Systems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 (pp. 2769-2772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Density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How does it impact the user?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Visual Output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1295902"/>
          </a:xfrm>
        </p:spPr>
        <p:txBody>
          <a:bodyPr>
            <a:normAutofit/>
          </a:bodyPr>
          <a:lstStyle/>
          <a:p>
            <a:r>
              <a:rPr lang="en-US" dirty="0"/>
              <a:t>Three Tasks: image search, word counting, video analysis</a:t>
            </a:r>
          </a:p>
          <a:p>
            <a:r>
              <a:rPr lang="en-US" dirty="0"/>
              <a:t>16 </a:t>
            </a:r>
            <a:r>
              <a:rPr lang="en-US" dirty="0" smtClean="0"/>
              <a:t>participants, four </a:t>
            </a:r>
            <a:r>
              <a:rPr lang="en-US" dirty="0"/>
              <a:t>Screen </a:t>
            </a:r>
            <a:r>
              <a:rPr lang="en-US" dirty="0" smtClean="0"/>
              <a:t>Resolutions 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809850" y="5785928"/>
            <a:ext cx="81413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Lischke, L., Mayer, S., Wolf, K., Sahami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Shirazi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A., &amp; Henze, N. (2015, April). Subjective and objective effects of tablet's pixel density. In 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Proceedings of the 33rd Annual ACM Conference on Human Factors in Computing Systems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 (pp. 2769-2772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Group 7"/>
          <p:cNvGrpSpPr/>
          <p:nvPr/>
        </p:nvGrpSpPr>
        <p:grpSpPr>
          <a:xfrm>
            <a:off x="809850" y="2723707"/>
            <a:ext cx="1749214" cy="2911320"/>
            <a:chOff x="5868144" y="832460"/>
            <a:chExt cx="3183678" cy="5298784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832460"/>
              <a:ext cx="3183678" cy="5298784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2" t="3663" r="2771" b="3289"/>
            <a:stretch/>
          </p:blipFill>
          <p:spPr>
            <a:xfrm>
              <a:off x="6039476" y="1275205"/>
              <a:ext cx="2856362" cy="4522576"/>
            </a:xfrm>
            <a:prstGeom prst="rect">
              <a:avLst/>
            </a:prstGeom>
          </p:spPr>
        </p:pic>
      </p:grpSp>
      <p:grpSp>
        <p:nvGrpSpPr>
          <p:cNvPr id="14" name="Group 8"/>
          <p:cNvGrpSpPr/>
          <p:nvPr/>
        </p:nvGrpSpPr>
        <p:grpSpPr>
          <a:xfrm>
            <a:off x="3045797" y="2723707"/>
            <a:ext cx="1713365" cy="2911320"/>
            <a:chOff x="5868000" y="828000"/>
            <a:chExt cx="3118676" cy="5299200"/>
          </a:xfrm>
        </p:grpSpPr>
        <p:pic>
          <p:nvPicPr>
            <p:cNvPr id="15" name="Grafik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000" y="828000"/>
              <a:ext cx="3118676" cy="5299200"/>
            </a:xfrm>
            <a:prstGeom prst="rect">
              <a:avLst/>
            </a:prstGeom>
          </p:spPr>
        </p:pic>
        <p:pic>
          <p:nvPicPr>
            <p:cNvPr id="16" name="Grafik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550" y="1322767"/>
              <a:ext cx="2665576" cy="4264920"/>
            </a:xfrm>
            <a:prstGeom prst="rect">
              <a:avLst/>
            </a:prstGeom>
          </p:spPr>
        </p:pic>
      </p:grpSp>
      <p:grpSp>
        <p:nvGrpSpPr>
          <p:cNvPr id="17" name="Group 11"/>
          <p:cNvGrpSpPr/>
          <p:nvPr/>
        </p:nvGrpSpPr>
        <p:grpSpPr>
          <a:xfrm>
            <a:off x="5245896" y="3737693"/>
            <a:ext cx="3223917" cy="1897334"/>
            <a:chOff x="3593280" y="3104384"/>
            <a:chExt cx="5299200" cy="3118676"/>
          </a:xfrm>
        </p:grpSpPr>
        <p:pic>
          <p:nvPicPr>
            <p:cNvPr id="18" name="Grafik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683542" y="2014122"/>
              <a:ext cx="3118676" cy="5299200"/>
            </a:xfrm>
            <a:prstGeom prst="rect">
              <a:avLst/>
            </a:prstGeom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2" r="2431"/>
            <a:stretch/>
          </p:blipFill>
          <p:spPr bwMode="auto">
            <a:xfrm>
              <a:off x="3989856" y="3247474"/>
              <a:ext cx="4506046" cy="2832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26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teractionla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ADDF"/>
      </a:accent1>
      <a:accent2>
        <a:srgbClr val="8ABE3F"/>
      </a:accent2>
      <a:accent3>
        <a:srgbClr val="FEC63E"/>
      </a:accent3>
      <a:accent4>
        <a:srgbClr val="EA7B34"/>
      </a:accent4>
      <a:accent5>
        <a:srgbClr val="3E444C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2328</Words>
  <Application>Microsoft Office PowerPoint</Application>
  <PresentationFormat>Breitbild</PresentationFormat>
  <Paragraphs>405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HelveticaNeueLT Std Med</vt:lpstr>
      <vt:lpstr>Wingdings</vt:lpstr>
      <vt:lpstr>Office Theme</vt:lpstr>
      <vt:lpstr>Visual Output</vt:lpstr>
      <vt:lpstr>Learning Goals</vt:lpstr>
      <vt:lpstr>Visual Display: Screens</vt:lpstr>
      <vt:lpstr>Visual Display: Screens</vt:lpstr>
      <vt:lpstr>Visual Display: Screens</vt:lpstr>
      <vt:lpstr>“Retina Display”</vt:lpstr>
      <vt:lpstr>Pixel Density</vt:lpstr>
      <vt:lpstr>Pixel Density</vt:lpstr>
      <vt:lpstr>Pixel Density</vt:lpstr>
      <vt:lpstr>Pixel Density</vt:lpstr>
      <vt:lpstr>Pixel Density</vt:lpstr>
      <vt:lpstr>Pixel Density</vt:lpstr>
      <vt:lpstr>Absolute Screen Space is Useful!</vt:lpstr>
      <vt:lpstr>E-Paper vs. Paper Displays, other displays</vt:lpstr>
      <vt:lpstr>More Visual Display Technologies</vt:lpstr>
      <vt:lpstr>3D-Displays</vt:lpstr>
      <vt:lpstr>3D View on a 2D Canvas &amp; Displays</vt:lpstr>
      <vt:lpstr>Real 3D Displays</vt:lpstr>
      <vt:lpstr>Real 3D Displays</vt:lpstr>
      <vt:lpstr>Real 3D Displays</vt:lpstr>
      <vt:lpstr>Real 3D Displays</vt:lpstr>
      <vt:lpstr>Real 3D Displays</vt:lpstr>
      <vt:lpstr>Did you understand this block?</vt:lpstr>
      <vt:lpstr>Reference</vt:lpstr>
      <vt:lpstr>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Schwind</dc:creator>
  <cp:lastModifiedBy>Albrecht Schmidt</cp:lastModifiedBy>
  <cp:revision>721</cp:revision>
  <cp:lastPrinted>2020-04-11T08:25:43Z</cp:lastPrinted>
  <dcterms:created xsi:type="dcterms:W3CDTF">2017-10-10T14:10:45Z</dcterms:created>
  <dcterms:modified xsi:type="dcterms:W3CDTF">2020-05-24T19:18:43Z</dcterms:modified>
</cp:coreProperties>
</file>