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1100" r:id="rId3"/>
    <p:sldId id="1502" r:id="rId4"/>
    <p:sldId id="1500" r:id="rId5"/>
    <p:sldId id="1501" r:id="rId6"/>
    <p:sldId id="1503" r:id="rId7"/>
    <p:sldId id="1505" r:id="rId8"/>
    <p:sldId id="1508" r:id="rId9"/>
    <p:sldId id="1506" r:id="rId10"/>
    <p:sldId id="1509" r:id="rId11"/>
    <p:sldId id="1511" r:id="rId12"/>
    <p:sldId id="1417" r:id="rId13"/>
    <p:sldId id="1497" r:id="rId14"/>
    <p:sldId id="928" r:id="rId15"/>
  </p:sldIdLst>
  <p:sldSz cx="12192000" cy="6858000"/>
  <p:notesSz cx="6796088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DC0FF"/>
    <a:srgbClr val="00B0F0"/>
    <a:srgbClr val="FFFF66"/>
    <a:srgbClr val="EFEBDE"/>
    <a:srgbClr val="BFEBFB"/>
    <a:srgbClr val="000000"/>
    <a:srgbClr val="F3F2F3"/>
    <a:srgbClr val="E5231E"/>
    <a:srgbClr val="21AD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6" autoAdjust="0"/>
    <p:restoredTop sz="73023" autoAdjust="0"/>
  </p:normalViewPr>
  <p:slideViewPr>
    <p:cSldViewPr snapToGrid="0" showGuides="1">
      <p:cViewPr varScale="1">
        <p:scale>
          <a:sx n="189" d="100"/>
          <a:sy n="189" d="100"/>
        </p:scale>
        <p:origin x="2556" y="156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-98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41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2A8FC9D-F43F-46DF-AB84-D16B4FE96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71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C44FE1A-0908-41E4-95DB-BFB4F1D675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544" y="0"/>
            <a:ext cx="2944971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DD77A-0ADA-4BD8-8ADF-1A2DE6CE050A}" type="datetimeFigureOut">
              <a:rPr lang="de-DE" smtClean="0"/>
              <a:t>07.06.2020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24E1856-71BD-48F8-BDDC-5816DF8B7A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4971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3A80C8-98B0-4B0C-886B-24F26E010D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544" y="9427076"/>
            <a:ext cx="2944971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5F6FB-A8E3-4A20-9907-C2813BF103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727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71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544" y="0"/>
            <a:ext cx="2944971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2847B-1B09-4FB9-A3F6-7C5481EE238A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609" y="4776431"/>
            <a:ext cx="543687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4971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544" y="9427076"/>
            <a:ext cx="2944971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34EE8-1DD6-4929-B7B8-30F750D483F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87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search/relationship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cense_clock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cense_clock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972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79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81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Understand …</a:t>
            </a:r>
          </a:p>
          <a:p>
            <a:pPr lvl="1"/>
            <a:r>
              <a:rPr lang="en-US" dirty="0"/>
              <a:t>The challenges of olfactory output devices</a:t>
            </a:r>
          </a:p>
          <a:p>
            <a:pPr lvl="1"/>
            <a:r>
              <a:rPr lang="en-US" dirty="0"/>
              <a:t>What parameters are used to create an </a:t>
            </a:r>
            <a:r>
              <a:rPr lang="en-US" dirty="0" err="1"/>
              <a:t>artifical</a:t>
            </a:r>
            <a:r>
              <a:rPr lang="en-US" dirty="0"/>
              <a:t> taste</a:t>
            </a:r>
          </a:p>
          <a:p>
            <a:r>
              <a:rPr lang="en-US" dirty="0"/>
              <a:t>Know </a:t>
            </a:r>
          </a:p>
          <a:p>
            <a:pPr lvl="1"/>
            <a:r>
              <a:rPr lang="en-US" dirty="0"/>
              <a:t>Historic an example of using smell as information display</a:t>
            </a:r>
          </a:p>
          <a:p>
            <a:pPr lvl="1"/>
            <a:r>
              <a:rPr lang="en-US" dirty="0"/>
              <a:t>The basic components and functions of an olfactory output devices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74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275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18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64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  <a:p>
            <a:endParaRPr lang="de-DE" dirty="0"/>
          </a:p>
          <a:p>
            <a:r>
              <a:rPr lang="de-DE" dirty="0">
                <a:hlinkClick r:id="rId3"/>
              </a:rPr>
              <a:t>https://pixabay.com/photos/search/relationship/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81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06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  <a:p>
            <a:endParaRPr lang="de-DE" dirty="0"/>
          </a:p>
          <a:p>
            <a:r>
              <a:rPr lang="de-DE" dirty="0">
                <a:hlinkClick r:id="rId3"/>
              </a:rPr>
              <a:t>https://en.wikipedia.org/wiki/Incense_clock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77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  <a:p>
            <a:endParaRPr lang="de-DE" dirty="0"/>
          </a:p>
          <a:p>
            <a:r>
              <a:rPr lang="de-DE" dirty="0">
                <a:hlinkClick r:id="rId3"/>
              </a:rPr>
              <a:t>https://en.wikipedia.org/wiki/Incense_clock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54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07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  <a:p>
            <a:endParaRPr lang="de-DE" baseline="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54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12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3154BEC2-D09B-4CD1-9EA2-89FC05B25B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89025"/>
            <a:ext cx="12192000" cy="2879725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4A09D3-9A56-4D70-AB01-BC424B382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7" y="3968749"/>
            <a:ext cx="7956548" cy="11984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17D1ED-732F-4E2D-9A7F-62AAA6BF4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5202085"/>
            <a:ext cx="11496675" cy="92725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1FF7F2E1-BDFC-4820-BDEF-EFCE2E04CA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13687" y="371953"/>
            <a:ext cx="2534303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957E0D45-AD1A-4F04-B48D-D5ED9B2EC5E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5325" y="371953"/>
            <a:ext cx="2749020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9" name="Picture Placeholder 24">
            <a:extLst>
              <a:ext uri="{FF2B5EF4-FFF2-40B4-BE49-F238E27FC236}">
                <a16:creationId xmlns:a16="http://schemas.microsoft.com/office/drawing/2014/main" id="{EA9F3FA5-4FE9-4C17-AD95-3D4AB505126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54506" y="371953"/>
            <a:ext cx="2749020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5" name="Textplatzhalter 33">
            <a:extLst>
              <a:ext uri="{FF2B5EF4-FFF2-40B4-BE49-F238E27FC236}">
                <a16:creationId xmlns:a16="http://schemas.microsoft.com/office/drawing/2014/main" id="{56E6E3EB-54DB-4637-AC45-F5DBF43AA3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6" name="Picture Placeholder 24">
            <a:extLst>
              <a:ext uri="{FF2B5EF4-FFF2-40B4-BE49-F238E27FC236}">
                <a16:creationId xmlns:a16="http://schemas.microsoft.com/office/drawing/2014/main" id="{AC0CF571-5E53-43BD-818C-433ACA21680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747657" y="371952"/>
            <a:ext cx="2534303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5EA87B94-F2A0-427E-B660-8569B5EA0977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407E4E8E-7AEA-4798-B41B-E44C9A4442FB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/>
              <a:t>Albrecht Schmidt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1BF9F099-A708-492B-9666-B1030F072A27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6122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2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B15FE-2D2F-4B97-B98A-CD16A1CC5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923364"/>
            <a:ext cx="12192000" cy="43097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AD0B1-3165-4B2D-B899-6312064BE865}"/>
              </a:ext>
            </a:extLst>
          </p:cNvPr>
          <p:cNvSpPr/>
          <p:nvPr userDrawn="1"/>
        </p:nvSpPr>
        <p:spPr>
          <a:xfrm>
            <a:off x="0" y="1808163"/>
            <a:ext cx="12193200" cy="115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3CB6C37-C5A3-4C73-9F3D-27E4BE6A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65126"/>
            <a:ext cx="10801349" cy="723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AD510D0-BC02-41A3-BF1B-4BEBF1628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5" y="1089025"/>
            <a:ext cx="10801350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ED2465A-354B-498C-8F0D-B6E8CD91408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9BE2AFC-6727-4FDE-8F51-E24807504BD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Albrecht Schmidt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CF3DD65-D4B6-4CBA-8F49-7C802136F51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Textplatzhalter 33">
            <a:extLst>
              <a:ext uri="{FF2B5EF4-FFF2-40B4-BE49-F238E27FC236}">
                <a16:creationId xmlns:a16="http://schemas.microsoft.com/office/drawing/2014/main" id="{F4F6A13F-5E57-4B54-BFA6-0A43527F200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8211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B15FE-2D2F-4B97-B98A-CD16A1CC5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923364"/>
            <a:ext cx="8651875" cy="4310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AD0B1-3165-4B2D-B899-6312064BE865}"/>
              </a:ext>
            </a:extLst>
          </p:cNvPr>
          <p:cNvSpPr/>
          <p:nvPr userDrawn="1"/>
        </p:nvSpPr>
        <p:spPr>
          <a:xfrm>
            <a:off x="0" y="1800770"/>
            <a:ext cx="8651875" cy="11903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3CB6C37-C5A3-4C73-9F3D-27E4BE6A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65126"/>
            <a:ext cx="10801349" cy="723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AD510D0-BC02-41A3-BF1B-4BEBF1628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7" y="1089025"/>
            <a:ext cx="10801348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D61675F-BC6F-4A23-9EB1-CE0952DF319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4E47C82-39CB-49C1-943D-69194A0B1C6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Albrecht Schmidt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15E7D11-AB38-4770-AB91-61CB403CD9D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Textplatzhalter 33">
            <a:extLst>
              <a:ext uri="{FF2B5EF4-FFF2-40B4-BE49-F238E27FC236}">
                <a16:creationId xmlns:a16="http://schemas.microsoft.com/office/drawing/2014/main" id="{F4C1A4AD-9D03-4E85-B564-9656BE5E6AE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0781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FEB98-94C9-482E-B2D1-1E5EBBCAB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71EF9CA-16DE-40AA-BC35-DDCB0EDB4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05D478-1E0C-4E3C-B26E-DCA0722F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Albrecht Schmidt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C453C7-A396-4A2D-A2E5-8E461029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1902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f-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FEB98-94C9-482E-B2D1-1E5EBBCAB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-422031"/>
            <a:ext cx="10801349" cy="399705"/>
          </a:xfrm>
        </p:spPr>
        <p:txBody>
          <a:bodyPr/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71EF9CA-16DE-40AA-BC35-DDCB0EDB4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05D478-1E0C-4E3C-B26E-DCA0722F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Albrecht Schmidt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C453C7-A396-4A2D-A2E5-8E461029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33">
            <a:extLst>
              <a:ext uri="{FF2B5EF4-FFF2-40B4-BE49-F238E27FC236}">
                <a16:creationId xmlns:a16="http://schemas.microsoft.com/office/drawing/2014/main" id="{1CC2D235-C613-4A23-9CE8-CC0F66C7F0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4180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115888"/>
            <a:ext cx="7956548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4" y="1592264"/>
            <a:ext cx="7956551" cy="4537074"/>
          </a:xfrm>
          <a:prstGeom prst="rect">
            <a:avLst/>
          </a:prstGeom>
        </p:spPr>
        <p:txBody>
          <a:bodyPr/>
          <a:lstStyle>
            <a:lvl1pPr defTabSz="2844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32D37C9-8C47-46F1-90DE-4D249E5D2F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6" y="1089025"/>
            <a:ext cx="7956549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1CC2D235-C613-4A23-9CE8-CC0F66C7F0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9B7E09D-1A2C-4AFD-A321-1D82FF3C9B3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Albrecht Schmidt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605FDB6-1F62-4B0D-821E-1DDA79D2403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7904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623" y="115888"/>
            <a:ext cx="10794052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2623" y="1592264"/>
            <a:ext cx="3806041" cy="4537074"/>
          </a:xfrm>
          <a:prstGeom prst="rect">
            <a:avLst/>
          </a:prstGeom>
        </p:spPr>
        <p:txBody>
          <a:bodyPr/>
          <a:lstStyle>
            <a:lvl1pPr defTabSz="2844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32D37C9-8C47-46F1-90DE-4D249E5D2F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2623" y="1089025"/>
            <a:ext cx="7949252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7FF797D-D68B-448F-9EF9-8565E16D3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138" y="1592264"/>
            <a:ext cx="3884592" cy="4537073"/>
          </a:xfrm>
          <a:prstGeom prst="rect">
            <a:avLst/>
          </a:prstGeom>
        </p:spPr>
        <p:txBody>
          <a:bodyPr/>
          <a:lstStyle>
            <a:lvl2pPr defTabSz="687600"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platzhalter 33">
            <a:extLst>
              <a:ext uri="{FF2B5EF4-FFF2-40B4-BE49-F238E27FC236}">
                <a16:creationId xmlns:a16="http://schemas.microsoft.com/office/drawing/2014/main" id="{CF808356-F1D3-4E54-96FE-067E960513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0C33625-2406-4F76-A793-8CCD27FB720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Albrecht Schmidt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A0482F7-AF8F-4B8B-9F26-77EADFAB94A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4797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115888"/>
            <a:ext cx="10801348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7" y="1268412"/>
            <a:ext cx="10801348" cy="4860926"/>
          </a:xfrm>
          <a:prstGeom prst="rect">
            <a:avLst/>
          </a:prstGeom>
        </p:spPr>
        <p:txBody>
          <a:bodyPr/>
          <a:lstStyle>
            <a:lvl1pPr defTabSz="2844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platzhalter 33">
            <a:extLst>
              <a:ext uri="{FF2B5EF4-FFF2-40B4-BE49-F238E27FC236}">
                <a16:creationId xmlns:a16="http://schemas.microsoft.com/office/drawing/2014/main" id="{4670F045-806E-425A-86B4-32E0D5E863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AE4930-1E0B-4443-8FCC-3EF9232EF91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Albrecht Schmidt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39AC7A-0B0A-4434-9B1F-404C0CCD4F1C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83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F9339-D1CD-4C3D-9D0E-B6D872D3D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089026"/>
            <a:ext cx="10801349" cy="287972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8CBDE-B184-4EA4-86DB-E669BB3BB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4089747"/>
            <a:ext cx="10801349" cy="203959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4AFD0E6B-074F-4856-ADAE-6AFDE0AD3B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830643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0564B3-250D-42F0-9534-FD2B09C5F1B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Albrecht Schmidt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36E6DB-4130-41F6-84C1-5598BFB23A9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7752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CA537D9-DB87-462B-9880-94A85866F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Albrecht Schmidt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16211B0-F335-4163-9F0F-D0713D57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25091D95-C517-4494-818D-3614D52BC3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C5E7AB-4BE1-4D53-9C5E-D580649BC0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23728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0" name="Textplatzhalter 33">
            <a:extLst>
              <a:ext uri="{FF2B5EF4-FFF2-40B4-BE49-F238E27FC236}">
                <a16:creationId xmlns:a16="http://schemas.microsoft.com/office/drawing/2014/main" id="{94CAE3FC-6193-4A75-93E4-FCAA1502D07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5325" y="5448563"/>
            <a:ext cx="10801350" cy="658789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5185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CA537D9-DB87-462B-9880-94A85866F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Albrecht Schmidt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16211B0-F335-4163-9F0F-D0713D57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25091D95-C517-4494-818D-3614D52BC3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C5E7AB-4BE1-4D53-9C5E-D580649BC0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2372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0" name="Textplatzhalter 33">
            <a:extLst>
              <a:ext uri="{FF2B5EF4-FFF2-40B4-BE49-F238E27FC236}">
                <a16:creationId xmlns:a16="http://schemas.microsoft.com/office/drawing/2014/main" id="{94CAE3FC-6193-4A75-93E4-FCAA1502D07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5325" y="430236"/>
            <a:ext cx="10801350" cy="658789"/>
          </a:xfr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8712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B15FE-2D2F-4B97-B98A-CD16A1CC5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3000786" cy="62337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AD0B1-3165-4B2D-B899-6312064BE865}"/>
              </a:ext>
            </a:extLst>
          </p:cNvPr>
          <p:cNvSpPr/>
          <p:nvPr userDrawn="1"/>
        </p:nvSpPr>
        <p:spPr>
          <a:xfrm rot="5400000">
            <a:off x="-370283" y="3371399"/>
            <a:ext cx="6858000" cy="115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3CB6C37-C5A3-4C73-9F3D-27E4BE6A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4790" y="365126"/>
            <a:ext cx="5341224" cy="723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F5D411-2DE6-483B-87D6-585923619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34790" y="1592264"/>
            <a:ext cx="5341224" cy="44924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AD510D0-BC02-41A3-BF1B-4BEBF1628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34790" y="1089025"/>
            <a:ext cx="5341224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29C9F29-9467-4790-A990-E3BA7DDC215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D1AA870-E424-487E-9777-032CB20FB80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Albrecht Schmidt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B620C02-7CF1-46A5-9245-1E7D7C8FFA6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Textplatzhalter 33">
            <a:extLst>
              <a:ext uri="{FF2B5EF4-FFF2-40B4-BE49-F238E27FC236}">
                <a16:creationId xmlns:a16="http://schemas.microsoft.com/office/drawing/2014/main" id="{F242F43B-6E1D-4F28-8F19-19918A2E6F6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5104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B15FE-2D2F-4B97-B98A-CD16A1CC5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3968751"/>
            <a:ext cx="8651875" cy="22650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AD0B1-3165-4B2D-B899-6312064BE865}"/>
              </a:ext>
            </a:extLst>
          </p:cNvPr>
          <p:cNvSpPr/>
          <p:nvPr userDrawn="1"/>
        </p:nvSpPr>
        <p:spPr>
          <a:xfrm>
            <a:off x="0" y="3846158"/>
            <a:ext cx="8651875" cy="1225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3CB6C37-C5A3-4C73-9F3D-27E4BE6A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65126"/>
            <a:ext cx="10801349" cy="723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F5D411-2DE6-483B-87D6-585923619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1811916"/>
            <a:ext cx="7956549" cy="20379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AD510D0-BC02-41A3-BF1B-4BEBF1628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7" y="1089025"/>
            <a:ext cx="10801348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46B8C75-D5B2-4AC9-8C30-F373F3B7AE3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F017C71-5FC7-42A7-83BA-25BA02E968C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Albrecht Schmidt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C3859DE-9B48-4A38-B4ED-4B67BB10277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Textplatzhalter 33">
            <a:extLst>
              <a:ext uri="{FF2B5EF4-FFF2-40B4-BE49-F238E27FC236}">
                <a16:creationId xmlns:a16="http://schemas.microsoft.com/office/drawing/2014/main" id="{64429B62-8741-49E0-AB30-FF383524DCD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3064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1">
            <a:extLst>
              <a:ext uri="{FF2B5EF4-FFF2-40B4-BE49-F238E27FC236}">
                <a16:creationId xmlns:a16="http://schemas.microsoft.com/office/drawing/2014/main" id="{A914B142-9A3C-4A05-98CF-6ECAAF874762}"/>
              </a:ext>
            </a:extLst>
          </p:cNvPr>
          <p:cNvSpPr/>
          <p:nvPr userDrawn="1"/>
        </p:nvSpPr>
        <p:spPr>
          <a:xfrm>
            <a:off x="8668084" y="6237963"/>
            <a:ext cx="3523915" cy="62003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33A2633-E822-4B21-A181-3E155CEA4670}"/>
              </a:ext>
            </a:extLst>
          </p:cNvPr>
          <p:cNvSpPr/>
          <p:nvPr userDrawn="1"/>
        </p:nvSpPr>
        <p:spPr>
          <a:xfrm>
            <a:off x="0" y="6237963"/>
            <a:ext cx="8651874" cy="62003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909326-5AF4-4A88-97FF-ECA036979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592263"/>
            <a:ext cx="7956550" cy="453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0EB72566-25B1-4AC5-8DFD-74DB68298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36525"/>
            <a:ext cx="10801349" cy="9525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Datumsplatzhalter 19">
            <a:extLst>
              <a:ext uri="{FF2B5EF4-FFF2-40B4-BE49-F238E27FC236}">
                <a16:creationId xmlns:a16="http://schemas.microsoft.com/office/drawing/2014/main" id="{13EFEA2E-EA03-4D81-9489-7647000D9B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05550" y="6352598"/>
            <a:ext cx="12255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1" name="Fußzeilenplatzhalter 20">
            <a:extLst>
              <a:ext uri="{FF2B5EF4-FFF2-40B4-BE49-F238E27FC236}">
                <a16:creationId xmlns:a16="http://schemas.microsoft.com/office/drawing/2014/main" id="{DFBBA49C-F52C-4DF5-97C3-1E373625C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91074" y="6352598"/>
            <a:ext cx="3245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63600"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de-DE"/>
              <a:t>Albrecht Schmidt</a:t>
            </a:r>
            <a:endParaRPr lang="de-DE" dirty="0"/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60C13802-11A0-4808-BF6B-86CEA24AB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86675" y="6359905"/>
            <a:ext cx="783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bg1"/>
                </a:solidFill>
              </a:defRPr>
            </a:lvl1pPr>
          </a:lstStyle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755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2" r:id="rId4"/>
    <p:sldLayoutId id="2147483651" r:id="rId5"/>
    <p:sldLayoutId id="2147483655" r:id="rId6"/>
    <p:sldLayoutId id="2147483682" r:id="rId7"/>
    <p:sldLayoutId id="2147483657" r:id="rId8"/>
    <p:sldLayoutId id="2147483660" r:id="rId9"/>
    <p:sldLayoutId id="2147483661" r:id="rId10"/>
    <p:sldLayoutId id="2147483680" r:id="rId11"/>
    <p:sldLayoutId id="2147483681" r:id="rId12"/>
    <p:sldLayoutId id="2147483683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5750" marR="0" indent="-285750" algn="l" defTabSz="284400" rtl="0" eaLnBrk="1" fontAlgn="auto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SzPts val="2400"/>
        <a:buFont typeface="Wingdings" panose="05000000000000000000" pitchFamily="2" charset="2"/>
        <a:buChar char="§"/>
        <a:tabLst/>
        <a:defRPr lang="en-US" sz="2200" kern="1200" noProof="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8163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8038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7913" indent="-182563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pos="7582" userDrawn="1">
          <p15:clr>
            <a:srgbClr val="F26B43"/>
          </p15:clr>
        </p15:guide>
        <p15:guide id="3" pos="2933" userDrawn="1">
          <p15:clr>
            <a:srgbClr val="F26B43"/>
          </p15:clr>
        </p15:guide>
        <p15:guide id="4" pos="5450" userDrawn="1">
          <p15:clr>
            <a:srgbClr val="F26B43"/>
          </p15:clr>
        </p15:guide>
        <p15:guide id="5" orient="horz" pos="2500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orient="horz" pos="3997" userDrawn="1">
          <p15:clr>
            <a:srgbClr val="F26B43"/>
          </p15:clr>
        </p15:guide>
        <p15:guide id="8" orient="horz" pos="73" userDrawn="1">
          <p15:clr>
            <a:srgbClr val="F26B43"/>
          </p15:clr>
        </p15:guide>
        <p15:guide id="9" orient="horz" pos="686" userDrawn="1">
          <p15:clr>
            <a:srgbClr val="F26B43"/>
          </p15:clr>
        </p15:guide>
        <p15:guide id="10" orient="horz" pos="1003" userDrawn="1">
          <p15:clr>
            <a:srgbClr val="F26B43"/>
          </p15:clr>
        </p15:guide>
        <p15:guide id="11" pos="7242" userDrawn="1">
          <p15:clr>
            <a:srgbClr val="F26B43"/>
          </p15:clr>
        </p15:guide>
        <p15:guide id="12" orient="horz" pos="799" userDrawn="1">
          <p15:clr>
            <a:srgbClr val="F26B43"/>
          </p15:clr>
        </p15:guide>
        <p15:guide id="13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875452-D548-4EEC-BA89-DE48BBA11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4003673"/>
            <a:ext cx="7956548" cy="1198412"/>
          </a:xfrm>
          <a:solidFill>
            <a:srgbClr val="FFFFFF">
              <a:alpha val="36078"/>
            </a:srgbClr>
          </a:solidFill>
        </p:spPr>
        <p:txBody>
          <a:bodyPr>
            <a:normAutofit/>
          </a:bodyPr>
          <a:lstStyle/>
          <a:p>
            <a:r>
              <a:rPr lang="en-US" dirty="0"/>
              <a:t>Olfactory Output</a:t>
            </a:r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Taste Output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9" name="Bildplatzhalter 8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8" name="Bildplatzhalter 17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1" name="Bildplatzhalter 20"/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28" name="Fußzeilenplatzhalter 27">
            <a:extLst>
              <a:ext uri="{FF2B5EF4-FFF2-40B4-BE49-F238E27FC236}">
                <a16:creationId xmlns:a16="http://schemas.microsoft.com/office/drawing/2014/main" id="{A14D6A10-FCBD-43C4-9B24-CD6428E5EA6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 dirty="0"/>
              <a:t>Albrecht Schmidt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949606A8-74C1-4D5C-9083-2C32D4B3A7A7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002E4239-9C90-407D-B00F-DCBF08F5A841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0" name="Picture 2" descr="https://upload.wikimedia.org/wikipedia/commons/thumb/d/d0/CC-BY-SA_icon.svg/640px-CC-BY-SA_icon.svg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8" y="6300254"/>
            <a:ext cx="1401584" cy="49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>
          <a:xfrm>
            <a:off x="0" y="1071562"/>
            <a:ext cx="12192000" cy="2879725"/>
          </a:xfrm>
        </p:spPr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EEEFE5DB-D3B0-4A6D-9F59-7F98C83B2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81" y="282316"/>
            <a:ext cx="4515443" cy="3336818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47442183-AF65-4AAD-BFA4-64AF60CE25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0463"/>
          <a:stretch/>
        </p:blipFill>
        <p:spPr>
          <a:xfrm>
            <a:off x="4714005" y="-15528"/>
            <a:ext cx="7463335" cy="3940744"/>
          </a:xfrm>
          <a:prstGeom prst="rect">
            <a:avLst/>
          </a:prstGeom>
        </p:spPr>
      </p:pic>
      <p:sp>
        <p:nvSpPr>
          <p:cNvPr id="24" name="Rechteck 23">
            <a:extLst>
              <a:ext uri="{FF2B5EF4-FFF2-40B4-BE49-F238E27FC236}">
                <a16:creationId xmlns:a16="http://schemas.microsoft.com/office/drawing/2014/main" id="{2D778A4D-1F77-427C-81C7-6FB1F9CECA3D}"/>
              </a:ext>
            </a:extLst>
          </p:cNvPr>
          <p:cNvSpPr/>
          <p:nvPr/>
        </p:nvSpPr>
        <p:spPr>
          <a:xfrm>
            <a:off x="9849416" y="51254"/>
            <a:ext cx="297407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chemeClr val="bg1">
                    <a:lumMod val="75000"/>
                  </a:schemeClr>
                </a:solidFill>
              </a:rPr>
              <a:t>Fig. 23. Dragon vessel timepiece. </a:t>
            </a:r>
            <a:endParaRPr lang="de-DE" sz="105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DEA04D85-A798-4EE8-983B-ABFCB9D55E4A}"/>
              </a:ext>
            </a:extLst>
          </p:cNvPr>
          <p:cNvSpPr/>
          <p:nvPr/>
        </p:nvSpPr>
        <p:spPr>
          <a:xfrm>
            <a:off x="0" y="3968750"/>
            <a:ext cx="12192000" cy="1462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90774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Olfactory Output Device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F70FF-1E95-4E24-93E1-18E22E554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3" y="1592264"/>
            <a:ext cx="4503117" cy="374763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Key challenges</a:t>
            </a:r>
          </a:p>
          <a:p>
            <a:pPr lvl="1"/>
            <a:r>
              <a:rPr lang="en-GB" dirty="0"/>
              <a:t>Creating a certain smell</a:t>
            </a:r>
          </a:p>
          <a:p>
            <a:pPr lvl="1"/>
            <a:r>
              <a:rPr lang="en-GB" dirty="0"/>
              <a:t>Storing and providing the smell</a:t>
            </a:r>
          </a:p>
          <a:p>
            <a:pPr lvl="1"/>
            <a:r>
              <a:rPr lang="en-GB" dirty="0"/>
              <a:t>Timed delivery of the smell to the user</a:t>
            </a:r>
          </a:p>
          <a:p>
            <a:pPr lvl="1"/>
            <a:r>
              <a:rPr lang="en-GB" dirty="0"/>
              <a:t>Neutralizing / replacing the smell </a:t>
            </a:r>
          </a:p>
          <a:p>
            <a:r>
              <a:rPr lang="en-GB" dirty="0"/>
              <a:t>Parameters of scent delivery</a:t>
            </a:r>
          </a:p>
          <a:p>
            <a:pPr lvl="1"/>
            <a:r>
              <a:rPr lang="en-GB" dirty="0"/>
              <a:t>Distance</a:t>
            </a:r>
          </a:p>
          <a:p>
            <a:pPr lvl="1"/>
            <a:r>
              <a:rPr lang="en-GB" dirty="0"/>
              <a:t>Volume</a:t>
            </a:r>
          </a:p>
          <a:p>
            <a:pPr lvl="1"/>
            <a:r>
              <a:rPr lang="en-GB" dirty="0"/>
              <a:t>Speed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Printing and Physical Output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Albrecht Schmidt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7F69E8F-5BC8-4C9B-9483-8A26D6148247}"/>
              </a:ext>
            </a:extLst>
          </p:cNvPr>
          <p:cNvSpPr/>
          <p:nvPr/>
        </p:nvSpPr>
        <p:spPr>
          <a:xfrm>
            <a:off x="605338" y="5692390"/>
            <a:ext cx="793590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Dmitrenko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D., Vi, C. T., &amp; Obrist, M. (2016, October). A comparison of scent-delivery devices and their meaningful use for in-car olfactory interaction. In Proceedings of the 8th International Conference on Automotive User Interfaces and Interactive Vehicular Applications (pp. 23-26).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256AB64-931F-441D-9EC3-007F43B2A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052" y="2765377"/>
            <a:ext cx="3381823" cy="275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34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Taste Output Device (Research)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F70FF-1E95-4E24-93E1-18E22E554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3" y="1592264"/>
            <a:ext cx="4043391" cy="3747630"/>
          </a:xfrm>
        </p:spPr>
        <p:txBody>
          <a:bodyPr>
            <a:normAutofit/>
          </a:bodyPr>
          <a:lstStyle/>
          <a:p>
            <a:r>
              <a:rPr lang="en-GB" dirty="0"/>
              <a:t>Tongue interface</a:t>
            </a:r>
          </a:p>
          <a:p>
            <a:pPr lvl="1"/>
            <a:r>
              <a:rPr lang="en-GB" dirty="0"/>
              <a:t>Peltier Element</a:t>
            </a:r>
          </a:p>
          <a:p>
            <a:pPr lvl="1"/>
            <a:r>
              <a:rPr lang="en-GB" dirty="0"/>
              <a:t>Silver electrode</a:t>
            </a:r>
          </a:p>
          <a:p>
            <a:r>
              <a:rPr lang="en-GB" dirty="0"/>
              <a:t>Output Parameters</a:t>
            </a:r>
          </a:p>
          <a:p>
            <a:pPr lvl="1"/>
            <a:r>
              <a:rPr lang="en-GB" dirty="0"/>
              <a:t>Electro stimulation (polarity, frequency, 0μA to 200μA, </a:t>
            </a:r>
            <a:br>
              <a:rPr lang="en-GB" dirty="0"/>
            </a:br>
            <a:r>
              <a:rPr lang="en-GB" dirty="0"/>
              <a:t>50Hz to 1000Hz.)</a:t>
            </a:r>
          </a:p>
          <a:p>
            <a:pPr lvl="1"/>
            <a:r>
              <a:rPr lang="en-GB" dirty="0"/>
              <a:t>Temperature (cooling/heating, </a:t>
            </a:r>
            <a:br>
              <a:rPr lang="en-GB" dirty="0"/>
            </a:br>
            <a:r>
              <a:rPr lang="en-GB" dirty="0"/>
              <a:t>20°C to 35°)</a:t>
            </a:r>
          </a:p>
          <a:p>
            <a:pPr lvl="1"/>
            <a:endParaRPr lang="en-GB" dirty="0"/>
          </a:p>
          <a:p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Printing and Physical Output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Albrecht Schmidt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7F69E8F-5BC8-4C9B-9483-8A26D6148247}"/>
              </a:ext>
            </a:extLst>
          </p:cNvPr>
          <p:cNvSpPr/>
          <p:nvPr/>
        </p:nvSpPr>
        <p:spPr>
          <a:xfrm>
            <a:off x="605338" y="5692390"/>
            <a:ext cx="793590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Ranasinghe, N.,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Karunanayaka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K., Cheok, A. D., Fernando, O. N. N.,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Nii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H., &amp;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Gopalakrishnakone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P. (2011, November). Digital taste and smell communication. In Proceedings of the 6th international conference on body area networks (pp. 78-84).</a:t>
            </a:r>
          </a:p>
          <a:p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914A548-B882-479A-8C8D-4EFE2E01F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403" y="3679423"/>
            <a:ext cx="4049571" cy="183496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8B149BF-2479-4400-88F6-58402F93E4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7228" y="1288728"/>
            <a:ext cx="2772354" cy="188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23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you understand this block?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F70FF-1E95-4E24-93E1-18E22E554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4" y="1592264"/>
            <a:ext cx="8200198" cy="4858232"/>
          </a:xfrm>
        </p:spPr>
        <p:txBody>
          <a:bodyPr>
            <a:normAutofit/>
          </a:bodyPr>
          <a:lstStyle/>
          <a:p>
            <a:r>
              <a:rPr lang="en-US" dirty="0"/>
              <a:t>What are the key challenges when creating an olfactory display?</a:t>
            </a:r>
          </a:p>
          <a:p>
            <a:r>
              <a:rPr lang="en-US" dirty="0"/>
              <a:t>What components do you need for outputting smell?</a:t>
            </a:r>
          </a:p>
          <a:p>
            <a:r>
              <a:rPr lang="en-US" dirty="0"/>
              <a:t>What parameters are relevant for olfactory output devices?</a:t>
            </a:r>
          </a:p>
          <a:p>
            <a:r>
              <a:rPr lang="en-US" dirty="0"/>
              <a:t>How is artificial taste created?</a:t>
            </a:r>
          </a:p>
          <a:p>
            <a:r>
              <a:rPr lang="en-US" dirty="0"/>
              <a:t>Give a historical example of a smell output device and explain its basic function-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43A54-0455-4A5D-AFB3-FDC48B4773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Can you answer these questions?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Printing and Physical Output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Albrecht Schmidt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8" name="Grafik 14">
            <a:extLst>
              <a:ext uri="{FF2B5EF4-FFF2-40B4-BE49-F238E27FC236}">
                <a16:creationId xmlns:a16="http://schemas.microsoft.com/office/drawing/2014/main" id="{BA18BD1D-9A86-4B9F-9E6D-85A142FED8E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534" y="189706"/>
            <a:ext cx="1148241" cy="115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07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F70FF-1E95-4E24-93E1-18E22E554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4" y="1592264"/>
            <a:ext cx="8200198" cy="4550887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Joseph "</a:t>
            </a:r>
            <a:r>
              <a:rPr lang="en-GB" dirty="0" err="1"/>
              <a:t>Jofish</a:t>
            </a:r>
            <a:r>
              <a:rPr lang="en-GB" dirty="0"/>
              <a:t>" Kaye, Making scents: aromatic output for HCI, Interactions, Volume 10, Number 1 (2004), Pages 48-61</a:t>
            </a:r>
          </a:p>
          <a:p>
            <a:r>
              <a:rPr lang="en-GB" dirty="0" err="1"/>
              <a:t>Bedini</a:t>
            </a:r>
            <a:r>
              <a:rPr lang="en-GB" dirty="0"/>
              <a:t>, S. A. (1963). The scent of time. A study of the use of fire and incense for time measurement in oriental countries. Transactions of the American Philosophical Society, 53(5), 1-51.</a:t>
            </a:r>
          </a:p>
          <a:p>
            <a:r>
              <a:rPr lang="en-GB" dirty="0" err="1"/>
              <a:t>Gheorghita</a:t>
            </a:r>
            <a:r>
              <a:rPr lang="en-GB" dirty="0"/>
              <a:t> </a:t>
            </a:r>
            <a:r>
              <a:rPr lang="en-GB" dirty="0" err="1"/>
              <a:t>Ghinea</a:t>
            </a:r>
            <a:r>
              <a:rPr lang="en-GB" dirty="0"/>
              <a:t> and </a:t>
            </a:r>
            <a:r>
              <a:rPr lang="en-GB" dirty="0" err="1"/>
              <a:t>Oluwakemi</a:t>
            </a:r>
            <a:r>
              <a:rPr lang="en-GB" dirty="0"/>
              <a:t> </a:t>
            </a:r>
            <a:r>
              <a:rPr lang="en-GB" dirty="0" err="1"/>
              <a:t>Ademoye</a:t>
            </a:r>
            <a:r>
              <a:rPr lang="en-GB" dirty="0"/>
              <a:t>. 2012. The sweet smell of success: Enhancing multimedia applications with olfaction. ACM Trans. Multimedia </a:t>
            </a:r>
            <a:r>
              <a:rPr lang="en-GB" dirty="0" err="1"/>
              <a:t>Comput</a:t>
            </a:r>
            <a:r>
              <a:rPr lang="en-GB" dirty="0"/>
              <a:t>. </a:t>
            </a:r>
            <a:r>
              <a:rPr lang="en-GB" dirty="0" err="1"/>
              <a:t>Commun</a:t>
            </a:r>
            <a:r>
              <a:rPr lang="en-GB" dirty="0"/>
              <a:t>. Appl. 8, 1, Article 2 (January 2012), 17 pages. </a:t>
            </a:r>
            <a:r>
              <a:rPr lang="en-GB" dirty="0" err="1"/>
              <a:t>DOI:https</a:t>
            </a:r>
            <a:r>
              <a:rPr lang="en-GB" dirty="0"/>
              <a:t>://doi.org/10.1145/2071396.2071398</a:t>
            </a:r>
          </a:p>
          <a:p>
            <a:r>
              <a:rPr lang="en-GB" dirty="0" err="1"/>
              <a:t>Dobbelstein</a:t>
            </a:r>
            <a:r>
              <a:rPr lang="en-GB" dirty="0"/>
              <a:t>, D., </a:t>
            </a:r>
            <a:r>
              <a:rPr lang="en-GB" dirty="0" err="1"/>
              <a:t>Herrdum</a:t>
            </a:r>
            <a:r>
              <a:rPr lang="en-GB" dirty="0"/>
              <a:t>, S., &amp; Rukzio, E. (2017, September). </a:t>
            </a:r>
            <a:r>
              <a:rPr lang="en-GB" dirty="0" err="1"/>
              <a:t>inScent</a:t>
            </a:r>
            <a:r>
              <a:rPr lang="en-GB" dirty="0"/>
              <a:t>: A wearable olfactory display as an amplification for mobile notifications. In Proceedings of the 2017 ACM International Symposium on Wearable Computers (pp. 130-137).</a:t>
            </a:r>
          </a:p>
          <a:p>
            <a:r>
              <a:rPr lang="en-GB" dirty="0" err="1"/>
              <a:t>Dmitrenko</a:t>
            </a:r>
            <a:r>
              <a:rPr lang="en-GB" dirty="0"/>
              <a:t>, D., Vi, C. T., &amp; Obrist, M. (2016, October). A comparison of scent-delivery devices and their meaningful use for in-car olfactory interaction. In Proceedings of the 8th International Conference on Automotive User Interfaces and Interactive Vehicular Applications (pp. 23-26).</a:t>
            </a:r>
          </a:p>
          <a:p>
            <a:r>
              <a:rPr lang="en-GB" dirty="0"/>
              <a:t>Ranasinghe, N., </a:t>
            </a:r>
            <a:r>
              <a:rPr lang="en-GB" dirty="0" err="1"/>
              <a:t>Karunanayaka</a:t>
            </a:r>
            <a:r>
              <a:rPr lang="en-GB" dirty="0"/>
              <a:t>, K., Cheok, A. D., Fernando, O. N. N., </a:t>
            </a:r>
            <a:r>
              <a:rPr lang="en-GB" dirty="0" err="1"/>
              <a:t>Nii</a:t>
            </a:r>
            <a:r>
              <a:rPr lang="en-GB" dirty="0"/>
              <a:t>, H., &amp; </a:t>
            </a:r>
            <a:r>
              <a:rPr lang="en-GB" dirty="0" err="1"/>
              <a:t>Gopalakrishnakone</a:t>
            </a:r>
            <a:r>
              <a:rPr lang="en-GB" dirty="0"/>
              <a:t>, P. (2011, November). Digital taste and smell communication. In Proceedings of the 6th international conference on body area networks (pp. 78-84).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43A54-0455-4A5D-AFB3-FDC48B4773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Printing and Physical Output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Albrecht Schmidt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9822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5325" y="-44790"/>
            <a:ext cx="10801349" cy="399705"/>
          </a:xfrm>
        </p:spPr>
        <p:txBody>
          <a:bodyPr/>
          <a:lstStyle/>
          <a:p>
            <a:r>
              <a:rPr lang="en-US" dirty="0"/>
              <a:t>License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Albrecht Schmidt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695325" y="285203"/>
            <a:ext cx="10881482" cy="1477328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This file is licensed under the Creative Commons Attribution-Share Alike 4.0 (CC BY-SA) license: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https://creativecommons.org/licenses/by-sa/4.0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Attribution: Albrecht Schmidt</a:t>
            </a:r>
          </a:p>
        </p:txBody>
      </p:sp>
      <p:sp>
        <p:nvSpPr>
          <p:cNvPr id="7" name="Rechteck 6"/>
          <p:cNvSpPr/>
          <p:nvPr/>
        </p:nvSpPr>
        <p:spPr>
          <a:xfrm>
            <a:off x="695325" y="5830855"/>
            <a:ext cx="4879541" cy="400110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sz="2000" dirty="0"/>
              <a:t>For more content see: https://hci-lecture.de</a:t>
            </a:r>
          </a:p>
        </p:txBody>
      </p:sp>
      <p:pic>
        <p:nvPicPr>
          <p:cNvPr id="9" name="Picture 2" descr="https://upload.wikimedia.org/wikipedia/commons/thumb/5/57/CC-BY-SA_icon_white.svg/800px-CC-BY-SA_icon_white.svg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8" y="6299798"/>
            <a:ext cx="1399149" cy="49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873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Learning Goals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F70FF-1E95-4E24-93E1-18E22E554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4" y="1592264"/>
            <a:ext cx="7343445" cy="4537074"/>
          </a:xfrm>
        </p:spPr>
        <p:txBody>
          <a:bodyPr>
            <a:normAutofit/>
          </a:bodyPr>
          <a:lstStyle/>
          <a:p>
            <a:r>
              <a:rPr lang="en-US" dirty="0"/>
              <a:t>Understand …</a:t>
            </a:r>
          </a:p>
          <a:p>
            <a:pPr lvl="1"/>
            <a:r>
              <a:rPr lang="en-US" dirty="0"/>
              <a:t>The challenges of olfactory output devices</a:t>
            </a:r>
          </a:p>
          <a:p>
            <a:pPr lvl="1"/>
            <a:r>
              <a:rPr lang="en-US" dirty="0"/>
              <a:t>What parameters are used to create an artificial taste</a:t>
            </a:r>
          </a:p>
          <a:p>
            <a:r>
              <a:rPr lang="en-US" dirty="0"/>
              <a:t>Know </a:t>
            </a:r>
          </a:p>
          <a:p>
            <a:pPr lvl="1"/>
            <a:r>
              <a:rPr lang="en-US" dirty="0"/>
              <a:t>Historic an example of using smell as information display</a:t>
            </a:r>
          </a:p>
          <a:p>
            <a:pPr lvl="1"/>
            <a:r>
              <a:rPr lang="en-US" dirty="0"/>
              <a:t>The basic components and functions of an olfactory output devices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Printing and Physical Output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Albrecht Schmidt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7901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ACDB455A-40FE-4ED7-8040-73A4D46412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245"/>
          <a:stretch/>
        </p:blipFill>
        <p:spPr>
          <a:xfrm>
            <a:off x="7497265" y="1630630"/>
            <a:ext cx="2587618" cy="1678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Aromatic Output for Interaction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F70FF-1E95-4E24-93E1-18E22E554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2" y="1592264"/>
            <a:ext cx="5610228" cy="3985071"/>
          </a:xfrm>
        </p:spPr>
        <p:txBody>
          <a:bodyPr>
            <a:normAutofit lnSpcReduction="10000"/>
          </a:bodyPr>
          <a:lstStyle/>
          <a:p>
            <a:r>
              <a:rPr lang="en-GB" dirty="0"/>
              <a:t>Humans use their sense of smell </a:t>
            </a:r>
          </a:p>
          <a:p>
            <a:pPr lvl="1"/>
            <a:r>
              <a:rPr lang="en-GB" dirty="0"/>
              <a:t>Is food save to eat?</a:t>
            </a:r>
          </a:p>
          <a:p>
            <a:pPr lvl="1"/>
            <a:r>
              <a:rPr lang="en-GB" dirty="0"/>
              <a:t>Is there danger due to a fire?</a:t>
            </a:r>
          </a:p>
          <a:p>
            <a:pPr lvl="1"/>
            <a:r>
              <a:rPr lang="en-GB" dirty="0"/>
              <a:t>Relationships</a:t>
            </a:r>
          </a:p>
          <a:p>
            <a:endParaRPr lang="en-GB" dirty="0"/>
          </a:p>
          <a:p>
            <a:r>
              <a:rPr lang="en-GB" dirty="0"/>
              <a:t>Unexplored medium in human computer interaction</a:t>
            </a:r>
          </a:p>
          <a:p>
            <a:pPr lvl="1"/>
            <a:r>
              <a:rPr lang="en-GB" dirty="0"/>
              <a:t>technical difficulties in emitting scent on demand</a:t>
            </a:r>
          </a:p>
          <a:p>
            <a:pPr lvl="1"/>
            <a:r>
              <a:rPr lang="en-GB" dirty="0"/>
              <a:t>chemical difficulties in creating accurate and pleasant scents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Printing and Physical Output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Albrecht Schmidt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7F69E8F-5BC8-4C9B-9483-8A26D6148247}"/>
              </a:ext>
            </a:extLst>
          </p:cNvPr>
          <p:cNvSpPr/>
          <p:nvPr/>
        </p:nvSpPr>
        <p:spPr>
          <a:xfrm>
            <a:off x="646617" y="5945793"/>
            <a:ext cx="79359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Joseph "</a:t>
            </a:r>
            <a:r>
              <a:rPr lang="en-GB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Jofish</a:t>
            </a: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" Kaye, Making scents: aromatic output for HCI, Interactions, Volume 10, Number 1 (2004), Pages 48-61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8DF08C2-7C08-4488-97A6-DDBC98007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0904" y="1592263"/>
            <a:ext cx="2199280" cy="167804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3758CA8-66E5-4E89-9EC2-2743A572C7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9286" y="77058"/>
            <a:ext cx="2337745" cy="151520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5C712E4-08C5-4CB6-B4C5-E3AAD5E3EC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5235" y="77059"/>
            <a:ext cx="2186779" cy="151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26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Incense Clocks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/>
              <a:t>Historic</a:t>
            </a:r>
            <a:r>
              <a:rPr lang="de-DE" dirty="0"/>
              <a:t> </a:t>
            </a:r>
            <a:r>
              <a:rPr lang="de-DE" dirty="0" err="1"/>
              <a:t>smell</a:t>
            </a:r>
            <a:r>
              <a:rPr lang="de-DE" dirty="0"/>
              <a:t> </a:t>
            </a:r>
            <a:r>
              <a:rPr lang="de-DE" dirty="0" err="1"/>
              <a:t>output</a:t>
            </a:r>
            <a:r>
              <a:rPr lang="de-DE" dirty="0"/>
              <a:t> </a:t>
            </a:r>
            <a:r>
              <a:rPr lang="de-DE" dirty="0" err="1"/>
              <a:t>devices</a:t>
            </a:r>
            <a:r>
              <a:rPr lang="de-DE" dirty="0"/>
              <a:t>: Dragon </a:t>
            </a:r>
            <a:r>
              <a:rPr lang="de-DE" dirty="0" err="1"/>
              <a:t>vessel</a:t>
            </a:r>
            <a:r>
              <a:rPr lang="de-DE" dirty="0"/>
              <a:t> </a:t>
            </a:r>
            <a:r>
              <a:rPr lang="de-DE" dirty="0" err="1"/>
              <a:t>timepiece</a:t>
            </a:r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Printing and Physical Output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Albrecht Schmidt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5501E71-7511-4B60-9A5C-FA676DB817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463"/>
          <a:stretch/>
        </p:blipFill>
        <p:spPr>
          <a:xfrm>
            <a:off x="695325" y="1424932"/>
            <a:ext cx="7797216" cy="4117039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23A70558-B4A7-4809-A5C1-251CD71E25F7}"/>
              </a:ext>
            </a:extLst>
          </p:cNvPr>
          <p:cNvSpPr/>
          <p:nvPr/>
        </p:nvSpPr>
        <p:spPr>
          <a:xfrm>
            <a:off x="625978" y="5768975"/>
            <a:ext cx="79359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Fig. 23. Dragon vessel timepiece. 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Bedini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S. A. (1963). The scent of time. A study of the use of fire and incense for time measurement in oriental countries. Transactions of the American Philosophical Society, 53(5), 1-51.</a:t>
            </a:r>
            <a:endParaRPr lang="de-DE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425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Incense Clocks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F70FF-1E95-4E24-93E1-18E22E554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2" y="1592264"/>
            <a:ext cx="5725685" cy="4537074"/>
          </a:xfrm>
        </p:spPr>
        <p:txBody>
          <a:bodyPr>
            <a:normAutofit/>
          </a:bodyPr>
          <a:lstStyle/>
          <a:p>
            <a:r>
              <a:rPr lang="en-US" dirty="0"/>
              <a:t>timekeeping device (China, East Asia)</a:t>
            </a:r>
          </a:p>
          <a:p>
            <a:r>
              <a:rPr lang="en-US" dirty="0"/>
              <a:t>Clock body holds incense sticks or powdered incense</a:t>
            </a:r>
          </a:p>
          <a:p>
            <a:r>
              <a:rPr lang="en-US" dirty="0"/>
              <a:t>Different incenses along the body </a:t>
            </a:r>
          </a:p>
          <a:p>
            <a:r>
              <a:rPr lang="en-US" dirty="0"/>
              <a:t>Calibrated brining rate to measure time</a:t>
            </a:r>
          </a:p>
          <a:p>
            <a:r>
              <a:rPr lang="en-US" dirty="0"/>
              <a:t>Can include bells (auditory signal) </a:t>
            </a:r>
          </a:p>
          <a:p>
            <a:r>
              <a:rPr lang="en-US" dirty="0"/>
              <a:t>Used in homes and temples </a:t>
            </a:r>
          </a:p>
          <a:p>
            <a:r>
              <a:rPr lang="en-US" dirty="0"/>
              <a:t>New smell / other incense signals passage of time</a:t>
            </a:r>
          </a:p>
          <a:p>
            <a:r>
              <a:rPr lang="en-US" dirty="0"/>
              <a:t>…you can smell the time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/>
              <a:t>Historic</a:t>
            </a:r>
            <a:r>
              <a:rPr lang="de-DE" dirty="0"/>
              <a:t> </a:t>
            </a:r>
            <a:r>
              <a:rPr lang="de-DE" dirty="0" err="1"/>
              <a:t>smell</a:t>
            </a:r>
            <a:r>
              <a:rPr lang="de-DE" dirty="0"/>
              <a:t> </a:t>
            </a:r>
            <a:r>
              <a:rPr lang="de-DE" dirty="0" err="1"/>
              <a:t>output</a:t>
            </a:r>
            <a:r>
              <a:rPr lang="de-DE" dirty="0"/>
              <a:t> </a:t>
            </a:r>
            <a:r>
              <a:rPr lang="de-DE" dirty="0" err="1"/>
              <a:t>devices</a:t>
            </a:r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Printing and Physical Output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Albrecht Schmidt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DC3D6C8-DC4F-4222-A02F-FEC55CBD76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463"/>
          <a:stretch/>
        </p:blipFill>
        <p:spPr>
          <a:xfrm>
            <a:off x="7350564" y="105784"/>
            <a:ext cx="4685860" cy="247419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F7F69E8F-5BC8-4C9B-9483-8A26D6148247}"/>
              </a:ext>
            </a:extLst>
          </p:cNvPr>
          <p:cNvSpPr/>
          <p:nvPr/>
        </p:nvSpPr>
        <p:spPr>
          <a:xfrm>
            <a:off x="625978" y="5768975"/>
            <a:ext cx="79359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Bedini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S. A. (1963). The scent of time. A study of the use of fire and incense for time measurement in oriental countries. Transactions of the American Philosophical Society, 53(5), 1-51.</a:t>
            </a:r>
            <a:endParaRPr lang="de-DE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55D7F0A-87B1-4F89-A151-3BDE6CEE2F0F}"/>
              </a:ext>
            </a:extLst>
          </p:cNvPr>
          <p:cNvSpPr/>
          <p:nvPr/>
        </p:nvSpPr>
        <p:spPr>
          <a:xfrm>
            <a:off x="9938002" y="115888"/>
            <a:ext cx="222368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dirty="0">
                <a:solidFill>
                  <a:schemeClr val="bg1">
                    <a:lumMod val="75000"/>
                  </a:schemeClr>
                </a:solidFill>
              </a:rPr>
              <a:t>Fig. 23. Dragon vessel timepiece. </a:t>
            </a:r>
            <a:endParaRPr lang="de-DE" sz="105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61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Physiology and Chemistry of Smell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F70FF-1E95-4E24-93E1-18E22E554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2" y="1592264"/>
            <a:ext cx="6345557" cy="4054156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A thousand different kinds of olfactory receptors in our nose, </a:t>
            </a:r>
          </a:p>
          <a:p>
            <a:r>
              <a:rPr lang="en-GB" dirty="0"/>
              <a:t>each can sense a single kind of chemical bond in a molecule</a:t>
            </a:r>
          </a:p>
          <a:p>
            <a:r>
              <a:rPr lang="en-GB" dirty="0"/>
              <a:t>No abstract classification of smell</a:t>
            </a:r>
          </a:p>
          <a:p>
            <a:pPr lvl="1"/>
            <a:r>
              <a:rPr lang="en-GB" dirty="0"/>
              <a:t>Examples: how does mint taste? It tastes like …mint</a:t>
            </a:r>
          </a:p>
          <a:p>
            <a:pPr lvl="1"/>
            <a:r>
              <a:rPr lang="en-GB" dirty="0"/>
              <a:t>Compared to </a:t>
            </a:r>
            <a:r>
              <a:rPr lang="en-GB" dirty="0" err="1"/>
              <a:t>colors</a:t>
            </a:r>
            <a:r>
              <a:rPr lang="en-GB" dirty="0"/>
              <a:t>: green vs. spinach </a:t>
            </a:r>
            <a:r>
              <a:rPr lang="en-GB" dirty="0" err="1"/>
              <a:t>colored</a:t>
            </a:r>
            <a:endParaRPr lang="en-GB" dirty="0"/>
          </a:p>
          <a:p>
            <a:r>
              <a:rPr lang="en-GB" dirty="0"/>
              <a:t>Rapidly acclimatized - Less than 1 minute</a:t>
            </a:r>
          </a:p>
          <a:p>
            <a:r>
              <a:rPr lang="en-GB" dirty="0"/>
              <a:t>Human Olfactory Bandwidth… … hard to tell</a:t>
            </a:r>
          </a:p>
          <a:p>
            <a:pPr lvl="1"/>
            <a:r>
              <a:rPr lang="en-GB" dirty="0"/>
              <a:t>Perfumers and florist can distinguish many different smells - potentially thousands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Printing and Physical Output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Albrecht Schmidt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7F69E8F-5BC8-4C9B-9483-8A26D6148247}"/>
              </a:ext>
            </a:extLst>
          </p:cNvPr>
          <p:cNvSpPr/>
          <p:nvPr/>
        </p:nvSpPr>
        <p:spPr>
          <a:xfrm>
            <a:off x="625978" y="5768975"/>
            <a:ext cx="79359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Joseph "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Jofish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" Kaye, Making scents: aromatic output for HCI, Interactions, Volume 10, Number 1 (2004), Pages 48-61</a:t>
            </a:r>
          </a:p>
        </p:txBody>
      </p:sp>
    </p:spTree>
    <p:extLst>
      <p:ext uri="{BB962C8B-B14F-4D97-AF65-F5344CB8AC3E}">
        <p14:creationId xmlns:p14="http://schemas.microsoft.com/office/powerpoint/2010/main" val="561824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Smell output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F70FF-1E95-4E24-93E1-18E22E554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3" y="1592264"/>
            <a:ext cx="5892400" cy="4222512"/>
          </a:xfrm>
        </p:spPr>
        <p:txBody>
          <a:bodyPr>
            <a:normAutofit lnSpcReduction="10000"/>
          </a:bodyPr>
          <a:lstStyle/>
          <a:p>
            <a:r>
              <a:rPr lang="en-US" altLang="de-DE" sz="2400" dirty="0"/>
              <a:t>Explored in movie theaters and VR… but so far not really successful</a:t>
            </a:r>
          </a:p>
          <a:p>
            <a:r>
              <a:rPr lang="en-GB" dirty="0"/>
              <a:t>Olfactory Icons</a:t>
            </a:r>
          </a:p>
          <a:p>
            <a:pPr lvl="1"/>
            <a:r>
              <a:rPr lang="en-GB" dirty="0"/>
              <a:t>Smell a “shot” fired each time you press the trigger in your game</a:t>
            </a:r>
          </a:p>
          <a:p>
            <a:pPr lvl="1"/>
            <a:r>
              <a:rPr lang="en-GB" dirty="0"/>
              <a:t>Ambient Notification, e.g. Smell of rose to notify you of a date or an incoming message</a:t>
            </a:r>
          </a:p>
          <a:p>
            <a:r>
              <a:rPr lang="en-GB" dirty="0"/>
              <a:t>What information should be displayed?</a:t>
            </a:r>
          </a:p>
          <a:p>
            <a:r>
              <a:rPr lang="en-GB" b="1" dirty="0"/>
              <a:t>An Olfactory display is useful for slowly-moving, medium-duration information or information for which an aggregate representation is slowly changing.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Printing and Physical Output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Albrecht Schmidt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7F69E8F-5BC8-4C9B-9483-8A26D6148247}"/>
              </a:ext>
            </a:extLst>
          </p:cNvPr>
          <p:cNvSpPr/>
          <p:nvPr/>
        </p:nvSpPr>
        <p:spPr>
          <a:xfrm>
            <a:off x="620926" y="5912322"/>
            <a:ext cx="79359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Joseph "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Jofish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" Kaye, Making scents: aromatic output for HCI, Interactions, Volume 10, Number 1 (2004), Pages 48-61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7E29308-F4DE-48C1-A050-21C23A901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1892" y="299312"/>
            <a:ext cx="4655779" cy="5140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2BD39053-6A44-41D8-A3B9-C20BFD11282A}"/>
              </a:ext>
            </a:extLst>
          </p:cNvPr>
          <p:cNvSpPr/>
          <p:nvPr/>
        </p:nvSpPr>
        <p:spPr>
          <a:xfrm>
            <a:off x="7201355" y="5399643"/>
            <a:ext cx="36996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http://www.microfab.com/vapor-generation/aromajet</a:t>
            </a:r>
          </a:p>
        </p:txBody>
      </p:sp>
    </p:spTree>
    <p:extLst>
      <p:ext uri="{BB962C8B-B14F-4D97-AF65-F5344CB8AC3E}">
        <p14:creationId xmlns:p14="http://schemas.microsoft.com/office/powerpoint/2010/main" val="3672056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Multimedia Applications with Olfaction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Printing and Physical Output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Albrecht Schmidt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7F69E8F-5BC8-4C9B-9483-8A26D6148247}"/>
              </a:ext>
            </a:extLst>
          </p:cNvPr>
          <p:cNvSpPr/>
          <p:nvPr/>
        </p:nvSpPr>
        <p:spPr>
          <a:xfrm>
            <a:off x="625978" y="5768975"/>
            <a:ext cx="831594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Gheorghita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Ghinea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Oluwakemi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Ademoye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2012. The sweet smell of success: Enhancing multimedia applications with olfaction. ACM Trans. Multimedia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Comput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Commun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Appl. 8, 1, Article 2 (January 2012), 17 pages.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DOI:https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://doi.org/10.1145/2071396.2071398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1EFF0B7-428A-4149-95A3-3B2008EA7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78" y="3372265"/>
            <a:ext cx="3464681" cy="227425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6BF01CA-E636-45BC-9644-5468A8A23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78" y="1333131"/>
            <a:ext cx="5169980" cy="191667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566B181-D587-40A1-9113-DD1180F15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3662" y="3378769"/>
            <a:ext cx="3455722" cy="227425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F039C05A-6701-43A0-9A34-35896712E4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5306" y="1089025"/>
            <a:ext cx="3248591" cy="212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74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115888"/>
            <a:ext cx="9004386" cy="973137"/>
          </a:xfrm>
        </p:spPr>
        <p:txBody>
          <a:bodyPr/>
          <a:lstStyle/>
          <a:p>
            <a:r>
              <a:rPr lang="en-US" altLang="de-DE" dirty="0"/>
              <a:t>Wearable Olfactory Output Device (Research)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F70FF-1E95-4E24-93E1-18E22E554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3" y="1592264"/>
            <a:ext cx="5892400" cy="42225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Printing and Physical Output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Albrecht Schmidt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7F69E8F-5BC8-4C9B-9483-8A26D6148247}"/>
              </a:ext>
            </a:extLst>
          </p:cNvPr>
          <p:cNvSpPr/>
          <p:nvPr/>
        </p:nvSpPr>
        <p:spPr>
          <a:xfrm>
            <a:off x="473918" y="5662801"/>
            <a:ext cx="553788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Dobbelstein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D.,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Herrdum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S., &amp; Rukzio, E. (2017, September). 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inScent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A wearable olfactory display as an amplification for mobile notifications. In Proceedings of the 2017 ACM International Symposium on Wearable Computers (pp. 130-137).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0802442-0D15-4E45-BA80-55BB466E61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883"/>
          <a:stretch/>
        </p:blipFill>
        <p:spPr>
          <a:xfrm>
            <a:off x="473918" y="1232421"/>
            <a:ext cx="3567629" cy="266596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FDFD416-C042-41DC-AABD-E9D1F67ED2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8237"/>
          <a:stretch/>
        </p:blipFill>
        <p:spPr>
          <a:xfrm>
            <a:off x="4113076" y="1311192"/>
            <a:ext cx="4384947" cy="217419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8EBBF94-4944-41F2-9874-B5D734FC98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5" t="6948" r="-115" b="61710"/>
          <a:stretch/>
        </p:blipFill>
        <p:spPr>
          <a:xfrm>
            <a:off x="473918" y="3910492"/>
            <a:ext cx="4517392" cy="168100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8B1E67F-3B22-4DDE-95EF-45CE550CEB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939" t="5727" b="9159"/>
          <a:stretch/>
        </p:blipFill>
        <p:spPr>
          <a:xfrm>
            <a:off x="6096000" y="3707578"/>
            <a:ext cx="2281387" cy="240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41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teractionla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1ADDF"/>
      </a:accent1>
      <a:accent2>
        <a:srgbClr val="8ABE3F"/>
      </a:accent2>
      <a:accent3>
        <a:srgbClr val="FEC63E"/>
      </a:accent3>
      <a:accent4>
        <a:srgbClr val="EA7B34"/>
      </a:accent4>
      <a:accent5>
        <a:srgbClr val="3E444C"/>
      </a:accent5>
      <a:accent6>
        <a:srgbClr val="70AD47"/>
      </a:accent6>
      <a:hlink>
        <a:srgbClr val="0563C1"/>
      </a:hlink>
      <a:folHlink>
        <a:srgbClr val="954F72"/>
      </a:folHlink>
    </a:clrScheme>
    <a:fontScheme name="Interaction La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1376</Words>
  <Application>Microsoft Office PowerPoint</Application>
  <PresentationFormat>Breitbild</PresentationFormat>
  <Paragraphs>178</Paragraphs>
  <Slides>14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HelveticaNeueLT Std Med</vt:lpstr>
      <vt:lpstr>Wingdings</vt:lpstr>
      <vt:lpstr>Office Theme</vt:lpstr>
      <vt:lpstr>Olfactory Output</vt:lpstr>
      <vt:lpstr>Learning Goals</vt:lpstr>
      <vt:lpstr>Aromatic Output for Interaction</vt:lpstr>
      <vt:lpstr>Incense Clocks</vt:lpstr>
      <vt:lpstr>Incense Clocks</vt:lpstr>
      <vt:lpstr>Physiology and Chemistry of Smell</vt:lpstr>
      <vt:lpstr>Smell output</vt:lpstr>
      <vt:lpstr>Multimedia Applications with Olfaction</vt:lpstr>
      <vt:lpstr>Wearable Olfactory Output Device (Research)</vt:lpstr>
      <vt:lpstr>Olfactory Output Device</vt:lpstr>
      <vt:lpstr>Taste Output Device (Research)</vt:lpstr>
      <vt:lpstr>Did you understand this block?</vt:lpstr>
      <vt:lpstr>References</vt:lpstr>
      <vt:lpstr>License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Valentin Schwind</dc:creator>
  <cp:lastModifiedBy>Albrecht Schmidt</cp:lastModifiedBy>
  <cp:revision>790</cp:revision>
  <cp:lastPrinted>2020-04-11T08:25:43Z</cp:lastPrinted>
  <dcterms:created xsi:type="dcterms:W3CDTF">2017-10-10T14:10:45Z</dcterms:created>
  <dcterms:modified xsi:type="dcterms:W3CDTF">2020-06-06T22:32:19Z</dcterms:modified>
</cp:coreProperties>
</file>