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902" r:id="rId3"/>
    <p:sldId id="927" r:id="rId4"/>
    <p:sldId id="925" r:id="rId5"/>
    <p:sldId id="924" r:id="rId6"/>
    <p:sldId id="928" r:id="rId7"/>
    <p:sldId id="931" r:id="rId8"/>
    <p:sldId id="932" r:id="rId9"/>
    <p:sldId id="926" r:id="rId10"/>
    <p:sldId id="930" r:id="rId11"/>
    <p:sldId id="929" r:id="rId12"/>
    <p:sldId id="933" r:id="rId13"/>
    <p:sldId id="935" r:id="rId14"/>
    <p:sldId id="936" r:id="rId15"/>
    <p:sldId id="937" r:id="rId16"/>
    <p:sldId id="9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ADDF"/>
    <a:srgbClr val="000000"/>
    <a:srgbClr val="F3F2F3"/>
    <a:srgbClr val="BFEBFB"/>
    <a:srgbClr val="00B0F0"/>
    <a:srgbClr val="E5231E"/>
    <a:srgbClr val="46B067"/>
    <a:srgbClr val="F39200"/>
    <a:srgbClr val="961914"/>
    <a:srgbClr val="316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1416" autoAdjust="0"/>
  </p:normalViewPr>
  <p:slideViewPr>
    <p:cSldViewPr snapToGrid="0" showGuides="1">
      <p:cViewPr varScale="1">
        <p:scale>
          <a:sx n="54" d="100"/>
          <a:sy n="54" d="100"/>
        </p:scale>
        <p:origin x="1146" y="5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12.04.2020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lego-legoland-bauen-spielen-2383096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exels.com/photo/architect-architecture-artist-blur-268362/" TargetMode="External"/><Relationship Id="rId5" Type="http://schemas.openxmlformats.org/officeDocument/2006/relationships/hyperlink" Target="https://www.pexels.com/photo/earth-desert-dry-hot-60013/" TargetMode="External"/><Relationship Id="rId4" Type="http://schemas.openxmlformats.org/officeDocument/2006/relationships/hyperlink" Target="https://www.pexels.com/photo/woman-wearing-pink-overcoat-and-black-inner-top-2043590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https://pixabay.com/de/photos/lego-legoland-bauen-spielen-2383096/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https://www.pexels.com/photo/woman-wearing-pink-overcoat-and-black-inner-top-2043590/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https://www.pexels.com/photo/earth-desert-dry-hot-60013/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https://www.pexels.com/photo/architect-architecture-artist-blur-268362/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3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5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4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3032-E825-44B3-A183-AF44DFB6ECC9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78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22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71F914B-0619-4EC3-A545-3440B74C3516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4FDAA4A-79CC-4CBB-9EC8-B3B7030C7E3E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0E70D50-D682-4476-973E-767091493DC8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9AEA-DA17-4F44-ABD9-A9EE010785F0}" type="datetime1">
              <a:rPr lang="en-US" smtClean="0"/>
              <a:t>4/12/2020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99F3A75-0F37-4CCE-BF8F-C7D2800B495D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8C5DC6-7951-4AE0-9F11-0BA28A415A5F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06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30612BE-EB6B-4124-ADFE-524509FE9753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2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51" r:id="rId5"/>
    <p:sldLayoutId id="2147483655" r:id="rId6"/>
    <p:sldLayoutId id="2147483657" r:id="rId7"/>
    <p:sldLayoutId id="2147483660" r:id="rId8"/>
    <p:sldLayoutId id="2147483661" r:id="rId9"/>
    <p:sldLayoutId id="2147483680" r:id="rId10"/>
    <p:sldLayoutId id="2147483681" r:id="rId11"/>
    <p:sldLayoutId id="214748368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 of Brown Bare Tree on Brown Surface during Day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/>
          <a:stretch/>
        </p:blipFill>
        <p:spPr bwMode="auto">
          <a:xfrm>
            <a:off x="6025374" y="1100448"/>
            <a:ext cx="335634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Models</a:t>
            </a:r>
            <a:endParaRPr lang="en-US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791074" y="6352598"/>
            <a:ext cx="3245350" cy="365125"/>
          </a:xfrm>
        </p:spPr>
        <p:txBody>
          <a:bodyPr/>
          <a:lstStyle/>
          <a:p>
            <a:r>
              <a:rPr lang="de-DE" dirty="0"/>
              <a:t>Niels Henze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7686675" y="6359905"/>
            <a:ext cx="783138" cy="365125"/>
          </a:xfrm>
        </p:spPr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448"/>
            <a:ext cx="3842668" cy="2880000"/>
          </a:xfrm>
          <a:prstGeom prst="rect">
            <a:avLst/>
          </a:prstGeom>
        </p:spPr>
      </p:pic>
      <p:pic>
        <p:nvPicPr>
          <p:cNvPr id="3" name="Picture 2" descr="Woman Wearing Pink Overcoat and Black Inner To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b="-1"/>
          <a:stretch/>
        </p:blipFill>
        <p:spPr bwMode="auto">
          <a:xfrm>
            <a:off x="3842668" y="1100448"/>
            <a:ext cx="21827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ack Pencil on Graphing Pap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r="11721"/>
          <a:stretch/>
        </p:blipFill>
        <p:spPr bwMode="auto">
          <a:xfrm>
            <a:off x="9381717" y="1100448"/>
            <a:ext cx="281809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and Climate Models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pic>
        <p:nvPicPr>
          <p:cNvPr id="6" name="Pexels Videos 168659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06.1"/>
                </p14:media>
              </p:ext>
            </p:extLst>
          </p:nvPr>
        </p:nvPicPr>
        <p:blipFill rotWithShape="1">
          <a:blip r:embed="rId4"/>
          <a:srcRect t="-1" b="8925"/>
          <a:stretch>
            <a:fillRect/>
          </a:stretch>
        </p:blipFill>
        <p:spPr>
          <a:xfrm>
            <a:off x="0" y="-1"/>
            <a:ext cx="12192000" cy="624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Video by </a:t>
            </a:r>
            <a:r>
              <a:rPr lang="en-US" sz="1200" dirty="0" err="1" smtClean="0">
                <a:solidFill>
                  <a:schemeClr val="bg1"/>
                </a:solidFill>
              </a:rPr>
              <a:t>Saif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Ullah</a:t>
            </a:r>
            <a:r>
              <a:rPr lang="en-US" sz="1200" dirty="0" smtClean="0">
                <a:solidFill>
                  <a:schemeClr val="bg1"/>
                </a:solidFill>
              </a:rPr>
              <a:t> from </a:t>
            </a: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</a:rPr>
              <a:t>www.pexels.com/video/dark-clouds-in-the-sky-1686599/ (PD)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models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pic>
        <p:nvPicPr>
          <p:cNvPr id="6" name="Pexels Videos 168659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06.1"/>
                </p14:media>
              </p:ext>
            </p:extLst>
          </p:nvPr>
        </p:nvPicPr>
        <p:blipFill rotWithShape="1">
          <a:blip r:embed="rId4"/>
          <a:srcRect t="-1" b="8925"/>
          <a:stretch>
            <a:fillRect/>
          </a:stretch>
        </p:blipFill>
        <p:spPr>
          <a:xfrm>
            <a:off x="0" y="-1"/>
            <a:ext cx="12192000" cy="624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Video by </a:t>
            </a:r>
            <a:r>
              <a:rPr lang="en-US" sz="1200" dirty="0" err="1" smtClean="0">
                <a:solidFill>
                  <a:schemeClr val="bg1"/>
                </a:solidFill>
              </a:rPr>
              <a:t>Saif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Ullah</a:t>
            </a:r>
            <a:r>
              <a:rPr lang="en-US" sz="1200" dirty="0" smtClean="0">
                <a:solidFill>
                  <a:schemeClr val="bg1"/>
                </a:solidFill>
              </a:rPr>
              <a:t> from </a:t>
            </a: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</a:rPr>
              <a:t>www.pexels.com/video/dark-clouds-in-the-sky-1686599/ (PD)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0" y="0"/>
            <a:ext cx="12192000" cy="6247179"/>
            <a:chOff x="0" y="0"/>
            <a:chExt cx="12192000" cy="6247179"/>
          </a:xfrm>
        </p:grpSpPr>
        <p:sp>
          <p:nvSpPr>
            <p:cNvPr id="9" name="Rechteck 8"/>
            <p:cNvSpPr/>
            <p:nvPr/>
          </p:nvSpPr>
          <p:spPr>
            <a:xfrm>
              <a:off x="0" y="0"/>
              <a:ext cx="12192000" cy="6245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File:Global Temperature And Forces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1009163"/>
              <a:ext cx="5636895" cy="4227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DC44E68E-B475-41E0-82A0-2E4E48C8A128}"/>
                </a:ext>
              </a:extLst>
            </p:cNvPr>
            <p:cNvSpPr/>
            <p:nvPr/>
          </p:nvSpPr>
          <p:spPr>
            <a:xfrm>
              <a:off x="0" y="5844404"/>
              <a:ext cx="12192000" cy="402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0" tIns="108000" rIns="3600000" bIns="108000" rtlCol="0" anchor="b" anchorCtr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Image </a:t>
              </a:r>
              <a:r>
                <a:rPr lang="en-US" sz="1200" dirty="0">
                  <a:solidFill>
                    <a:schemeClr val="tx1"/>
                  </a:solidFill>
                </a:rPr>
                <a:t>by </a:t>
              </a:r>
              <a:r>
                <a:rPr lang="en-US" sz="1200" dirty="0" err="1" smtClean="0">
                  <a:solidFill>
                    <a:schemeClr val="tx1"/>
                  </a:solidFill>
                </a:rPr>
                <a:t>Efbrazil</a:t>
              </a:r>
              <a:r>
                <a:rPr lang="en-US" sz="1200" dirty="0" smtClean="0">
                  <a:solidFill>
                    <a:schemeClr val="tx1"/>
                  </a:solidFill>
                </a:rPr>
                <a:t> from </a:t>
              </a:r>
              <a:r>
                <a:rPr lang="en-US" sz="1200" dirty="0">
                  <a:solidFill>
                    <a:schemeClr val="tx1"/>
                  </a:solidFill>
                </a:rPr>
                <a:t>https://en.wikipedia.org/wiki/File:Global_Temperature_And_Forces.svg (CC BY-SA 4.0)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0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95325" y="370102"/>
            <a:ext cx="10801349" cy="2760544"/>
            <a:chOff x="695325" y="370102"/>
            <a:chExt cx="10677141" cy="272880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25" y="370102"/>
              <a:ext cx="3217566" cy="2728800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4"/>
            <a:srcRect b="4957"/>
            <a:stretch/>
          </p:blipFill>
          <p:spPr>
            <a:xfrm>
              <a:off x="3912891" y="370102"/>
              <a:ext cx="3823967" cy="2722347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6858" y="622300"/>
              <a:ext cx="3635608" cy="2373732"/>
            </a:xfrm>
            <a:prstGeom prst="rect">
              <a:avLst/>
            </a:prstGeom>
          </p:spPr>
        </p:pic>
      </p:grpSp>
      <p:sp>
        <p:nvSpPr>
          <p:cNvPr id="24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659738"/>
            <a:ext cx="9194800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H. V., Mayer, S., Bader, P., &amp; Henze, N. (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2017).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smartphone prototype for touch interaction on the whole device surface.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MobileHCI.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platzhalter 6"/>
          <p:cNvSpPr txBox="1">
            <a:spLocks/>
          </p:cNvSpPr>
          <p:nvPr/>
        </p:nvSpPr>
        <p:spPr>
          <a:xfrm>
            <a:off x="695324" y="3682314"/>
            <a:ext cx="7956551" cy="2447024"/>
          </a:xfrm>
          <a:prstGeom prst="rect">
            <a:avLst/>
          </a:prstGeom>
        </p:spPr>
        <p:txBody>
          <a:bodyPr/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Prototypes </a:t>
            </a:r>
            <a:r>
              <a:rPr lang="en-US" dirty="0"/>
              <a:t>are representations of systems and help us to understand how </a:t>
            </a:r>
            <a:r>
              <a:rPr lang="en-US" dirty="0" smtClean="0"/>
              <a:t>they </a:t>
            </a:r>
            <a:r>
              <a:rPr lang="en-US" dirty="0"/>
              <a:t>will work.</a:t>
            </a:r>
          </a:p>
          <a:p>
            <a:r>
              <a:rPr lang="en-US" dirty="0" smtClean="0"/>
              <a:t>Perfectly </a:t>
            </a:r>
            <a:r>
              <a:rPr lang="en-US" dirty="0"/>
              <a:t>valid models and used in HCI</a:t>
            </a:r>
          </a:p>
          <a:p>
            <a:r>
              <a:rPr lang="en-US" dirty="0" smtClean="0"/>
              <a:t>Covered </a:t>
            </a:r>
            <a:r>
              <a:rPr lang="en-US" dirty="0"/>
              <a:t>in a dedicated block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t="5581" b="2838"/>
          <a:stretch/>
        </p:blipFill>
        <p:spPr>
          <a:xfrm>
            <a:off x="695325" y="104394"/>
            <a:ext cx="10800000" cy="3374481"/>
          </a:xfrm>
          <a:prstGeom prst="rect">
            <a:avLst/>
          </a:prstGeom>
        </p:spPr>
      </p:pic>
      <p:sp>
        <p:nvSpPr>
          <p:cNvPr id="14" name="Textplatzhalter 6"/>
          <p:cNvSpPr txBox="1">
            <a:spLocks/>
          </p:cNvSpPr>
          <p:nvPr/>
        </p:nvSpPr>
        <p:spPr>
          <a:xfrm>
            <a:off x="695324" y="3682314"/>
            <a:ext cx="7956551" cy="24470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Conceptual software architecture models are representations of our systems</a:t>
            </a:r>
            <a:endParaRPr lang="en-US" dirty="0"/>
          </a:p>
          <a:p>
            <a:r>
              <a:rPr lang="en-US" dirty="0" smtClean="0"/>
              <a:t>Similar to prototypes they help us to build better systems</a:t>
            </a:r>
            <a:endParaRPr lang="en-US" dirty="0"/>
          </a:p>
          <a:p>
            <a:r>
              <a:rPr lang="en-US" dirty="0" smtClean="0"/>
              <a:t>Yet another topic for another time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</a:t>
            </a:r>
            <a:r>
              <a:rPr lang="en-US" dirty="0"/>
              <a:t>architecture models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659738"/>
            <a:ext cx="9194800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Coutaz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J., Nigay, L., &amp;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Salber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D. (1993). Conceptual software architecture models for interactive system. ESPRIT BRA, 7040.</a:t>
            </a:r>
          </a:p>
        </p:txBody>
      </p:sp>
    </p:spTree>
    <p:extLst>
      <p:ext uri="{BB962C8B-B14F-4D97-AF65-F5344CB8AC3E}">
        <p14:creationId xmlns:p14="http://schemas.microsoft.com/office/powerpoint/2010/main" val="38861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448497"/>
            <a:ext cx="10800000" cy="2675621"/>
          </a:xfrm>
          <a:prstGeom prst="rect">
            <a:avLst/>
          </a:prstGeom>
        </p:spPr>
      </p:pic>
      <p:sp>
        <p:nvSpPr>
          <p:cNvPr id="14" name="Textplatzhalter 6"/>
          <p:cNvSpPr txBox="1">
            <a:spLocks/>
          </p:cNvSpPr>
          <p:nvPr/>
        </p:nvSpPr>
        <p:spPr>
          <a:xfrm>
            <a:off x="695324" y="3682314"/>
            <a:ext cx="7956551" cy="24470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Mental </a:t>
            </a:r>
            <a:r>
              <a:rPr lang="en-US" dirty="0"/>
              <a:t>models are models users form about our systems</a:t>
            </a:r>
          </a:p>
          <a:p>
            <a:r>
              <a:rPr lang="en-US" dirty="0"/>
              <a:t>While we want to influence them, we cannot  develop them</a:t>
            </a:r>
          </a:p>
          <a:p>
            <a:r>
              <a:rPr lang="en-US" dirty="0"/>
              <a:t>Also covered in another </a:t>
            </a:r>
            <a:r>
              <a:rPr lang="en-US" dirty="0" smtClean="0"/>
              <a:t>block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by Andrea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Piacquadio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from https://www.pexels.com/photo/photo-of-a-woman-thinking-941555/</a:t>
            </a:r>
          </a:p>
        </p:txBody>
      </p:sp>
    </p:spTree>
    <p:extLst>
      <p:ext uri="{BB962C8B-B14F-4D97-AF65-F5344CB8AC3E}">
        <p14:creationId xmlns:p14="http://schemas.microsoft.com/office/powerpoint/2010/main" val="40639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Bottom image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Andrea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Piacquadio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from https://www.pexels.com/photo/photo-of-woman-using-her-laptop-935756/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users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81970" t="82166" r="620" b="2416"/>
          <a:stretch/>
        </p:blipFill>
        <p:spPr>
          <a:xfrm>
            <a:off x="1466615" y="416372"/>
            <a:ext cx="4067639" cy="1392856"/>
          </a:xfrm>
          <a:prstGeom prst="rect">
            <a:avLst/>
          </a:prstGeom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14" y="2266221"/>
            <a:ext cx="4067639" cy="157892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21124"/>
          <a:stretch/>
        </p:blipFill>
        <p:spPr>
          <a:xfrm>
            <a:off x="1466614" y="4302138"/>
            <a:ext cx="4067639" cy="15789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160" y="1079028"/>
            <a:ext cx="462030" cy="693611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 flipV="1">
            <a:off x="1061020" y="416372"/>
            <a:ext cx="0" cy="5464691"/>
          </a:xfrm>
          <a:prstGeom prst="straightConnector1">
            <a:avLst/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 rot="16200000">
            <a:off x="-373988" y="280655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complexity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72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203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https://creativecommons.org/licenses/by-sa/4.0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Niels Henze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78480"/>
            <a:ext cx="4462760" cy="3693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dirty="0" smtClean="0"/>
              <a:t>For more content see: https</a:t>
            </a:r>
            <a:r>
              <a:rPr lang="en-US"/>
              <a:t>://</a:t>
            </a:r>
            <a:r>
              <a:rPr lang="en-US" smtClean="0"/>
              <a:t>hci-lecture.de</a:t>
            </a:r>
            <a:endParaRPr lang="en-US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9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 smtClean="0"/>
              <a:t>Understand what models are and why they are useful</a:t>
            </a:r>
          </a:p>
          <a:p>
            <a:pPr marL="342900" indent="-342900"/>
            <a:r>
              <a:rPr lang="en-US" sz="2400" dirty="0" smtClean="0"/>
              <a:t>Now about their limitations</a:t>
            </a:r>
          </a:p>
          <a:p>
            <a:pPr marL="342900" indent="-342900"/>
            <a:r>
              <a:rPr lang="en-US" sz="2400" dirty="0" smtClean="0"/>
              <a:t>Have a rough overview of models in HCI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7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model?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</p:spTree>
    <p:extLst>
      <p:ext uri="{BB962C8B-B14F-4D97-AF65-F5344CB8AC3E}">
        <p14:creationId xmlns:p14="http://schemas.microsoft.com/office/powerpoint/2010/main" val="145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/>
          <a:srcRect b="21858"/>
          <a:stretch/>
        </p:blipFill>
        <p:spPr>
          <a:xfrm>
            <a:off x="-1" y="1"/>
            <a:ext cx="13147856" cy="62471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models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sp>
        <p:nvSpPr>
          <p:cNvPr id="25" name="Rechteck 24"/>
          <p:cNvSpPr/>
          <p:nvPr/>
        </p:nvSpPr>
        <p:spPr>
          <a:xfrm>
            <a:off x="-1" y="1"/>
            <a:ext cx="11201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By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Godisable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Jacob from https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://www.pexels.com/photo/woman-sitting-on-sofa-bed-wearing-sunglasses-965324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/ (PD)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digital collage contains a highly stylized rendition of our solar system and points beyond. As this graphic was intended to be used as a navigation aid in searching for data within the Photojournal, certain artistic embellishments have been added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1630"/>
          <a:stretch/>
        </p:blipFill>
        <p:spPr bwMode="auto">
          <a:xfrm>
            <a:off x="0" y="0"/>
            <a:ext cx="12192000" cy="62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Copernican </a:t>
            </a:r>
            <a:r>
              <a:rPr lang="en-US" dirty="0" err="1" smtClean="0"/>
              <a:t>heliocentrism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From https://www.jpl.nasa.gov/spaceimages/details.php?id=PIA12114 </a:t>
            </a:r>
            <a:r>
              <a:rPr lang="en-US" sz="1200" dirty="0" smtClean="0">
                <a:solidFill>
                  <a:schemeClr val="bg1"/>
                </a:solidFill>
              </a:rPr>
              <a:t>(PD)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and Climate Models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pic>
        <p:nvPicPr>
          <p:cNvPr id="6" name="Pexels Videos 168659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06.1"/>
                </p14:media>
              </p:ext>
            </p:extLst>
          </p:nvPr>
        </p:nvPicPr>
        <p:blipFill rotWithShape="1">
          <a:blip r:embed="rId4"/>
          <a:srcRect t="-1" b="8925"/>
          <a:stretch>
            <a:fillRect/>
          </a:stretch>
        </p:blipFill>
        <p:spPr>
          <a:xfrm>
            <a:off x="0" y="-1"/>
            <a:ext cx="12192000" cy="624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Video by </a:t>
            </a:r>
            <a:r>
              <a:rPr lang="en-US" sz="1200" dirty="0" err="1" smtClean="0">
                <a:solidFill>
                  <a:schemeClr val="bg1"/>
                </a:solidFill>
              </a:rPr>
              <a:t>Saif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Ullah</a:t>
            </a:r>
            <a:r>
              <a:rPr lang="en-US" sz="1200" dirty="0" smtClean="0">
                <a:solidFill>
                  <a:schemeClr val="bg1"/>
                </a:solidFill>
              </a:rPr>
              <a:t> from </a:t>
            </a: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</a:rPr>
              <a:t>www.pexels.com/video/dark-clouds-in-the-sky-1686599/ (PD)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0" y="0"/>
            <a:ext cx="12192000" cy="6247179"/>
            <a:chOff x="0" y="0"/>
            <a:chExt cx="12192000" cy="6247179"/>
          </a:xfrm>
        </p:grpSpPr>
        <p:sp>
          <p:nvSpPr>
            <p:cNvPr id="11" name="Rechteck 10"/>
            <p:cNvSpPr/>
            <p:nvPr/>
          </p:nvSpPr>
          <p:spPr>
            <a:xfrm>
              <a:off x="0" y="0"/>
              <a:ext cx="12192000" cy="6245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File:Global Temperature And Forces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1009163"/>
              <a:ext cx="5636895" cy="4227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DC44E68E-B475-41E0-82A0-2E4E48C8A128}"/>
                </a:ext>
              </a:extLst>
            </p:cNvPr>
            <p:cNvSpPr/>
            <p:nvPr/>
          </p:nvSpPr>
          <p:spPr>
            <a:xfrm>
              <a:off x="0" y="5844404"/>
              <a:ext cx="12192000" cy="402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0" tIns="108000" rIns="3600000" bIns="108000" rtlCol="0" anchor="b" anchorCtr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Image </a:t>
              </a:r>
              <a:r>
                <a:rPr lang="en-US" sz="1200" dirty="0">
                  <a:solidFill>
                    <a:schemeClr val="tx1"/>
                  </a:solidFill>
                </a:rPr>
                <a:t>by </a:t>
              </a:r>
              <a:r>
                <a:rPr lang="en-US" sz="1200" dirty="0" err="1" smtClean="0">
                  <a:solidFill>
                    <a:schemeClr val="tx1"/>
                  </a:solidFill>
                </a:rPr>
                <a:t>Efbrazil</a:t>
              </a:r>
              <a:r>
                <a:rPr lang="en-US" sz="1200" dirty="0" smtClean="0">
                  <a:solidFill>
                    <a:schemeClr val="tx1"/>
                  </a:solidFill>
                </a:rPr>
                <a:t> from </a:t>
              </a:r>
              <a:r>
                <a:rPr lang="en-US" sz="1200" dirty="0">
                  <a:solidFill>
                    <a:schemeClr val="tx1"/>
                  </a:solidFill>
                </a:rPr>
                <a:t>https://en.wikipedia.org/wiki/File:Global_Temperature_And_Forces.svg (CC BY-SA 4.0)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28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Are representations of phenomena that help us to understand how something works or how it will work.</a:t>
            </a:r>
          </a:p>
          <a:p>
            <a:r>
              <a:rPr lang="en-US" dirty="0" smtClean="0"/>
              <a:t>Models are never perfects. There will always be one that is better for specific questions.</a:t>
            </a:r>
          </a:p>
          <a:p>
            <a:r>
              <a:rPr lang="en-US" dirty="0" smtClean="0"/>
              <a:t>A model is only useful for specific phenomena but not is not useful for most phenomena.</a:t>
            </a:r>
          </a:p>
          <a:p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39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in Human-Computer Interaction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Can you think about phenomena that we could model in HCI?</a:t>
            </a:r>
          </a:p>
          <a:p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Introduction to </a:t>
            </a:r>
            <a:r>
              <a:rPr lang="en-US" smtClean="0"/>
              <a:t>Models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8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/>
          <a:srcRect b="21858"/>
          <a:stretch/>
        </p:blipFill>
        <p:spPr>
          <a:xfrm>
            <a:off x="-1" y="1"/>
            <a:ext cx="13147856" cy="6247178"/>
          </a:xfrm>
          <a:prstGeom prst="rect">
            <a:avLst/>
          </a:prstGeom>
        </p:spPr>
      </p:pic>
      <p:pic>
        <p:nvPicPr>
          <p:cNvPr id="2050" name="Picture 2" descr="Grayscale Photo of Person Sitting on Cha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1" t="10557" b="3796"/>
          <a:stretch/>
        </p:blipFill>
        <p:spPr bwMode="auto">
          <a:xfrm>
            <a:off x="-15631" y="0"/>
            <a:ext cx="9614144" cy="62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rayscale Photo of Person Sitting on Cha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3" t="10557" b="3796"/>
          <a:stretch/>
        </p:blipFill>
        <p:spPr bwMode="auto">
          <a:xfrm flipH="1">
            <a:off x="9598512" y="0"/>
            <a:ext cx="2593487" cy="62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BEDC3A-535A-4E9F-902B-8FBD1D68A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611" t="16992" r="67756"/>
          <a:stretch/>
        </p:blipFill>
        <p:spPr>
          <a:xfrm flipH="1">
            <a:off x="8662036" y="874650"/>
            <a:ext cx="3535722" cy="537252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Introduction to Models</a:t>
            </a:r>
          </a:p>
        </p:txBody>
      </p:sp>
      <p:sp>
        <p:nvSpPr>
          <p:cNvPr id="21" name="Rechteck 20"/>
          <p:cNvSpPr/>
          <p:nvPr/>
        </p:nvSpPr>
        <p:spPr>
          <a:xfrm rot="5400000">
            <a:off x="-3000722" y="2985090"/>
            <a:ext cx="6247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https://www.pexels.com/photo/grayscale-photo-of-person-sitting-on-chair-952212/</a:t>
            </a:r>
          </a:p>
        </p:txBody>
      </p:sp>
      <p:sp>
        <p:nvSpPr>
          <p:cNvPr id="25" name="Rechteck 24"/>
          <p:cNvSpPr/>
          <p:nvPr/>
        </p:nvSpPr>
        <p:spPr>
          <a:xfrm rot="5400000">
            <a:off x="9171262" y="2985090"/>
            <a:ext cx="6247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https://www.pexels.com/photo/woman-sitting-on-sofa-bed-wearing-sunglasses-965324/</a:t>
            </a:r>
          </a:p>
        </p:txBody>
      </p:sp>
    </p:spTree>
    <p:extLst>
      <p:ext uri="{BB962C8B-B14F-4D97-AF65-F5344CB8AC3E}">
        <p14:creationId xmlns:p14="http://schemas.microsoft.com/office/powerpoint/2010/main" val="41980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Office PowerPoint</Application>
  <PresentationFormat>Breitbild</PresentationFormat>
  <Paragraphs>105</Paragraphs>
  <Slides>16</Slides>
  <Notes>5</Notes>
  <HiddenSlides>3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HelveticaNeueLT Std Med</vt:lpstr>
      <vt:lpstr>Wingdings</vt:lpstr>
      <vt:lpstr>Office Theme</vt:lpstr>
      <vt:lpstr>Introduction to Models</vt:lpstr>
      <vt:lpstr>Learning Goals</vt:lpstr>
      <vt:lpstr>What is a model?</vt:lpstr>
      <vt:lpstr>Photo models</vt:lpstr>
      <vt:lpstr>Copernican heliocentrism</vt:lpstr>
      <vt:lpstr>Weather and Climate Models</vt:lpstr>
      <vt:lpstr>Models</vt:lpstr>
      <vt:lpstr>Models in Human-Computer Interaction</vt:lpstr>
      <vt:lpstr>PowerPoint-Präsentation</vt:lpstr>
      <vt:lpstr>Weather and Climate Models</vt:lpstr>
      <vt:lpstr>Weather models</vt:lpstr>
      <vt:lpstr>Prototypes</vt:lpstr>
      <vt:lpstr>Software architecture models </vt:lpstr>
      <vt:lpstr>Mental models</vt:lpstr>
      <vt:lpstr>Models of users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Niels Henze</cp:lastModifiedBy>
  <cp:revision>482</cp:revision>
  <dcterms:created xsi:type="dcterms:W3CDTF">2017-10-10T14:10:45Z</dcterms:created>
  <dcterms:modified xsi:type="dcterms:W3CDTF">2020-04-12T09:59:46Z</dcterms:modified>
</cp:coreProperties>
</file>