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9"/>
  </p:notesMasterIdLst>
  <p:handoutMasterIdLst>
    <p:handoutMasterId r:id="rId20"/>
  </p:handoutMasterIdLst>
  <p:sldIdLst>
    <p:sldId id="960" r:id="rId3"/>
    <p:sldId id="984" r:id="rId4"/>
    <p:sldId id="959" r:id="rId5"/>
    <p:sldId id="963" r:id="rId6"/>
    <p:sldId id="965" r:id="rId7"/>
    <p:sldId id="977" r:id="rId8"/>
    <p:sldId id="982" r:id="rId9"/>
    <p:sldId id="975" r:id="rId10"/>
    <p:sldId id="976" r:id="rId11"/>
    <p:sldId id="974" r:id="rId12"/>
    <p:sldId id="973" r:id="rId13"/>
    <p:sldId id="969" r:id="rId14"/>
    <p:sldId id="972" r:id="rId15"/>
    <p:sldId id="970" r:id="rId16"/>
    <p:sldId id="983" r:id="rId17"/>
    <p:sldId id="9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FFFF"/>
    <a:srgbClr val="21ADDF"/>
    <a:srgbClr val="000000"/>
    <a:srgbClr val="F3F2F3"/>
    <a:srgbClr val="BFEBFB"/>
    <a:srgbClr val="E5231E"/>
    <a:srgbClr val="46B067"/>
    <a:srgbClr val="F39200"/>
    <a:srgbClr val="961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51" autoAdjust="0"/>
    <p:restoredTop sz="94444" autoAdjust="0"/>
  </p:normalViewPr>
  <p:slideViewPr>
    <p:cSldViewPr snapToGrid="0" showGuides="1">
      <p:cViewPr varScale="1">
        <p:scale>
          <a:sx n="68" d="100"/>
          <a:sy n="68" d="100"/>
        </p:scale>
        <p:origin x="42" y="213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12.04.2020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743" y="8685381"/>
            <a:ext cx="297272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3" tIns="43732" rIns="87463" bIns="43732"/>
          <a:lstStyle>
            <a:lvl1pPr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6783" indent="-264147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6589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9225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1861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496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7132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9768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92403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F1C1B0-9482-444B-B6ED-23482E909F64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3542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743" y="8685381"/>
            <a:ext cx="297272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3" tIns="43732" rIns="87463" bIns="43732"/>
          <a:lstStyle>
            <a:lvl1pPr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6783" indent="-264147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6589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9225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1861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496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7132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9768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92403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F1C1B0-9482-444B-B6ED-23482E909F64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2135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743" y="8685381"/>
            <a:ext cx="297272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3" tIns="43732" rIns="87463" bIns="43732"/>
          <a:lstStyle>
            <a:lvl1pPr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6783" indent="-264147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6589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9225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1861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496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7132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9768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92403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F1C1B0-9482-444B-B6ED-23482E909F64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43491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743" y="8685381"/>
            <a:ext cx="297272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3" tIns="43732" rIns="87463" bIns="43732"/>
          <a:lstStyle>
            <a:lvl1pPr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6783" indent="-264147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6589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9225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1861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496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7132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9768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92403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F1C1B0-9482-444B-B6ED-23482E909F6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4984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743" y="8685381"/>
            <a:ext cx="297272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3" tIns="43732" rIns="87463" bIns="43732"/>
          <a:lstStyle>
            <a:lvl1pPr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6783" indent="-264147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6589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9225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1861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496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7132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9768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92403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F1C1B0-9482-444B-B6ED-23482E909F64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3287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8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34EE8-1DD6-4929-B7B8-30F750D483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0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GET-MONEY</a:t>
            </a:r>
          </a:p>
          <a:p>
            <a:r>
              <a:rPr lang="en-US" baseline="0" dirty="0" smtClean="0"/>
              <a:t>  </a:t>
            </a:r>
            <a:r>
              <a:rPr lang="en-US" dirty="0" smtClean="0"/>
              <a:t>GOAL: USE-CASH-MACHINE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INSERT-CARD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ENTER-PIN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SELECT-GET-CASH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ENTER-AMOUNT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COLLECT-MONEY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3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4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743" y="8685381"/>
            <a:ext cx="297272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3" tIns="43732" rIns="87463" bIns="43732"/>
          <a:lstStyle>
            <a:lvl1pPr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6783" indent="-264147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6589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9225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1861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496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7132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9768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92403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F1C1B0-9482-444B-B6ED-23482E909F64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8173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743" y="8685381"/>
            <a:ext cx="297272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3" tIns="43732" rIns="87463" bIns="43732"/>
          <a:lstStyle>
            <a:lvl1pPr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6783" indent="-264147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6589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9225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1861" indent="-211318" defTabSz="91424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496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7132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9768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92403" indent="-211318" defTabSz="91424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F1C1B0-9482-444B-B6ED-23482E909F64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13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0FE661-9432-4351-A938-CD716F2DC45E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70D50-D682-4476-973E-767091493DC8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39AEA-DA17-4F44-ABD9-A9EE010785F0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26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F3A75-0F37-4CCE-BF8F-C7D2800B495D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80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C5DC6-7951-4AE0-9F11-0BA28A415A5F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70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612BE-EB6B-4124-ADFE-524509FE9753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9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93032-E825-44B3-A183-AF44DFB6ECC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22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AA525-64A9-4C4F-A52F-6DBFDD976E8A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8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AA525-64A9-4C4F-A52F-6DBFDD976E8A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4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9349" y="764704"/>
            <a:ext cx="11617291" cy="69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baseline="0">
                <a:latin typeface="Frutiger Next LT W1G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39349" y="1700808"/>
            <a:ext cx="1161729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0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 smtClean="0"/>
              <a:t>Ddd</a:t>
            </a:r>
            <a:endParaRPr lang="de-DE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 smtClean="0"/>
              <a:t>Ddd</a:t>
            </a:r>
            <a:endParaRPr lang="de-DE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1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268412"/>
            <a:ext cx="7956551" cy="4860926"/>
          </a:xfrm>
          <a:prstGeom prst="rect">
            <a:avLst/>
          </a:prstGeom>
        </p:spPr>
        <p:txBody>
          <a:bodyPr/>
          <a:lstStyle>
            <a:lvl1pPr defTabSz="284400"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DD35FE9-67CB-4E22-B791-B28F44EF27AB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22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833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7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124"/>
            <a:ext cx="10801348" cy="600321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32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FE661-9432-4351-A938-CD716F2DC45E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659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35FE9-67CB-4E22-B791-B28F44EF27AB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9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F914B-0619-4EC3-A545-3440B74C351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2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DAA4A-79CC-4CBB-9EC8-B3B7030C7E3E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2E72350C-EE76-435C-9172-0688999591A6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4" r:id="rId4"/>
    <p:sldLayoutId id="214748368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2350C-EE76-435C-9172-0688999591A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48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582">
          <p15:clr>
            <a:srgbClr val="F26B43"/>
          </p15:clr>
        </p15:guide>
        <p15:guide id="3" pos="2933">
          <p15:clr>
            <a:srgbClr val="F26B43"/>
          </p15:clr>
        </p15:guide>
        <p15:guide id="4" pos="5450">
          <p15:clr>
            <a:srgbClr val="F26B43"/>
          </p15:clr>
        </p15:guide>
        <p15:guide id="5" orient="horz" pos="250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orient="horz" pos="73">
          <p15:clr>
            <a:srgbClr val="F26B43"/>
          </p15:clr>
        </p15:guide>
        <p15:guide id="9" orient="horz" pos="686">
          <p15:clr>
            <a:srgbClr val="F26B43"/>
          </p15:clr>
        </p15:guide>
        <p15:guide id="10" orient="horz" pos="1003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799">
          <p15:clr>
            <a:srgbClr val="F26B43"/>
          </p15:clr>
        </p15:guide>
        <p15:guide id="1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0" y="1088749"/>
            <a:ext cx="12192000" cy="2880000"/>
            <a:chOff x="0" y="1099425"/>
            <a:chExt cx="12192000" cy="287764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34" b="28791"/>
            <a:stretch/>
          </p:blipFill>
          <p:spPr>
            <a:xfrm>
              <a:off x="2024292" y="1103587"/>
              <a:ext cx="8171252" cy="2869324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23" t="19734" b="28791"/>
            <a:stretch/>
          </p:blipFill>
          <p:spPr>
            <a:xfrm flipH="1">
              <a:off x="10195542" y="1099425"/>
              <a:ext cx="1996458" cy="2869324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34" r="86950" b="28791"/>
            <a:stretch/>
          </p:blipFill>
          <p:spPr>
            <a:xfrm flipH="1">
              <a:off x="0" y="1107749"/>
              <a:ext cx="2024293" cy="2869324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GOMS</a:t>
            </a:r>
            <a:endParaRPr lang="en-US" dirty="0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95327" y="0"/>
            <a:ext cx="551150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By Andrea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Piacquadio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from https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://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www.pexels.com/photo/man-in-black-suit-holding-banknotes-and-credit-card-3831185 (PD)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8749"/>
            <a:ext cx="12203390" cy="2880000"/>
          </a:xfrm>
          <a:prstGeom prst="rect">
            <a:avLst/>
          </a:prstGeom>
        </p:spPr>
      </p:pic>
      <p:pic>
        <p:nvPicPr>
          <p:cNvPr id="11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" t="1" r="81811" b="65557"/>
          <a:stretch/>
        </p:blipFill>
        <p:spPr>
          <a:xfrm>
            <a:off x="6947850" y="296389"/>
            <a:ext cx="5269550" cy="5924301"/>
          </a:xfrm>
          <a:prstGeom prst="rect">
            <a:avLst/>
          </a:prstGeom>
        </p:spPr>
      </p:pic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GOMS Example: Closing a Window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5181601" y="4194629"/>
            <a:ext cx="8679542" cy="2026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5181601" y="5196114"/>
            <a:ext cx="8679541" cy="102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98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95327" y="126124"/>
            <a:ext cx="7616254" cy="6003214"/>
          </a:xfrm>
        </p:spPr>
        <p:txBody>
          <a:bodyPr lIns="0" rIns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B0F0"/>
                </a:solidFill>
                <a:latin typeface="Courier New" charset="0"/>
              </a:rPr>
              <a:t>GOAL: CLOSE-WINDOW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Courier New" charset="0"/>
              </a:rPr>
              <a:t>	[select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B0F0"/>
                </a:solidFill>
                <a:latin typeface="Courier New" charset="0"/>
              </a:rPr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charset="0"/>
              </a:rPr>
              <a:t>	GOAL</a:t>
            </a:r>
            <a:r>
              <a:rPr lang="en-US" sz="2400" dirty="0">
                <a:solidFill>
                  <a:srgbClr val="00B0F0"/>
                </a:solidFill>
                <a:latin typeface="Courier New" charset="0"/>
              </a:rPr>
              <a:t>: USE-MENU-METHOD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B050"/>
                </a:solidFill>
                <a:latin typeface="Courier New" charset="0"/>
              </a:rPr>
              <a:t>			MOVE-MOUSE-TO-FILE-MENU</a:t>
            </a:r>
            <a:endParaRPr lang="en-US" sz="2400" dirty="0">
              <a:solidFill>
                <a:srgbClr val="00B050"/>
              </a:solidFill>
              <a:latin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B050"/>
                </a:solidFill>
                <a:latin typeface="Courier New" charset="0"/>
              </a:rPr>
              <a:t>			PULL-DOWN-FILE-MENU</a:t>
            </a:r>
            <a:endParaRPr lang="en-US" sz="2400" dirty="0">
              <a:solidFill>
                <a:srgbClr val="00B050"/>
              </a:solidFill>
              <a:latin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B050"/>
                </a:solidFill>
                <a:latin typeface="Courier New" charset="0"/>
              </a:rPr>
              <a:t>			CLICK-OVER-CLOSE-OPTION</a:t>
            </a:r>
            <a:endParaRPr lang="en-US" sz="2400" dirty="0">
              <a:solidFill>
                <a:srgbClr val="00B050"/>
              </a:solidFill>
              <a:latin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B0F0"/>
                </a:solidFill>
                <a:latin typeface="Courier New" charset="0"/>
              </a:rPr>
              <a:t>		GOAL</a:t>
            </a:r>
            <a:r>
              <a:rPr lang="en-US" sz="2400" dirty="0">
                <a:solidFill>
                  <a:srgbClr val="00B0F0"/>
                </a:solidFill>
                <a:latin typeface="Courier New" charset="0"/>
              </a:rPr>
              <a:t>: USE-ALT-F4-METHOD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B050"/>
                </a:solidFill>
                <a:latin typeface="Courier New" charset="0"/>
              </a:rPr>
              <a:t>			HOLD-ALT-KEY</a:t>
            </a: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B050"/>
                </a:solidFill>
                <a:latin typeface="Courier New" charset="0"/>
              </a:rPr>
              <a:t>			PRESS-F4-KEY</a:t>
            </a:r>
            <a:r>
              <a:rPr lang="en-US" sz="2400" dirty="0" smtClean="0">
                <a:solidFill>
                  <a:srgbClr val="C00000"/>
                </a:solidFill>
                <a:latin typeface="Courier New" charset="0"/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Courier New" charset="0"/>
                <a:cs typeface="ＭＳ Ｐゴシック" charset="0"/>
              </a:rPr>
              <a:t>VERIFY-CLOSE</a:t>
            </a:r>
            <a:endParaRPr lang="en-US" sz="2400" dirty="0">
              <a:solidFill>
                <a:srgbClr val="00B050"/>
              </a:solidFill>
              <a:latin typeface="Courier New" charset="0"/>
              <a:cs typeface="ＭＳ Ｐゴシック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charset="0"/>
              <a:buChar char=" "/>
            </a:pP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charset="0"/>
              </a:rPr>
              <a:t>For a particular user: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7030A0"/>
                </a:solidFill>
                <a:latin typeface="Courier New" charset="0"/>
              </a:rPr>
              <a:t>Rule 1:	Select </a:t>
            </a:r>
            <a:r>
              <a:rPr lang="en-US" sz="2400" dirty="0">
                <a:solidFill>
                  <a:srgbClr val="7030A0"/>
                </a:solidFill>
                <a:latin typeface="Courier New" charset="0"/>
              </a:rPr>
              <a:t>USE-MENU-METHOD unless</a:t>
            </a:r>
            <a:r>
              <a:rPr lang="en-GB" sz="2400" dirty="0">
                <a:solidFill>
                  <a:srgbClr val="7030A0"/>
                </a:solidFill>
                <a:latin typeface="Courier New" charset="0"/>
              </a:rPr>
              <a:t> </a:t>
            </a:r>
            <a:endParaRPr lang="en-GB" sz="2400" dirty="0" smtClean="0">
              <a:solidFill>
                <a:srgbClr val="7030A0"/>
              </a:solidFill>
              <a:latin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7030A0"/>
                </a:solidFill>
                <a:latin typeface="Courier New" charset="0"/>
              </a:rPr>
              <a:t>	</a:t>
            </a:r>
            <a:r>
              <a:rPr lang="en-GB" sz="2400" dirty="0" smtClean="0">
                <a:solidFill>
                  <a:srgbClr val="7030A0"/>
                </a:solidFill>
                <a:latin typeface="Courier New" charset="0"/>
              </a:rPr>
              <a:t>				</a:t>
            </a:r>
            <a:r>
              <a:rPr lang="en-US" sz="2400" dirty="0" smtClean="0">
                <a:solidFill>
                  <a:srgbClr val="7030A0"/>
                </a:solidFill>
                <a:latin typeface="Courier New" charset="0"/>
              </a:rPr>
              <a:t>another rule </a:t>
            </a:r>
            <a:r>
              <a:rPr lang="en-US" sz="2400" dirty="0">
                <a:solidFill>
                  <a:srgbClr val="7030A0"/>
                </a:solidFill>
                <a:latin typeface="Courier New" charset="0"/>
              </a:rPr>
              <a:t>applies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7030A0"/>
                </a:solidFill>
                <a:latin typeface="Courier New" charset="0"/>
              </a:rPr>
              <a:t>Rule 2:	If </a:t>
            </a:r>
            <a:r>
              <a:rPr lang="en-US" sz="2400" dirty="0">
                <a:solidFill>
                  <a:srgbClr val="7030A0"/>
                </a:solidFill>
                <a:latin typeface="Courier New" charset="0"/>
              </a:rPr>
              <a:t>the application is </a:t>
            </a:r>
            <a:r>
              <a:rPr lang="en-US" sz="2400" dirty="0" smtClean="0">
                <a:solidFill>
                  <a:srgbClr val="7030A0"/>
                </a:solidFill>
                <a:latin typeface="Courier New" charset="0"/>
              </a:rPr>
              <a:t>GAME,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030A0"/>
                </a:solidFill>
                <a:latin typeface="Courier New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Courier New" charset="0"/>
              </a:rPr>
              <a:t>				select </a:t>
            </a:r>
            <a:r>
              <a:rPr lang="en-US" sz="2400" dirty="0">
                <a:solidFill>
                  <a:srgbClr val="7030A0"/>
                </a:solidFill>
                <a:latin typeface="Courier New" charset="0"/>
              </a:rPr>
              <a:t>CTRL-F4-METHOD</a:t>
            </a:r>
            <a:endParaRPr lang="en-GB" sz="2400" dirty="0">
              <a:solidFill>
                <a:srgbClr val="7030A0"/>
              </a:solidFill>
              <a:latin typeface="Courier New" charset="0"/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r>
              <a:rPr lang="de-DE" dirty="0" smtClean="0"/>
              <a:t>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3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l="1" t="1" r="81811" b="65557"/>
          <a:stretch/>
        </p:blipFill>
        <p:spPr>
          <a:xfrm>
            <a:off x="6947850" y="296389"/>
            <a:ext cx="5269550" cy="5924301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5181601" y="4194629"/>
            <a:ext cx="8679542" cy="2026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5181601" y="5196114"/>
            <a:ext cx="8679541" cy="102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449" y="113512"/>
            <a:ext cx="7797460" cy="6133108"/>
          </a:xfrm>
          <a:prstGeom prst="rect">
            <a:avLst/>
          </a:prstGeom>
        </p:spPr>
      </p:pic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561252" y="265492"/>
            <a:ext cx="3449496" cy="309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1061544" y="976319"/>
            <a:ext cx="4349181" cy="309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1061544" y="2437348"/>
            <a:ext cx="4822147" cy="309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/>
          <a:srcRect t="37325" b="56505"/>
          <a:stretch/>
        </p:blipFill>
        <p:spPr>
          <a:xfrm>
            <a:off x="512449" y="2402664"/>
            <a:ext cx="7797460" cy="3783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/>
          <a:srcRect t="13367" b="80463"/>
          <a:stretch/>
        </p:blipFill>
        <p:spPr>
          <a:xfrm>
            <a:off x="512449" y="933318"/>
            <a:ext cx="7797460" cy="3783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/>
          <a:srcRect b="92802"/>
          <a:stretch/>
        </p:blipFill>
        <p:spPr>
          <a:xfrm>
            <a:off x="512449" y="113512"/>
            <a:ext cx="7797460" cy="441434"/>
          </a:xfrm>
          <a:prstGeom prst="rect">
            <a:avLst/>
          </a:prstGeom>
        </p:spPr>
      </p:pic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0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/>
          <a:srcRect l="1" t="1" r="81811" b="65557"/>
          <a:stretch/>
        </p:blipFill>
        <p:spPr>
          <a:xfrm>
            <a:off x="6947850" y="296389"/>
            <a:ext cx="5269550" cy="592430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5181601" y="4194629"/>
            <a:ext cx="8679542" cy="2026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5181601" y="5196114"/>
            <a:ext cx="8679541" cy="102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15" y="113150"/>
            <a:ext cx="7797460" cy="6133108"/>
          </a:xfrm>
          <a:prstGeom prst="rect">
            <a:avLst/>
          </a:prstGeom>
        </p:spPr>
      </p:pic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Operators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21617" y="1317996"/>
            <a:ext cx="6060264" cy="109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/>
          <a:srcRect t="19645" b="62464"/>
          <a:stretch/>
        </p:blipFill>
        <p:spPr>
          <a:xfrm>
            <a:off x="507815" y="1317996"/>
            <a:ext cx="7797460" cy="109728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822" y="2768425"/>
            <a:ext cx="5700811" cy="113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/>
          <a:srcRect t="43294" r="58230" b="38198"/>
          <a:stretch/>
        </p:blipFill>
        <p:spPr>
          <a:xfrm>
            <a:off x="507815" y="2768425"/>
            <a:ext cx="3256991" cy="113511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527" t="43294" r="47878" b="38198"/>
          <a:stretch/>
        </p:blipFill>
        <p:spPr>
          <a:xfrm>
            <a:off x="3745887" y="2768425"/>
            <a:ext cx="826113" cy="1135118"/>
          </a:xfrm>
          <a:prstGeom prst="rect">
            <a:avLst/>
          </a:prstGeom>
        </p:spPr>
      </p:pic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r>
              <a:rPr lang="de-DE" dirty="0" smtClean="0"/>
              <a:t>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/>
          <a:srcRect l="1" t="1" r="81811" b="65557"/>
          <a:stretch/>
        </p:blipFill>
        <p:spPr>
          <a:xfrm>
            <a:off x="6947850" y="296389"/>
            <a:ext cx="5269550" cy="592430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5181601" y="4194629"/>
            <a:ext cx="8679542" cy="2026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5181601" y="5196114"/>
            <a:ext cx="8679541" cy="102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15" y="113150"/>
            <a:ext cx="7797460" cy="6133108"/>
          </a:xfrm>
          <a:prstGeom prst="rect">
            <a:avLst/>
          </a:prstGeom>
        </p:spPr>
      </p:pic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21617" y="1317996"/>
            <a:ext cx="6060264" cy="109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/>
          <a:srcRect t="19645" b="62464"/>
          <a:stretch/>
        </p:blipFill>
        <p:spPr>
          <a:xfrm>
            <a:off x="507815" y="1317996"/>
            <a:ext cx="7797460" cy="109728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822" y="2768425"/>
            <a:ext cx="5700811" cy="113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/>
          <a:srcRect t="43294" r="58230" b="38198"/>
          <a:stretch/>
        </p:blipFill>
        <p:spPr>
          <a:xfrm>
            <a:off x="507815" y="2768425"/>
            <a:ext cx="3256991" cy="113511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527" t="43294" r="47878" b="38198"/>
          <a:stretch/>
        </p:blipFill>
        <p:spPr>
          <a:xfrm>
            <a:off x="3745887" y="2768425"/>
            <a:ext cx="826113" cy="113511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425203" y="1317996"/>
            <a:ext cx="4395426" cy="10468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425203" y="2768424"/>
            <a:ext cx="4395426" cy="72818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896533" y="3496607"/>
            <a:ext cx="4395426" cy="37503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r>
              <a:rPr lang="de-DE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263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1" t="1" r="81811" b="65557"/>
          <a:stretch/>
        </p:blipFill>
        <p:spPr>
          <a:xfrm>
            <a:off x="6947850" y="296389"/>
            <a:ext cx="5269550" cy="5924301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181601" y="4194629"/>
            <a:ext cx="8679542" cy="2026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5181601" y="5196114"/>
            <a:ext cx="8679541" cy="102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15" y="113150"/>
            <a:ext cx="7797460" cy="6133108"/>
          </a:xfrm>
          <a:prstGeom prst="rect">
            <a:avLst/>
          </a:prstGeom>
        </p:spPr>
      </p:pic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 Rules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0" y="567558"/>
            <a:ext cx="2774731" cy="37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3745887" y="3146796"/>
            <a:ext cx="2774731" cy="37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0" y="4231465"/>
            <a:ext cx="7567448" cy="180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/>
          <a:srcRect t="67148" b="1902"/>
          <a:stretch/>
        </p:blipFill>
        <p:spPr>
          <a:xfrm>
            <a:off x="507815" y="4231464"/>
            <a:ext cx="7797460" cy="18981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/>
          <a:srcRect t="7409" b="86422"/>
          <a:stretch/>
        </p:blipFill>
        <p:spPr>
          <a:xfrm>
            <a:off x="507815" y="567558"/>
            <a:ext cx="7797460" cy="3783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/>
          <a:srcRect l="41527" t="48744" b="43647"/>
          <a:stretch/>
        </p:blipFill>
        <p:spPr>
          <a:xfrm>
            <a:off x="3745887" y="3102654"/>
            <a:ext cx="4559388" cy="466659"/>
          </a:xfrm>
          <a:prstGeom prst="rect">
            <a:avLst/>
          </a:prstGeom>
        </p:spPr>
      </p:pic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r>
              <a:rPr lang="de-DE" dirty="0" smtClean="0"/>
              <a:t>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2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GOMS – Characteristics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Can be used to model complex tasks</a:t>
            </a:r>
          </a:p>
          <a:p>
            <a:r>
              <a:rPr lang="en-GB" dirty="0" smtClean="0"/>
              <a:t>Cannot </a:t>
            </a:r>
            <a:r>
              <a:rPr lang="en-GB" dirty="0"/>
              <a:t>predict completion times</a:t>
            </a:r>
            <a:endParaRPr lang="en-GB" dirty="0">
              <a:sym typeface="Wingdings" charset="0"/>
            </a:endParaRPr>
          </a:p>
          <a:p>
            <a:r>
              <a:rPr lang="en-GB" dirty="0">
                <a:sym typeface="Wingdings" charset="0"/>
              </a:rPr>
              <a:t>But the simpler KLM </a:t>
            </a:r>
            <a:r>
              <a:rPr lang="en-GB" dirty="0" smtClean="0">
                <a:sym typeface="Wingdings" charset="0"/>
              </a:rPr>
              <a:t>can</a:t>
            </a:r>
          </a:p>
          <a:p>
            <a:endParaRPr lang="en-GB" dirty="0">
              <a:sym typeface="Wingdings" charset="0"/>
            </a:endParaRPr>
          </a:p>
          <a:p>
            <a:r>
              <a:rPr lang="en-GB" dirty="0"/>
              <a:t>Predictions</a:t>
            </a:r>
          </a:p>
          <a:p>
            <a:pPr lvl="1"/>
            <a:r>
              <a:rPr lang="en-GB" dirty="0">
                <a:sym typeface="Wingdings" charset="0"/>
              </a:rPr>
              <a:t>More operators, longer </a:t>
            </a:r>
            <a:r>
              <a:rPr lang="en-GB" dirty="0"/>
              <a:t>completion</a:t>
            </a:r>
            <a:endParaRPr lang="en-GB" dirty="0">
              <a:sym typeface="Wingdings" charset="0"/>
            </a:endParaRPr>
          </a:p>
          <a:p>
            <a:pPr lvl="1"/>
            <a:r>
              <a:rPr lang="en-GB" dirty="0"/>
              <a:t>Deep depth of goal structure </a:t>
            </a:r>
            <a:r>
              <a:rPr lang="en-GB" dirty="0">
                <a:sym typeface="Wingdings" charset="0"/>
              </a:rPr>
              <a:t> high short term-memory load</a:t>
            </a:r>
          </a:p>
          <a:p>
            <a:pPr lvl="1"/>
            <a:r>
              <a:rPr lang="en-GB" dirty="0" smtClean="0">
                <a:sym typeface="Wingdings" charset="0"/>
              </a:rPr>
              <a:t>Users </a:t>
            </a:r>
            <a:r>
              <a:rPr lang="en-GB" dirty="0">
                <a:sym typeface="Wingdings" charset="0"/>
              </a:rPr>
              <a:t>stop when goals are satisfied</a:t>
            </a:r>
            <a:endParaRPr lang="en-GB" dirty="0"/>
          </a:p>
          <a:p>
            <a:endParaRPr lang="en-GB" dirty="0">
              <a:sym typeface="Wingding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5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Niels Henze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46276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 smtClean="0"/>
              <a:t>For more content see: https</a:t>
            </a:r>
            <a:r>
              <a:rPr lang="en-US"/>
              <a:t>://</a:t>
            </a:r>
            <a:r>
              <a:rPr lang="en-US" smtClean="0"/>
              <a:t>hci-lecture.de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 dirty="0"/>
              <a:t>Know about the GOMS family</a:t>
            </a:r>
          </a:p>
          <a:p>
            <a:pPr marL="342900" indent="-342900"/>
            <a:r>
              <a:rPr lang="en-US" sz="2400" dirty="0"/>
              <a:t>Be able to use GOMS for simple tasks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GOMS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GOMS Family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GOMS</a:t>
            </a:r>
            <a:endParaRPr lang="en-US" dirty="0"/>
          </a:p>
        </p:txBody>
      </p:sp>
      <p:grpSp>
        <p:nvGrpSpPr>
          <p:cNvPr id="6" name="Gruppierung 1"/>
          <p:cNvGrpSpPr>
            <a:grpSpLocks/>
          </p:cNvGrpSpPr>
          <p:nvPr/>
        </p:nvGrpSpPr>
        <p:grpSpPr bwMode="auto">
          <a:xfrm>
            <a:off x="695325" y="804855"/>
            <a:ext cx="8387715" cy="4681545"/>
            <a:chOff x="747835" y="926305"/>
            <a:chExt cx="8459879" cy="4631647"/>
          </a:xfrm>
        </p:grpSpPr>
        <p:grpSp>
          <p:nvGrpSpPr>
            <p:cNvPr id="7" name="Organization Chart 2"/>
            <p:cNvGrpSpPr>
              <a:grpSpLocks noChangeAspect="1"/>
            </p:cNvGrpSpPr>
            <p:nvPr/>
          </p:nvGrpSpPr>
          <p:grpSpPr bwMode="auto">
            <a:xfrm>
              <a:off x="747835" y="926305"/>
              <a:ext cx="8450531" cy="1368108"/>
              <a:chOff x="1391" y="1297"/>
              <a:chExt cx="3888" cy="720"/>
            </a:xfrm>
          </p:grpSpPr>
          <p:cxnSp>
            <p:nvCxnSpPr>
              <p:cNvPr id="12" name="_s515076"/>
              <p:cNvCxnSpPr>
                <a:cxnSpLocks noChangeShapeType="1"/>
                <a:stCxn id="20" idx="0"/>
                <a:endCxn id="16" idx="2"/>
              </p:cNvCxnSpPr>
              <p:nvPr/>
            </p:nvCxnSpPr>
            <p:spPr bwMode="auto">
              <a:xfrm rot="5400000" flipH="1">
                <a:off x="4019" y="901"/>
                <a:ext cx="144" cy="1512"/>
              </a:xfrm>
              <a:prstGeom prst="bentConnector3">
                <a:avLst>
                  <a:gd name="adj1" fmla="val 41861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_s515077"/>
              <p:cNvCxnSpPr>
                <a:cxnSpLocks noChangeShapeType="1"/>
                <a:stCxn id="19" idx="0"/>
                <a:endCxn id="16" idx="2"/>
              </p:cNvCxnSpPr>
              <p:nvPr/>
            </p:nvCxnSpPr>
            <p:spPr bwMode="auto">
              <a:xfrm rot="5400000" flipH="1">
                <a:off x="3515" y="1405"/>
                <a:ext cx="144" cy="504"/>
              </a:xfrm>
              <a:prstGeom prst="bentConnector3">
                <a:avLst>
                  <a:gd name="adj1" fmla="val 41861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_s515078"/>
              <p:cNvCxnSpPr>
                <a:cxnSpLocks noChangeShapeType="1"/>
                <a:stCxn id="18" idx="0"/>
                <a:endCxn id="16" idx="2"/>
              </p:cNvCxnSpPr>
              <p:nvPr/>
            </p:nvCxnSpPr>
            <p:spPr bwMode="auto">
              <a:xfrm rot="-5400000">
                <a:off x="3011" y="1405"/>
                <a:ext cx="144" cy="504"/>
              </a:xfrm>
              <a:prstGeom prst="bentConnector3">
                <a:avLst>
                  <a:gd name="adj1" fmla="val 41861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_s515079"/>
              <p:cNvCxnSpPr>
                <a:cxnSpLocks noChangeShapeType="1"/>
                <a:stCxn id="17" idx="0"/>
                <a:endCxn id="16" idx="2"/>
              </p:cNvCxnSpPr>
              <p:nvPr/>
            </p:nvCxnSpPr>
            <p:spPr bwMode="auto">
              <a:xfrm rot="-5400000">
                <a:off x="2507" y="901"/>
                <a:ext cx="144" cy="1512"/>
              </a:xfrm>
              <a:prstGeom prst="bentConnector3">
                <a:avLst>
                  <a:gd name="adj1" fmla="val 41861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_s515080"/>
              <p:cNvSpPr>
                <a:spLocks noChangeArrowheads="1"/>
              </p:cNvSpPr>
              <p:nvPr/>
            </p:nvSpPr>
            <p:spPr bwMode="auto">
              <a:xfrm>
                <a:off x="2903" y="1297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03288" eaLnBrk="0" hangingPunct="0">
                  <a:lnSpc>
                    <a:spcPct val="90000"/>
                  </a:lnSpc>
                </a:pPr>
                <a:r>
                  <a:rPr lang="de-DE" sz="1800" dirty="0">
                    <a:solidFill>
                      <a:schemeClr val="bg1"/>
                    </a:solidFill>
                    <a:latin typeface="Helvetica" charset="0"/>
                  </a:rPr>
                  <a:t>GOMS</a:t>
                </a:r>
                <a:endParaRPr lang="en-US" sz="1800" dirty="0">
                  <a:solidFill>
                    <a:schemeClr val="bg1"/>
                  </a:solidFill>
                  <a:latin typeface="Helvetica" charset="0"/>
                </a:endParaRPr>
              </a:p>
            </p:txBody>
          </p:sp>
          <p:sp>
            <p:nvSpPr>
              <p:cNvPr id="17" name="_s515081"/>
              <p:cNvSpPr>
                <a:spLocks noChangeArrowheads="1"/>
              </p:cNvSpPr>
              <p:nvPr/>
            </p:nvSpPr>
            <p:spPr bwMode="auto">
              <a:xfrm>
                <a:off x="1391" y="1729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03288" eaLnBrk="0" hangingPunct="0">
                  <a:lnSpc>
                    <a:spcPct val="90000"/>
                  </a:lnSpc>
                </a:pPr>
                <a:r>
                  <a:rPr lang="de-DE" sz="1800">
                    <a:solidFill>
                      <a:schemeClr val="bg1"/>
                    </a:solidFill>
                    <a:latin typeface="Helvetica" charset="0"/>
                  </a:rPr>
                  <a:t>(CMN-)GOMS</a:t>
                </a:r>
                <a:endParaRPr lang="en-US" sz="1800">
                  <a:solidFill>
                    <a:schemeClr val="bg1"/>
                  </a:solidFill>
                  <a:latin typeface="Helvetica" charset="0"/>
                </a:endParaRPr>
              </a:p>
            </p:txBody>
          </p:sp>
          <p:sp>
            <p:nvSpPr>
              <p:cNvPr id="18" name="_s515082"/>
              <p:cNvSpPr>
                <a:spLocks noChangeArrowheads="1"/>
              </p:cNvSpPr>
              <p:nvPr/>
            </p:nvSpPr>
            <p:spPr bwMode="auto">
              <a:xfrm>
                <a:off x="2399" y="1729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2000" dirty="0">
                    <a:solidFill>
                      <a:schemeClr val="bg1"/>
                    </a:solidFill>
                    <a:latin typeface="Helvetica" charset="0"/>
                  </a:rPr>
                  <a:t>KLM</a:t>
                </a:r>
                <a:endParaRPr lang="en-US" sz="2000" dirty="0">
                  <a:solidFill>
                    <a:schemeClr val="bg1"/>
                  </a:solidFill>
                  <a:latin typeface="Helvetica" charset="0"/>
                </a:endParaRPr>
              </a:p>
            </p:txBody>
          </p:sp>
          <p:sp>
            <p:nvSpPr>
              <p:cNvPr id="19" name="_s515083"/>
              <p:cNvSpPr>
                <a:spLocks noChangeArrowheads="1"/>
              </p:cNvSpPr>
              <p:nvPr/>
            </p:nvSpPr>
            <p:spPr bwMode="auto">
              <a:xfrm>
                <a:off x="3407" y="1729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03288" eaLnBrk="0" hangingPunct="0">
                  <a:lnSpc>
                    <a:spcPct val="90000"/>
                  </a:lnSpc>
                </a:pPr>
                <a:r>
                  <a:rPr lang="de-DE" sz="1800">
                    <a:solidFill>
                      <a:schemeClr val="bg1"/>
                    </a:solidFill>
                    <a:latin typeface="Helvetica" charset="0"/>
                  </a:rPr>
                  <a:t>NGOMSL</a:t>
                </a:r>
                <a:endParaRPr lang="en-US" sz="1800">
                  <a:solidFill>
                    <a:schemeClr val="bg1"/>
                  </a:solidFill>
                  <a:latin typeface="Helvetica" charset="0"/>
                </a:endParaRPr>
              </a:p>
            </p:txBody>
          </p:sp>
          <p:sp>
            <p:nvSpPr>
              <p:cNvPr id="20" name="_s515084"/>
              <p:cNvSpPr>
                <a:spLocks noChangeArrowheads="1"/>
              </p:cNvSpPr>
              <p:nvPr/>
            </p:nvSpPr>
            <p:spPr bwMode="auto">
              <a:xfrm>
                <a:off x="4415" y="1729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03288" eaLnBrk="0" hangingPunct="0">
                  <a:lnSpc>
                    <a:spcPct val="90000"/>
                  </a:lnSpc>
                </a:pPr>
                <a:r>
                  <a:rPr lang="de-DE" sz="1800">
                    <a:solidFill>
                      <a:schemeClr val="bg1"/>
                    </a:solidFill>
                    <a:latin typeface="Helvetica" charset="0"/>
                  </a:rPr>
                  <a:t>CPM-GOMS</a:t>
                </a:r>
                <a:endParaRPr lang="en-US" sz="1800">
                  <a:solidFill>
                    <a:schemeClr val="bg1"/>
                  </a:solidFill>
                  <a:latin typeface="Helvetica" charset="0"/>
                </a:endParaRPr>
              </a:p>
            </p:txBody>
          </p:sp>
        </p:grp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747835" y="2446425"/>
              <a:ext cx="1878934" cy="31115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67676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111125" indent="-111125">
                <a:buFontTx/>
                <a:buChar char="•"/>
              </a:pPr>
              <a:r>
                <a:rPr lang="en-GB" sz="1600" dirty="0"/>
                <a:t>Plain GOMS</a:t>
              </a:r>
            </a:p>
            <a:p>
              <a:pPr marL="111125" indent="-111125">
                <a:buFontTx/>
                <a:buChar char="•"/>
              </a:pPr>
              <a:r>
                <a:rPr lang="en-GB" sz="1600" dirty="0"/>
                <a:t>Pseudo-code</a:t>
              </a:r>
            </a:p>
            <a:p>
              <a:pPr marL="111125" indent="-111125">
                <a:buFontTx/>
                <a:buChar char="•"/>
              </a:pPr>
              <a:r>
                <a:rPr lang="en-GB" sz="1600" dirty="0"/>
                <a:t>First introduced by </a:t>
              </a:r>
              <a:r>
                <a:rPr lang="en-GB" sz="1600" u="sng" dirty="0"/>
                <a:t>C</a:t>
              </a:r>
              <a:r>
                <a:rPr lang="en-GB" sz="1600" dirty="0"/>
                <a:t>ard, </a:t>
              </a:r>
              <a:r>
                <a:rPr lang="en-GB" sz="1600" u="sng" dirty="0"/>
                <a:t>M</a:t>
              </a:r>
              <a:r>
                <a:rPr lang="en-GB" sz="1600" dirty="0"/>
                <a:t>oran and </a:t>
              </a:r>
              <a:r>
                <a:rPr lang="en-GB" sz="1600" u="sng" dirty="0" smtClean="0"/>
                <a:t>N</a:t>
              </a:r>
              <a:r>
                <a:rPr lang="en-GB" sz="1600" dirty="0" smtClean="0"/>
                <a:t>ewell</a:t>
              </a:r>
              <a:endParaRPr lang="en-GB" sz="1600" dirty="0"/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2916556" y="2446425"/>
              <a:ext cx="1878934" cy="31115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111125" indent="-111125">
                <a:buFontTx/>
                <a:buChar char="•"/>
              </a:pPr>
              <a:r>
                <a:rPr lang="en-GB" sz="1600" dirty="0"/>
                <a:t>Keystroke-Level Model</a:t>
              </a:r>
            </a:p>
            <a:p>
              <a:pPr marL="111125" indent="-111125">
                <a:buFontTx/>
                <a:buChar char="•"/>
              </a:pPr>
              <a:r>
                <a:rPr lang="en-GB" sz="1600" dirty="0"/>
                <a:t>Simplified version of </a:t>
              </a:r>
              <a:r>
                <a:rPr lang="en-GB" sz="1600" dirty="0" smtClean="0"/>
                <a:t>GOMS</a:t>
              </a:r>
              <a:endParaRPr lang="en-GB" sz="1600" dirty="0"/>
            </a:p>
          </p:txBody>
        </p:sp>
        <p:sp>
          <p:nvSpPr>
            <p:cNvPr id="10" name="_s1033"/>
            <p:cNvSpPr>
              <a:spLocks noChangeArrowheads="1"/>
            </p:cNvSpPr>
            <p:nvPr/>
          </p:nvSpPr>
          <p:spPr bwMode="auto">
            <a:xfrm>
              <a:off x="5160060" y="2446425"/>
              <a:ext cx="1878934" cy="31115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67676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111125" indent="-111125">
                <a:buFontTx/>
                <a:buChar char="•"/>
              </a:pPr>
              <a:r>
                <a:rPr lang="en-GB" sz="1600"/>
                <a:t>Natural GOMS Language</a:t>
              </a:r>
            </a:p>
            <a:p>
              <a:pPr marL="111125" indent="-111125">
                <a:buFontTx/>
                <a:buChar char="•"/>
              </a:pPr>
              <a:r>
                <a:rPr lang="en-GB" sz="1600"/>
                <a:t>Stricter version of GOMS</a:t>
              </a:r>
            </a:p>
            <a:p>
              <a:pPr marL="111125" indent="-111125">
                <a:buFontTx/>
                <a:buChar char="•"/>
              </a:pPr>
              <a:r>
                <a:rPr lang="en-GB" sz="1600"/>
                <a:t>Provides more well-defined, structured natural language</a:t>
              </a:r>
            </a:p>
            <a:p>
              <a:pPr marL="111125" indent="-111125">
                <a:buFontTx/>
                <a:buChar char="•"/>
              </a:pPr>
              <a:r>
                <a:rPr lang="en-GB" sz="1600"/>
                <a:t>Estimates learning time</a:t>
              </a:r>
            </a:p>
          </p:txBody>
        </p:sp>
        <p:sp>
          <p:nvSpPr>
            <p:cNvPr id="11" name="_s1033"/>
            <p:cNvSpPr>
              <a:spLocks noChangeArrowheads="1"/>
            </p:cNvSpPr>
            <p:nvPr/>
          </p:nvSpPr>
          <p:spPr bwMode="auto">
            <a:xfrm>
              <a:off x="7328780" y="2446425"/>
              <a:ext cx="1878934" cy="31115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67676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111125" indent="-111125">
                <a:buFontTx/>
                <a:buChar char="•"/>
              </a:pPr>
              <a:r>
                <a:rPr lang="en-GB" sz="1600" u="sng" dirty="0"/>
                <a:t>C</a:t>
              </a:r>
              <a:r>
                <a:rPr lang="en-GB" sz="1600" dirty="0"/>
                <a:t>ognitive </a:t>
              </a:r>
              <a:r>
                <a:rPr lang="en-GB" sz="1600" u="sng" dirty="0"/>
                <a:t>P</a:t>
              </a:r>
              <a:r>
                <a:rPr lang="en-GB" sz="1600" dirty="0"/>
                <a:t>erceptual </a:t>
              </a:r>
              <a:r>
                <a:rPr lang="en-GB" sz="1600" u="sng" dirty="0"/>
                <a:t>M</a:t>
              </a:r>
              <a:r>
                <a:rPr lang="en-GB" sz="1600" dirty="0"/>
                <a:t>otor analysis of activity</a:t>
              </a:r>
            </a:p>
            <a:p>
              <a:pPr marL="111125" indent="-111125">
                <a:buFontTx/>
                <a:buChar char="•"/>
              </a:pPr>
              <a:r>
                <a:rPr lang="en-GB" sz="1600" u="sng" dirty="0"/>
                <a:t>C</a:t>
              </a:r>
              <a:r>
                <a:rPr lang="en-GB" sz="1600" dirty="0"/>
                <a:t>ritical </a:t>
              </a:r>
              <a:r>
                <a:rPr lang="en-GB" sz="1600" u="sng" dirty="0"/>
                <a:t>P</a:t>
              </a:r>
              <a:r>
                <a:rPr lang="en-GB" sz="1600" dirty="0"/>
                <a:t>ath </a:t>
              </a:r>
              <a:r>
                <a:rPr lang="en-GB" sz="1600" u="sng" dirty="0"/>
                <a:t>M</a:t>
              </a:r>
              <a:r>
                <a:rPr lang="en-GB" sz="1600" dirty="0"/>
                <a:t>ethod</a:t>
              </a:r>
            </a:p>
            <a:p>
              <a:pPr marL="111125" indent="-111125">
                <a:buFontTx/>
                <a:buChar char="•"/>
              </a:pPr>
              <a:r>
                <a:rPr lang="en-GB" sz="1600" dirty="0"/>
                <a:t>Based on the parallel multi-processor stage of human information 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4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Cash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2" b="5214"/>
          <a:stretch/>
        </p:blipFill>
        <p:spPr/>
      </p:pic>
      <p:sp>
        <p:nvSpPr>
          <p:cNvPr id="11" name="Rechteck 10"/>
          <p:cNvSpPr/>
          <p:nvPr/>
        </p:nvSpPr>
        <p:spPr>
          <a:xfrm>
            <a:off x="2166517" y="1"/>
            <a:ext cx="4873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By </a:t>
            </a:r>
            <a:r>
              <a:rPr lang="en-US" sz="1200" dirty="0" err="1" smtClean="0">
                <a:solidFill>
                  <a:srgbClr val="C00000"/>
                </a:solidFill>
              </a:rPr>
              <a:t>Erol</a:t>
            </a:r>
            <a:r>
              <a:rPr lang="en-US" sz="1200" dirty="0" smtClean="0">
                <a:solidFill>
                  <a:srgbClr val="C00000"/>
                </a:solidFill>
              </a:rPr>
              <a:t> Ahmed from https</a:t>
            </a:r>
            <a:r>
              <a:rPr lang="en-US" sz="1200" dirty="0">
                <a:solidFill>
                  <a:srgbClr val="C00000"/>
                </a:solidFill>
              </a:rPr>
              <a:t>://</a:t>
            </a:r>
            <a:r>
              <a:rPr lang="en-US" sz="1200" dirty="0" smtClean="0">
                <a:solidFill>
                  <a:srgbClr val="C00000"/>
                </a:solidFill>
              </a:rPr>
              <a:t>unsplash.com/photos/ln8zRaM3VmI (PD)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53" y="0"/>
            <a:ext cx="12199153" cy="6236749"/>
          </a:xfrm>
          <a:prstGeom prst="rect">
            <a:avLst/>
          </a:prstGeom>
        </p:spPr>
      </p:pic>
      <p:sp>
        <p:nvSpPr>
          <p:cNvPr id="18" name="Textplatzhalter 15"/>
          <p:cNvSpPr txBox="1">
            <a:spLocks/>
          </p:cNvSpPr>
          <p:nvPr/>
        </p:nvSpPr>
        <p:spPr>
          <a:xfrm>
            <a:off x="884910" y="1272965"/>
            <a:ext cx="4761850" cy="39623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Getting Cash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166517" y="1"/>
            <a:ext cx="4873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By </a:t>
            </a:r>
            <a:r>
              <a:rPr lang="en-US" sz="1200" dirty="0" err="1" smtClean="0">
                <a:solidFill>
                  <a:srgbClr val="C00000"/>
                </a:solidFill>
              </a:rPr>
              <a:t>Erol</a:t>
            </a:r>
            <a:r>
              <a:rPr lang="en-US" sz="1200" dirty="0" smtClean="0">
                <a:solidFill>
                  <a:srgbClr val="C00000"/>
                </a:solidFill>
              </a:rPr>
              <a:t> Ahmed from https</a:t>
            </a:r>
            <a:r>
              <a:rPr lang="en-US" sz="1200" dirty="0">
                <a:solidFill>
                  <a:srgbClr val="C00000"/>
                </a:solidFill>
              </a:rPr>
              <a:t>://</a:t>
            </a:r>
            <a:r>
              <a:rPr lang="en-US" sz="1200" dirty="0" smtClean="0">
                <a:solidFill>
                  <a:srgbClr val="C00000"/>
                </a:solidFill>
              </a:rPr>
              <a:t>unsplash.com/photos/ln8zRaM3VmI (PD)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2" name="Textplatzhalter 15"/>
          <p:cNvSpPr txBox="1">
            <a:spLocks/>
          </p:cNvSpPr>
          <p:nvPr/>
        </p:nvSpPr>
        <p:spPr>
          <a:xfrm>
            <a:off x="884910" y="1272967"/>
            <a:ext cx="4761850" cy="396238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GOAL</a:t>
            </a:r>
            <a:r>
              <a:rPr lang="en-US" sz="2300" dirty="0"/>
              <a:t>: GET-MONEY</a:t>
            </a:r>
          </a:p>
          <a:p>
            <a:pPr lvl="1" indent="-284400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GOAL</a:t>
            </a:r>
            <a:r>
              <a:rPr lang="en-US" sz="2300" dirty="0"/>
              <a:t>: USE-CASH-MACHINE</a:t>
            </a:r>
          </a:p>
          <a:p>
            <a:pPr lvl="2" indent="-284400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INSERT-CARD</a:t>
            </a:r>
            <a:endParaRPr lang="en-US" sz="2300" dirty="0"/>
          </a:p>
          <a:p>
            <a:pPr lvl="2" indent="-284400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ENTER-PIN</a:t>
            </a:r>
            <a:endParaRPr lang="en-US" sz="2300" dirty="0"/>
          </a:p>
          <a:p>
            <a:pPr lvl="2" indent="-284400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SELECT-GET-CASH</a:t>
            </a:r>
            <a:endParaRPr lang="en-US" sz="2300" dirty="0"/>
          </a:p>
          <a:p>
            <a:pPr lvl="2" indent="-284400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ENTER-AMOUNT</a:t>
            </a:r>
          </a:p>
          <a:p>
            <a:pPr lvl="2" indent="-284400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COLLECT-MONEY</a:t>
            </a:r>
          </a:p>
          <a:p>
            <a:pPr marL="523638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300" b="1" dirty="0">
                <a:solidFill>
                  <a:srgbClr val="FF0000"/>
                </a:solidFill>
              </a:rPr>
              <a:t>outer goal satisfied</a:t>
            </a:r>
            <a:endParaRPr lang="en-US" sz="2300" dirty="0"/>
          </a:p>
          <a:p>
            <a:pPr lvl="2" indent="-284400">
              <a:lnSpc>
                <a:spcPct val="100000"/>
              </a:lnSpc>
              <a:spcBef>
                <a:spcPts val="0"/>
              </a:spcBef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3862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53" y="0"/>
            <a:ext cx="12199153" cy="623674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Getting Cash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166517" y="1"/>
            <a:ext cx="4873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By </a:t>
            </a:r>
            <a:r>
              <a:rPr lang="en-US" sz="1200" dirty="0" err="1" smtClean="0">
                <a:solidFill>
                  <a:srgbClr val="C00000"/>
                </a:solidFill>
              </a:rPr>
              <a:t>Erol</a:t>
            </a:r>
            <a:r>
              <a:rPr lang="en-US" sz="1200" dirty="0" smtClean="0">
                <a:solidFill>
                  <a:srgbClr val="C00000"/>
                </a:solidFill>
              </a:rPr>
              <a:t> Ahmed from https</a:t>
            </a:r>
            <a:r>
              <a:rPr lang="en-US" sz="1200" dirty="0">
                <a:solidFill>
                  <a:srgbClr val="C00000"/>
                </a:solidFill>
              </a:rPr>
              <a:t>://</a:t>
            </a:r>
            <a:r>
              <a:rPr lang="en-US" sz="1200" dirty="0" smtClean="0">
                <a:solidFill>
                  <a:srgbClr val="C00000"/>
                </a:solidFill>
              </a:rPr>
              <a:t>unsplash.com/photos/ln8zRaM3VmI (PD)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9" name="Textplatzhalter 15"/>
          <p:cNvSpPr txBox="1">
            <a:spLocks/>
          </p:cNvSpPr>
          <p:nvPr/>
        </p:nvSpPr>
        <p:spPr>
          <a:xfrm>
            <a:off x="6538086" y="1272966"/>
            <a:ext cx="4761850" cy="396238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280988" defTabSz="752475">
              <a:spcAft>
                <a:spcPct val="30000"/>
              </a:spcAft>
              <a:buSzPct val="100000"/>
            </a:pPr>
            <a:endParaRPr lang="en-GB" sz="2300" dirty="0"/>
          </a:p>
        </p:txBody>
      </p:sp>
      <p:sp>
        <p:nvSpPr>
          <p:cNvPr id="23" name="Textplatzhalter 15"/>
          <p:cNvSpPr txBox="1">
            <a:spLocks/>
          </p:cNvSpPr>
          <p:nvPr/>
        </p:nvSpPr>
        <p:spPr>
          <a:xfrm>
            <a:off x="6538086" y="1272966"/>
            <a:ext cx="4761850" cy="394005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2300" dirty="0" smtClean="0">
                <a:latin typeface="+mj-lt"/>
              </a:rPr>
              <a:t>GOAL</a:t>
            </a:r>
            <a:r>
              <a:rPr lang="en-GB" sz="2300" dirty="0">
                <a:latin typeface="+mj-lt"/>
              </a:rPr>
              <a:t>: GET-MONEY</a:t>
            </a:r>
          </a:p>
          <a:p>
            <a:pPr marL="533401" lvl="1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2300" dirty="0" smtClean="0">
                <a:latin typeface="+mj-lt"/>
              </a:rPr>
              <a:t>GOAL</a:t>
            </a:r>
            <a:r>
              <a:rPr lang="en-GB" sz="2300" dirty="0">
                <a:latin typeface="+mj-lt"/>
              </a:rPr>
              <a:t>: USE-CASH-MACHINE</a:t>
            </a:r>
          </a:p>
          <a:p>
            <a:pPr marL="803276" lvl="2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2300" dirty="0" smtClean="0">
                <a:latin typeface="+mj-lt"/>
              </a:rPr>
              <a:t>INSERT-CARD</a:t>
            </a:r>
            <a:endParaRPr lang="en-GB" sz="2300" dirty="0">
              <a:latin typeface="+mj-lt"/>
            </a:endParaRPr>
          </a:p>
          <a:p>
            <a:pPr marL="803276" lvl="2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2300" dirty="0" smtClean="0">
                <a:latin typeface="+mj-lt"/>
              </a:rPr>
              <a:t>ENTER-PIN</a:t>
            </a:r>
            <a:endParaRPr lang="en-GB" sz="2300" dirty="0">
              <a:latin typeface="+mj-lt"/>
            </a:endParaRPr>
          </a:p>
          <a:p>
            <a:pPr marL="803276" lvl="2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2300" dirty="0" smtClean="0">
                <a:latin typeface="+mj-lt"/>
              </a:rPr>
              <a:t>SELECT-GET-CASH</a:t>
            </a:r>
            <a:endParaRPr lang="en-GB" sz="2300" dirty="0">
              <a:latin typeface="+mj-lt"/>
            </a:endParaRPr>
          </a:p>
          <a:p>
            <a:pPr marL="803276" lvl="2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2300" dirty="0" smtClean="0">
                <a:latin typeface="+mj-lt"/>
              </a:rPr>
              <a:t>ENTER-AMOUNT</a:t>
            </a:r>
            <a:endParaRPr lang="en-GB" sz="2300" dirty="0">
              <a:latin typeface="+mj-lt"/>
            </a:endParaRPr>
          </a:p>
          <a:p>
            <a:pPr marL="803276" lvl="2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2300" dirty="0" smtClean="0">
                <a:latin typeface="+mj-lt"/>
              </a:rPr>
              <a:t>COLLECT-CARD</a:t>
            </a:r>
            <a:endParaRPr lang="en-GB" sz="2300" dirty="0">
              <a:latin typeface="+mj-lt"/>
            </a:endParaRPr>
          </a:p>
          <a:p>
            <a:pPr marL="803276" lvl="2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2300" dirty="0" smtClean="0">
                <a:latin typeface="+mj-lt"/>
              </a:rPr>
              <a:t>COLLECT-MONEY</a:t>
            </a:r>
          </a:p>
          <a:p>
            <a:pPr marL="522288" lvl="2" indent="0" defTabSz="752475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GB" sz="2300" b="1" dirty="0" smtClean="0">
                <a:solidFill>
                  <a:srgbClr val="00B050"/>
                </a:solidFill>
                <a:latin typeface="+mj-lt"/>
              </a:rPr>
              <a:t>outer </a:t>
            </a:r>
            <a:r>
              <a:rPr lang="en-GB" sz="2300" b="1" dirty="0">
                <a:solidFill>
                  <a:srgbClr val="00B050"/>
                </a:solidFill>
                <a:latin typeface="+mj-lt"/>
              </a:rPr>
              <a:t>goal </a:t>
            </a:r>
            <a:r>
              <a:rPr lang="en-GB" sz="2300" b="1" dirty="0" smtClean="0">
                <a:solidFill>
                  <a:srgbClr val="00B050"/>
                </a:solidFill>
                <a:latin typeface="+mj-lt"/>
              </a:rPr>
              <a:t>satisfied</a:t>
            </a:r>
            <a:endParaRPr lang="en-GB" sz="2300" dirty="0">
              <a:solidFill>
                <a:srgbClr val="00B050"/>
              </a:solidFill>
              <a:latin typeface="+mj-lt"/>
            </a:endParaRPr>
          </a:p>
          <a:p>
            <a:pPr marL="803276" lvl="2" indent="-280988" defTabSz="752475">
              <a:lnSpc>
                <a:spcPct val="100000"/>
              </a:lnSpc>
              <a:spcBef>
                <a:spcPts val="0"/>
              </a:spcBef>
              <a:buSzPct val="100000"/>
            </a:pPr>
            <a:endParaRPr lang="en-GB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6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GOMS Model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b="1" dirty="0"/>
              <a:t>G</a:t>
            </a:r>
            <a:r>
              <a:rPr lang="en-GB" dirty="0"/>
              <a:t>oals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(Verbal) description of what a user wants to accomplish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Various levels of complexity possible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b="1" dirty="0"/>
              <a:t>O</a:t>
            </a:r>
            <a:r>
              <a:rPr lang="en-GB" dirty="0"/>
              <a:t>perators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Possible actions in the system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Various levels of abstraction possible (sub-goals / ... / keystrokes)</a:t>
            </a:r>
          </a:p>
          <a:p>
            <a:pPr>
              <a:lnSpc>
                <a:spcPct val="110000"/>
              </a:lnSpc>
            </a:pPr>
            <a:r>
              <a:rPr lang="en-GB" b="1" dirty="0"/>
              <a:t>M</a:t>
            </a:r>
            <a:r>
              <a:rPr lang="en-GB" dirty="0"/>
              <a:t>ethods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Sequences of operators that achieve a goal</a:t>
            </a:r>
          </a:p>
          <a:p>
            <a:pPr>
              <a:lnSpc>
                <a:spcPct val="110000"/>
              </a:lnSpc>
            </a:pPr>
            <a:r>
              <a:rPr lang="en-GB" b="1" dirty="0"/>
              <a:t>S</a:t>
            </a:r>
            <a:r>
              <a:rPr lang="en-GB" dirty="0"/>
              <a:t>election rules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Rules that define when a user employs which method (among alternatives)</a:t>
            </a:r>
          </a:p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3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GOMS Example: Closing a Window</a:t>
            </a:r>
            <a:endParaRPr lang="en-US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05F-B813-4ED7-821B-B6452D7B52A1}" type="slidenum">
              <a:rPr lang="de-DE" smtClean="0"/>
              <a:t>8</a:t>
            </a:fld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r="60423" b="65566"/>
          <a:stretch/>
        </p:blipFill>
        <p:spPr>
          <a:xfrm>
            <a:off x="695325" y="296390"/>
            <a:ext cx="11483975" cy="593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l="3" t="-4" r="60290" b="65569"/>
          <a:stretch/>
        </p:blipFill>
        <p:spPr>
          <a:xfrm>
            <a:off x="695325" y="296390"/>
            <a:ext cx="11522075" cy="59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r="60423" b="65566"/>
          <a:stretch/>
        </p:blipFill>
        <p:spPr>
          <a:xfrm>
            <a:off x="695325" y="296390"/>
            <a:ext cx="11483975" cy="5932800"/>
          </a:xfrm>
          <a:prstGeom prst="rect">
            <a:avLst/>
          </a:prstGeom>
        </p:spPr>
      </p:pic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GOMS Example: Closing a Window</a:t>
            </a:r>
            <a:endParaRPr lang="en-US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6675" y="6359525"/>
            <a:ext cx="782638" cy="365125"/>
          </a:xfrm>
        </p:spPr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GOMS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5181601" y="4194629"/>
            <a:ext cx="8679542" cy="2026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5181601" y="5196114"/>
            <a:ext cx="8679541" cy="103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1264 -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Breitbild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Frutiger Next LT W1G</vt:lpstr>
      <vt:lpstr>Helvetica</vt:lpstr>
      <vt:lpstr>HelveticaNeueLT Std Med</vt:lpstr>
      <vt:lpstr>Wingdings</vt:lpstr>
      <vt:lpstr>Office Theme</vt:lpstr>
      <vt:lpstr>1_Office Theme</vt:lpstr>
      <vt:lpstr>GOMS</vt:lpstr>
      <vt:lpstr>Learning Goals</vt:lpstr>
      <vt:lpstr>GOMS Family</vt:lpstr>
      <vt:lpstr>Getting Cash</vt:lpstr>
      <vt:lpstr>The Process of Getting Cash</vt:lpstr>
      <vt:lpstr>The Process of Getting Cash</vt:lpstr>
      <vt:lpstr>The GOMS Model</vt:lpstr>
      <vt:lpstr>GOMS Example: Closing a Window</vt:lpstr>
      <vt:lpstr>GOMS Example: Closing a Window</vt:lpstr>
      <vt:lpstr>GOMS Example: Closing a Window</vt:lpstr>
      <vt:lpstr>Goals</vt:lpstr>
      <vt:lpstr>Operators</vt:lpstr>
      <vt:lpstr>Methods</vt:lpstr>
      <vt:lpstr>Selection Rules</vt:lpstr>
      <vt:lpstr>GOMS – Characteristics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Niels Henze</cp:lastModifiedBy>
  <cp:revision>518</cp:revision>
  <dcterms:created xsi:type="dcterms:W3CDTF">2017-10-10T14:10:45Z</dcterms:created>
  <dcterms:modified xsi:type="dcterms:W3CDTF">2020-04-12T10:23:40Z</dcterms:modified>
</cp:coreProperties>
</file>