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5"/>
  </p:notesMasterIdLst>
  <p:handoutMasterIdLst>
    <p:handoutMasterId r:id="rId16"/>
  </p:handoutMasterIdLst>
  <p:sldIdLst>
    <p:sldId id="960" r:id="rId3"/>
    <p:sldId id="984" r:id="rId4"/>
    <p:sldId id="999" r:id="rId5"/>
    <p:sldId id="1007" r:id="rId6"/>
    <p:sldId id="1000" r:id="rId7"/>
    <p:sldId id="1005" r:id="rId8"/>
    <p:sldId id="1001" r:id="rId9"/>
    <p:sldId id="1002" r:id="rId10"/>
    <p:sldId id="1003" r:id="rId11"/>
    <p:sldId id="1004" r:id="rId12"/>
    <p:sldId id="1006" r:id="rId13"/>
    <p:sldId id="9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262626"/>
    <a:srgbClr val="404040"/>
    <a:srgbClr val="FFFFFF"/>
    <a:srgbClr val="21ADDF"/>
    <a:srgbClr val="000000"/>
    <a:srgbClr val="F3F2F3"/>
    <a:srgbClr val="BFEBFB"/>
    <a:srgbClr val="E5231E"/>
    <a:srgbClr val="46B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6" autoAdjust="0"/>
    <p:restoredTop sz="79122" autoAdjust="0"/>
  </p:normalViewPr>
  <p:slideViewPr>
    <p:cSldViewPr snapToGrid="0" showGuides="1">
      <p:cViewPr varScale="1">
        <p:scale>
          <a:sx n="60" d="100"/>
          <a:sy n="60" d="100"/>
        </p:scale>
        <p:origin x="606" y="39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https://www.pexels.com/photo/code-projected-over-woman-3861969/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0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34EE8-1DD6-4929-B7B8-30F750D483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0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5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5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0FE661-9432-4351-A938-CD716F2DC45E}" type="datetime1">
              <a:rPr lang="en-US" smtClean="0"/>
              <a:t>4/28/2020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70D50-D682-4476-973E-767091493DC8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39AEA-DA17-4F44-ABD9-A9EE010785F0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26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F3A75-0F37-4CCE-BF8F-C7D2800B495D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80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C5DC6-7951-4AE0-9F11-0BA28A415A5F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70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612BE-EB6B-4124-ADFE-524509FE9753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9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93032-E825-44B3-A183-AF44DFB6ECC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22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AA525-64A9-4C4F-A52F-6DBFDD976E8A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8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AA525-64A9-4C4F-A52F-6DBFDD976E8A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4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9349" y="764704"/>
            <a:ext cx="11617291" cy="69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baseline="0">
                <a:latin typeface="Frutiger Next LT W1G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39349" y="1700808"/>
            <a:ext cx="1161729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0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 smtClean="0"/>
              <a:t>Ddd</a:t>
            </a:r>
            <a:endParaRPr lang="de-DE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 smtClean="0"/>
              <a:t>Ddd</a:t>
            </a:r>
            <a:endParaRPr lang="de-DE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1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268412"/>
            <a:ext cx="7956551" cy="4860926"/>
          </a:xfrm>
          <a:prstGeom prst="rect">
            <a:avLst/>
          </a:prstGeom>
        </p:spPr>
        <p:txBody>
          <a:bodyPr/>
          <a:lstStyle>
            <a:lvl1pPr defTabSz="284400"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DD35FE9-67CB-4E22-B791-B28F44EF27AB}" type="datetime1">
              <a:rPr lang="en-US" smtClean="0"/>
              <a:t>4/28/2020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4/28/2020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22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4/28/2020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833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7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4/28/2020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124"/>
            <a:ext cx="10801348" cy="600321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32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FE661-9432-4351-A938-CD716F2DC45E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659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35FE9-67CB-4E22-B791-B28F44EF27AB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9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F914B-0619-4EC3-A545-3440B74C351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2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DAA4A-79CC-4CBB-9EC8-B3B7030C7E3E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2E72350C-EE76-435C-9172-0688999591A6}" type="datetime1">
              <a:rPr lang="en-US" smtClean="0"/>
              <a:t>4/28/2020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4" r:id="rId4"/>
    <p:sldLayoutId id="214748368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2350C-EE76-435C-9172-0688999591A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48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582">
          <p15:clr>
            <a:srgbClr val="F26B43"/>
          </p15:clr>
        </p15:guide>
        <p15:guide id="3" pos="2933">
          <p15:clr>
            <a:srgbClr val="F26B43"/>
          </p15:clr>
        </p15:guide>
        <p15:guide id="4" pos="5450">
          <p15:clr>
            <a:srgbClr val="F26B43"/>
          </p15:clr>
        </p15:guide>
        <p15:guide id="5" orient="horz" pos="250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orient="horz" pos="73">
          <p15:clr>
            <a:srgbClr val="F26B43"/>
          </p15:clr>
        </p15:guide>
        <p15:guide id="9" orient="horz" pos="686">
          <p15:clr>
            <a:srgbClr val="F26B43"/>
          </p15:clr>
        </p15:guide>
        <p15:guide id="10" orient="horz" pos="1003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799">
          <p15:clr>
            <a:srgbClr val="F26B43"/>
          </p15:clr>
        </p15:guide>
        <p15:guide id="1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088747"/>
            <a:ext cx="12192000" cy="288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Prototyping</a:t>
            </a:r>
            <a:endParaRPr lang="en-US" dirty="0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8" y="1370249"/>
            <a:ext cx="2702146" cy="25811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b="4784"/>
          <a:stretch/>
        </p:blipFill>
        <p:spPr>
          <a:xfrm>
            <a:off x="667432" y="1168961"/>
            <a:ext cx="1084289" cy="27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6459 -2.96296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Prototypes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Introduction to Prototyping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 b="13954"/>
          <a:stretch/>
        </p:blipFill>
        <p:spPr>
          <a:xfrm>
            <a:off x="0" y="0"/>
            <a:ext cx="12192000" cy="62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30" y="636974"/>
            <a:ext cx="7206097" cy="47248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Fidelity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Prototyping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150671" y="5585133"/>
            <a:ext cx="7408800" cy="0"/>
          </a:xfrm>
          <a:prstGeom prst="straightConnector1">
            <a:avLst/>
          </a:prstGeom>
          <a:ln w="7620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150671" y="646592"/>
            <a:ext cx="0" cy="4938542"/>
          </a:xfrm>
          <a:prstGeom prst="straightConnector1">
            <a:avLst/>
          </a:prstGeom>
          <a:ln w="7620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rot="16200000">
            <a:off x="495343" y="2900420"/>
            <a:ext cx="8126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effort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345316" y="5585133"/>
            <a:ext cx="1019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fidelity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7630" y="636974"/>
            <a:ext cx="7206097" cy="4724809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1299245" y="1054510"/>
            <a:ext cx="6645497" cy="4409767"/>
          </a:xfrm>
          <a:prstGeom prst="straightConnector1">
            <a:avLst/>
          </a:prstGeom>
          <a:ln w="88900" cap="rnd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19593047">
            <a:off x="3150511" y="2793633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design iteration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Niels Henze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46276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 smtClean="0"/>
              <a:t>For more content see: https</a:t>
            </a:r>
            <a:r>
              <a:rPr lang="en-US"/>
              <a:t>://</a:t>
            </a:r>
            <a:r>
              <a:rPr lang="en-US" smtClean="0"/>
              <a:t>hci-lecture.de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 dirty="0" smtClean="0"/>
              <a:t>Being able to put different prototyping techniques into perspective</a:t>
            </a:r>
            <a:endParaRPr lang="en-US" sz="2400" dirty="0"/>
          </a:p>
          <a:p>
            <a:pPr marL="342900" indent="-342900"/>
            <a:r>
              <a:rPr lang="en-US" sz="2400" dirty="0" smtClean="0"/>
              <a:t>Know </a:t>
            </a:r>
            <a:r>
              <a:rPr lang="en-US" sz="2400" dirty="0" smtClean="0"/>
              <a:t>when to use which technique</a:t>
            </a:r>
          </a:p>
          <a:p>
            <a:pPr marL="342900" indent="-342900"/>
            <a:r>
              <a:rPr lang="en-US" sz="2400" dirty="0" smtClean="0"/>
              <a:t>Have </a:t>
            </a:r>
            <a:r>
              <a:rPr lang="en-US" sz="2400" dirty="0" smtClean="0"/>
              <a:t>an overview of prototyping approaches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Introduction to Prototyping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Videos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Introduction to Prototyping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BE1846-879A-4CB8-90FA-514576BD4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611" t="16992" r="67756"/>
          <a:stretch/>
        </p:blipFill>
        <p:spPr>
          <a:xfrm>
            <a:off x="529030" y="874650"/>
            <a:ext cx="3535722" cy="53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Prototypes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95327" y="1249960"/>
            <a:ext cx="7956548" cy="4879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Prototype, a definition:</a:t>
            </a:r>
          </a:p>
          <a:p>
            <a:r>
              <a:rPr lang="en-US" sz="2800" dirty="0" smtClean="0"/>
              <a:t>“</a:t>
            </a:r>
            <a:r>
              <a:rPr lang="en-US" sz="2800" i="1" dirty="0" smtClean="0"/>
              <a:t>A concrete representation of part or all of an interactive system</a:t>
            </a:r>
            <a:r>
              <a:rPr lang="en-US" sz="2800" dirty="0" smtClean="0"/>
              <a:t>” (based on [1])</a:t>
            </a:r>
            <a:endParaRPr lang="en-US" sz="2800" dirty="0"/>
          </a:p>
        </p:txBody>
      </p:sp>
      <p:sp>
        <p:nvSpPr>
          <p:cNvPr id="10" name="Rechteck 9"/>
          <p:cNvSpPr/>
          <p:nvPr/>
        </p:nvSpPr>
        <p:spPr>
          <a:xfrm>
            <a:off x="695324" y="5656291"/>
            <a:ext cx="7956551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Beaudouin</a:t>
            </a:r>
            <a:r>
              <a:rPr lang="en-US" sz="1600" dirty="0" smtClean="0"/>
              <a:t>-Lafon</a:t>
            </a:r>
            <a:r>
              <a:rPr lang="en-US" sz="1600" dirty="0"/>
              <a:t>, M., &amp; Mackay, W. E. (2009). Prototyping tools and techniques. In Human-Computer Interaction (pp. 137-160). CRC Press.</a:t>
            </a:r>
          </a:p>
        </p:txBody>
      </p:sp>
    </p:spTree>
    <p:extLst>
      <p:ext uri="{BB962C8B-B14F-4D97-AF65-F5344CB8AC3E}">
        <p14:creationId xmlns:p14="http://schemas.microsoft.com/office/powerpoint/2010/main" val="7295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Fidelity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smtClean="0"/>
              <a:t>Prototyping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150671" y="5585133"/>
            <a:ext cx="7408800" cy="0"/>
          </a:xfrm>
          <a:prstGeom prst="straightConnector1">
            <a:avLst/>
          </a:prstGeom>
          <a:ln w="7620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150671" y="646592"/>
            <a:ext cx="0" cy="4938542"/>
          </a:xfrm>
          <a:prstGeom prst="straightConnector1">
            <a:avLst/>
          </a:prstGeom>
          <a:ln w="7620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rot="16200000">
            <a:off x="495343" y="2900420"/>
            <a:ext cx="8126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effort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345316" y="5585133"/>
            <a:ext cx="1019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fidelity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Bogen 24"/>
          <p:cNvSpPr/>
          <p:nvPr/>
        </p:nvSpPr>
        <p:spPr>
          <a:xfrm flipV="1">
            <a:off x="-3753853" y="-2715905"/>
            <a:ext cx="11560843" cy="762161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1384183" y="4415011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sketches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4185925" y="3920069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wireframe</a:t>
            </a:r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6355003" y="2503543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mockups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7083008" y="646592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</a:t>
            </a:r>
          </a:p>
          <a:p>
            <a:pPr algn="ctr"/>
            <a:r>
              <a:rPr lang="en-US" dirty="0" smtClean="0"/>
              <a:t>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/>
          <a:p>
            <a:r>
              <a:rPr lang="en-US" dirty="0" smtClean="0"/>
              <a:t>Getting Married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smtClean="0"/>
              <a:t>Prototyping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-1" y="629911"/>
            <a:ext cx="12192001" cy="5607377"/>
            <a:chOff x="-1" y="289775"/>
            <a:chExt cx="12931551" cy="594751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" b="3125"/>
            <a:stretch/>
          </p:blipFill>
          <p:spPr>
            <a:xfrm flipH="1">
              <a:off x="-1" y="289775"/>
              <a:ext cx="9271224" cy="5947513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" r="60520" b="3125"/>
            <a:stretch/>
          </p:blipFill>
          <p:spPr>
            <a:xfrm>
              <a:off x="9271223" y="289775"/>
              <a:ext cx="3660327" cy="5947513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 b="87889"/>
          <a:stretch/>
        </p:blipFill>
        <p:spPr>
          <a:xfrm flipH="1" flipV="1">
            <a:off x="-1" y="-205273"/>
            <a:ext cx="8741007" cy="83518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 r="60520" b="87889"/>
          <a:stretch/>
        </p:blipFill>
        <p:spPr>
          <a:xfrm flipV="1">
            <a:off x="8741007" y="-205273"/>
            <a:ext cx="3450994" cy="83518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695325" y="0"/>
            <a:ext cx="8586774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Photo by Anna Shvets from https://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www.pexels.com/photo/women-standing-on-wooden-planks-3727647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(PD)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0"/>
            <a:ext cx="5048438" cy="623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/>
          <a:p>
            <a:r>
              <a:rPr lang="en-US" dirty="0" smtClean="0"/>
              <a:t>Storyboards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Introduction to Prototyping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0"/>
            <a:ext cx="5048439" cy="62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04075"/>
            <a:ext cx="9656005" cy="4946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/>
          <a:p>
            <a:r>
              <a:rPr lang="en-US" dirty="0" smtClean="0"/>
              <a:t>Sketches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Introduction to Prototyping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04075"/>
            <a:ext cx="9656005" cy="4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Mockups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Introduction to Prototyping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695325" y="184306"/>
            <a:ext cx="3060780" cy="5823687"/>
            <a:chOff x="1030983" y="377490"/>
            <a:chExt cx="2755405" cy="524265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6564" y="1008970"/>
              <a:ext cx="2175994" cy="2920774"/>
            </a:xfrm>
            <a:prstGeom prst="rect">
              <a:avLst/>
            </a:prstGeom>
          </p:spPr>
        </p:pic>
        <p:pic>
          <p:nvPicPr>
            <p:cNvPr id="7" name="Picture 2" descr="C:\repository\papers_02\2011\INTERACT11-HARTechniques\Images\n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0983" y="377490"/>
              <a:ext cx="2755405" cy="52426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14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Breitbild</PresentationFormat>
  <Paragraphs>78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Frutiger Next LT W1G</vt:lpstr>
      <vt:lpstr>HelveticaNeueLT Std Med</vt:lpstr>
      <vt:lpstr>Wingdings</vt:lpstr>
      <vt:lpstr>Office Theme</vt:lpstr>
      <vt:lpstr>1_Office Theme</vt:lpstr>
      <vt:lpstr>Introduction to Prototyping</vt:lpstr>
      <vt:lpstr>Learning Goals</vt:lpstr>
      <vt:lpstr>Prototyping Videos</vt:lpstr>
      <vt:lpstr>Definition of Prototypes</vt:lpstr>
      <vt:lpstr>Fidelity</vt:lpstr>
      <vt:lpstr>Getting Married</vt:lpstr>
      <vt:lpstr>Storyboards</vt:lpstr>
      <vt:lpstr>Sketches</vt:lpstr>
      <vt:lpstr>Mockups</vt:lpstr>
      <vt:lpstr>Software Prototypes</vt:lpstr>
      <vt:lpstr>Fidelity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Niels Henze</cp:lastModifiedBy>
  <cp:revision>567</cp:revision>
  <dcterms:created xsi:type="dcterms:W3CDTF">2017-10-10T14:10:45Z</dcterms:created>
  <dcterms:modified xsi:type="dcterms:W3CDTF">2020-04-29T06:37:39Z</dcterms:modified>
</cp:coreProperties>
</file>